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87" r:id="rId4"/>
    <p:sldId id="259" r:id="rId5"/>
    <p:sldId id="288" r:id="rId6"/>
    <p:sldId id="289" r:id="rId7"/>
    <p:sldId id="290" r:id="rId8"/>
    <p:sldId id="291" r:id="rId9"/>
    <p:sldId id="292" r:id="rId10"/>
    <p:sldId id="293" r:id="rId11"/>
    <p:sldId id="294" r:id="rId12"/>
    <p:sldId id="295" r:id="rId13"/>
    <p:sldId id="2121" r:id="rId14"/>
    <p:sldId id="296" r:id="rId15"/>
    <p:sldId id="297" r:id="rId16"/>
    <p:sldId id="298" r:id="rId17"/>
    <p:sldId id="448" r:id="rId18"/>
    <p:sldId id="260" r:id="rId19"/>
    <p:sldId id="450" r:id="rId20"/>
    <p:sldId id="261" r:id="rId21"/>
    <p:sldId id="506" r:id="rId22"/>
    <p:sldId id="2134" r:id="rId23"/>
    <p:sldId id="256" r:id="rId24"/>
    <p:sldId id="2130" r:id="rId25"/>
    <p:sldId id="2129" r:id="rId26"/>
    <p:sldId id="2131" r:id="rId27"/>
    <p:sldId id="2136" r:id="rId28"/>
    <p:sldId id="2138" r:id="rId29"/>
    <p:sldId id="2139" r:id="rId30"/>
    <p:sldId id="2132" r:id="rId31"/>
    <p:sldId id="2133" r:id="rId32"/>
    <p:sldId id="271" r:id="rId33"/>
    <p:sldId id="2137" r:id="rId34"/>
    <p:sldId id="2127" r:id="rId35"/>
    <p:sldId id="266" r:id="rId36"/>
    <p:sldId id="267" r:id="rId37"/>
    <p:sldId id="268" r:id="rId38"/>
    <p:sldId id="269" r:id="rId39"/>
    <p:sldId id="270" r:id="rId40"/>
    <p:sldId id="262" r:id="rId41"/>
    <p:sldId id="263" r:id="rId42"/>
    <p:sldId id="264" r:id="rId43"/>
    <p:sldId id="265" r:id="rId44"/>
    <p:sldId id="212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8" autoAdjust="0"/>
    <p:restoredTop sz="93837" autoAdjust="0"/>
  </p:normalViewPr>
  <p:slideViewPr>
    <p:cSldViewPr snapToGrid="0">
      <p:cViewPr varScale="1">
        <p:scale>
          <a:sx n="61" d="100"/>
          <a:sy n="61" d="100"/>
        </p:scale>
        <p:origin x="86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2A6FBE-D624-4848-8195-DC46CADCCF99}" type="datetimeFigureOut">
              <a:rPr lang="en-US" smtClean="0"/>
              <a:t>6/4/2024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AB77F3-641C-4F6C-8899-1E126041F1A8}" type="slidenum">
              <a:rPr lang="en-US" smtClean="0"/>
              <a:t>‹#›</a:t>
            </a:fld>
            <a:endParaRPr lang="en-US"/>
          </a:p>
        </p:txBody>
      </p:sp>
    </p:spTree>
    <p:extLst>
      <p:ext uri="{BB962C8B-B14F-4D97-AF65-F5344CB8AC3E}">
        <p14:creationId xmlns:p14="http://schemas.microsoft.com/office/powerpoint/2010/main" val="2564749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9867d4c61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g29867d4c614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AB77F3-641C-4F6C-8899-1E126041F1A8}" type="slidenum">
              <a:rPr lang="en-US" smtClean="0"/>
              <a:t>13</a:t>
            </a:fld>
            <a:endParaRPr lang="en-US"/>
          </a:p>
        </p:txBody>
      </p:sp>
    </p:spTree>
    <p:extLst>
      <p:ext uri="{BB962C8B-B14F-4D97-AF65-F5344CB8AC3E}">
        <p14:creationId xmlns:p14="http://schemas.microsoft.com/office/powerpoint/2010/main" val="496382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 second case study id like to discuss involves pack level project with beta technologies where we have defeloped a preliminary algorithm for identify the weak links in a battery pack</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sz="1100">
                <a:solidFill>
                  <a:srgbClr val="000000"/>
                </a:solidFill>
                <a:latin typeface="Montserrat"/>
                <a:ea typeface="Montserrat"/>
                <a:cs typeface="Montserrat"/>
                <a:sym typeface="Montserrat"/>
              </a:rPr>
              <a:t>16077 delivers at 11M per (after 2028</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Traction</a:t>
            </a:r>
            <a:r>
              <a:rPr lang="en-US" sz="1400" b="0" i="0" u="none" strike="noStrike">
                <a:solidFill>
                  <a:srgbClr val="000000"/>
                </a:solidFill>
                <a:latin typeface="Arial"/>
                <a:ea typeface="Arial"/>
                <a:cs typeface="Arial"/>
                <a:sym typeface="Arial"/>
              </a:rPr>
              <a:t>Direct applications in the Electric Aviation market</a:t>
            </a:r>
            <a:endParaRPr b="0"/>
          </a:p>
          <a:p>
            <a:pPr marL="0" lvl="0" indent="0" algn="l" rtl="0">
              <a:lnSpc>
                <a:spcPct val="100000"/>
              </a:lnSpc>
              <a:spcBef>
                <a:spcPts val="0"/>
              </a:spcBef>
              <a:spcAft>
                <a:spcPts val="0"/>
              </a:spcAft>
              <a:buClr>
                <a:srgbClr val="000000"/>
              </a:buClr>
              <a:buSzPts val="1400"/>
              <a:buFont typeface="Arial"/>
              <a:buChar char="•"/>
            </a:pPr>
            <a:r>
              <a:rPr lang="en-US" sz="1400" b="0" i="0" u="none" strike="noStrike">
                <a:solidFill>
                  <a:srgbClr val="000000"/>
                </a:solidFill>
                <a:latin typeface="Arial"/>
                <a:ea typeface="Arial"/>
                <a:cs typeface="Arial"/>
                <a:sym typeface="Arial"/>
              </a:rPr>
              <a:t>Methods to estimate performance from on-line data</a:t>
            </a:r>
            <a:endParaRPr/>
          </a:p>
          <a:p>
            <a:pPr marL="742950" lvl="1" indent="-285750" algn="l" rtl="0">
              <a:lnSpc>
                <a:spcPct val="100000"/>
              </a:lnSpc>
              <a:spcBef>
                <a:spcPts val="0"/>
              </a:spcBef>
              <a:spcAft>
                <a:spcPts val="0"/>
              </a:spcAft>
              <a:buClr>
                <a:srgbClr val="000000"/>
              </a:buClr>
              <a:buSzPts val="1400"/>
              <a:buFont typeface="Arial"/>
              <a:buChar char="•"/>
            </a:pPr>
            <a:r>
              <a:rPr lang="en-US" sz="1400" b="0" i="0" u="none" strike="noStrike">
                <a:solidFill>
                  <a:srgbClr val="000000"/>
                </a:solidFill>
                <a:latin typeface="Arial"/>
                <a:ea typeface="Arial"/>
                <a:cs typeface="Arial"/>
                <a:sym typeface="Arial"/>
              </a:rPr>
              <a:t>Each flight helps to update the performance estimate of each battery pack.</a:t>
            </a:r>
            <a:endParaRPr/>
          </a:p>
          <a:p>
            <a:pPr marL="0" lvl="0" indent="0" algn="l" rtl="0">
              <a:lnSpc>
                <a:spcPct val="100000"/>
              </a:lnSpc>
              <a:spcBef>
                <a:spcPts val="0"/>
              </a:spcBef>
              <a:spcAft>
                <a:spcPts val="0"/>
              </a:spcAft>
              <a:buClr>
                <a:srgbClr val="000000"/>
              </a:buClr>
              <a:buSzPts val="1400"/>
              <a:buFont typeface="Arial"/>
              <a:buChar char="•"/>
            </a:pPr>
            <a:r>
              <a:rPr lang="en-US" sz="1400" b="0" i="0" u="none" strike="noStrike">
                <a:solidFill>
                  <a:srgbClr val="000000"/>
                </a:solidFill>
                <a:latin typeface="Arial"/>
                <a:ea typeface="Arial"/>
                <a:cs typeface="Arial"/>
                <a:sym typeface="Arial"/>
              </a:rPr>
              <a:t>Accurately determine performance</a:t>
            </a:r>
            <a:endParaRPr/>
          </a:p>
          <a:p>
            <a:pPr marL="742950" lvl="1" indent="-285750" algn="l" rtl="0">
              <a:lnSpc>
                <a:spcPct val="100000"/>
              </a:lnSpc>
              <a:spcBef>
                <a:spcPts val="0"/>
              </a:spcBef>
              <a:spcAft>
                <a:spcPts val="0"/>
              </a:spcAft>
              <a:buClr>
                <a:srgbClr val="000000"/>
              </a:buClr>
              <a:buSzPts val="1400"/>
              <a:buFont typeface="Arial"/>
              <a:buChar char="•"/>
            </a:pPr>
            <a:r>
              <a:rPr lang="en-US" sz="1400" b="0" i="0" u="none" strike="noStrike">
                <a:solidFill>
                  <a:srgbClr val="000000"/>
                </a:solidFill>
                <a:latin typeface="Arial"/>
                <a:ea typeface="Arial"/>
                <a:cs typeface="Arial"/>
                <a:sym typeface="Arial"/>
              </a:rPr>
              <a:t>Annual inspection w/ off-line test of each battery pack to validate on-line estimates</a:t>
            </a:r>
            <a:endParaRPr/>
          </a:p>
          <a:p>
            <a:pPr marL="742950" lvl="1" indent="-196850" algn="l" rtl="0">
              <a:lnSpc>
                <a:spcPct val="100000"/>
              </a:lnSpc>
              <a:spcBef>
                <a:spcPts val="0"/>
              </a:spcBef>
              <a:spcAft>
                <a:spcPts val="0"/>
              </a:spcAft>
              <a:buClr>
                <a:schemeClr val="dk1"/>
              </a:buClr>
              <a:buSzPts val="1400"/>
              <a:buFont typeface="Arial"/>
              <a:buNone/>
            </a:pPr>
            <a:endParaRPr sz="1400">
              <a:solidFill>
                <a:srgbClr val="000000"/>
              </a:solidFill>
              <a:latin typeface="Arial"/>
              <a:ea typeface="Arial"/>
              <a:cs typeface="Arial"/>
              <a:sym typeface="Arial"/>
            </a:endParaRPr>
          </a:p>
          <a:p>
            <a:pPr marL="742950" lvl="1" indent="-285750" algn="l" rtl="0">
              <a:lnSpc>
                <a:spcPct val="100000"/>
              </a:lnSpc>
              <a:spcBef>
                <a:spcPts val="0"/>
              </a:spcBef>
              <a:spcAft>
                <a:spcPts val="0"/>
              </a:spcAft>
              <a:buClr>
                <a:srgbClr val="000000"/>
              </a:buClr>
              <a:buSzPts val="1400"/>
              <a:buFont typeface="Arial"/>
              <a:buChar char="•"/>
            </a:pPr>
            <a:r>
              <a:rPr lang="en-US" sz="1400" b="0" i="0" u="none" strike="noStrike">
                <a:solidFill>
                  <a:srgbClr val="000000"/>
                </a:solidFill>
                <a:highlight>
                  <a:srgbClr val="FFFF00"/>
                </a:highlight>
                <a:latin typeface="Arial"/>
                <a:ea typeface="Arial"/>
                <a:cs typeface="Arial"/>
                <a:sym typeface="Arial"/>
              </a:rPr>
              <a:t>Add’l detail</a:t>
            </a:r>
            <a:endParaRPr/>
          </a:p>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433067f007_1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433067f007_1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gn="just">
              <a:lnSpc>
                <a:spcPct val="115000"/>
              </a:lnSpc>
              <a:spcBef>
                <a:spcPts val="600"/>
              </a:spcBef>
              <a:spcAft>
                <a:spcPts val="0"/>
              </a:spcAft>
            </a:pPr>
            <a:r>
              <a:rPr lang="en-US" sz="1800" dirty="0">
                <a:effectLst/>
                <a:latin typeface="Times New Roman" panose="02020603050405020304" pitchFamily="18" charset="0"/>
                <a:ea typeface="Arial" panose="020B0604020202020204" pitchFamily="34" charset="0"/>
              </a:rPr>
              <a:t>The emerging electric aviation industry is producing game-changing products for both defense and private industry. The use of distributed electric propulsion technology will revolutionize the future of military operations, relief and humanitarian operations, and benefit the US economy as a whole. The benefits of electric aviation include lower operation and maintenance costs, environmental sustainability, and freedom to operate without runways when vertical take-off and landing capability is employed.</a:t>
            </a:r>
          </a:p>
          <a:p>
            <a:pPr marL="0" marR="0" algn="just">
              <a:lnSpc>
                <a:spcPct val="115000"/>
              </a:lnSpc>
              <a:spcBef>
                <a:spcPts val="600"/>
              </a:spcBef>
              <a:spcAft>
                <a:spcPts val="0"/>
              </a:spcAft>
            </a:pPr>
            <a:endParaRPr lang="en-US" sz="1800" dirty="0">
              <a:effectLst/>
              <a:latin typeface="Arial" panose="020B0604020202020204" pitchFamily="34" charset="0"/>
              <a:ea typeface="Arial" panose="020B0604020202020204" pitchFamily="34" charset="0"/>
            </a:endParaRPr>
          </a:p>
          <a:p>
            <a:pPr marL="0" marR="0" algn="just">
              <a:lnSpc>
                <a:spcPct val="115000"/>
              </a:lnSpc>
              <a:spcBef>
                <a:spcPts val="600"/>
              </a:spcBef>
              <a:spcAft>
                <a:spcPts val="0"/>
              </a:spcAft>
            </a:pPr>
            <a:r>
              <a:rPr lang="en-US" sz="1800" dirty="0">
                <a:effectLst/>
                <a:latin typeface="Times New Roman" panose="02020603050405020304" pitchFamily="18" charset="0"/>
                <a:ea typeface="Arial" panose="020B0604020202020204" pitchFamily="34" charset="0"/>
              </a:rPr>
              <a:t>The development and assessment of energy storage systems is critical for this new environment. In contrast with automotive electrification, the aerospace and aviation markets demand higher performance and more stringent safety requirements. The standard operating procedures for electric aviation have not yet been defined, and there are gaps in understanding of battery safety and reliability as these systems age. This poses major challenges both for the certification agencies who must define these new safety standards or procedures, and the manufacturers who must implement these new processes.</a:t>
            </a:r>
          </a:p>
          <a:p>
            <a:pPr marL="0" marR="0" algn="just">
              <a:lnSpc>
                <a:spcPct val="115000"/>
              </a:lnSpc>
              <a:spcBef>
                <a:spcPts val="600"/>
              </a:spcBef>
              <a:spcAft>
                <a:spcPts val="0"/>
              </a:spcAft>
            </a:pPr>
            <a:endParaRPr lang="en-US" sz="1800" dirty="0">
              <a:effectLst/>
              <a:latin typeface="Arial" panose="020B0604020202020204" pitchFamily="34" charset="0"/>
              <a:ea typeface="Arial" panose="020B0604020202020204" pitchFamily="34" charset="0"/>
            </a:endParaRPr>
          </a:p>
          <a:p>
            <a:pPr marL="0" marR="0" algn="just">
              <a:lnSpc>
                <a:spcPct val="115000"/>
              </a:lnSpc>
              <a:spcBef>
                <a:spcPts val="600"/>
              </a:spcBef>
              <a:spcAft>
                <a:spcPts val="0"/>
              </a:spcAft>
            </a:pPr>
            <a:r>
              <a:rPr lang="en-US" sz="1800" dirty="0">
                <a:effectLst/>
                <a:latin typeface="Times New Roman" panose="02020603050405020304" pitchFamily="18" charset="0"/>
                <a:ea typeface="Arial" panose="020B0604020202020204" pitchFamily="34" charset="0"/>
              </a:rPr>
              <a:t>In order to address this challenge, significant investments in telemetry and battery systems have been made, but the value of that data has not yet been realized. Astrolabe’s approach will develop the data infrastructure necessary to extract insights and value from raw data across the life cycle of the battery, from initial R&amp;D and acceptance testing all the way through operations and eventual end-of-life (EOL) decommissioning. By combining cell-level understanding of battery health with state-of-the-art machine learning methods, Astrolabe will help inform the development of new SOPs for battery pack manufacturing, in-flight operations, routine maintenance, and EOL determination.</a:t>
            </a:r>
            <a:endParaRPr lang="en-US" sz="1800" dirty="0">
              <a:effectLst/>
              <a:latin typeface="Arial" panose="020B0604020202020204" pitchFamily="34" charset="0"/>
              <a:ea typeface="Arial" panose="020B0604020202020204" pitchFamily="34" charset="0"/>
            </a:endParaRPr>
          </a:p>
          <a:p>
            <a:pPr marL="0" lvl="0" indent="0" algn="l" rtl="0">
              <a:spcBef>
                <a:spcPts val="160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98fdc39f42_0_3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g298fdc39f42_0_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98fdc39f42_0_3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98fdc39f42_0_3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98fdc39f42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 name="Google Shape;101;g298fdc39f42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e191f56e3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e191f56e3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72338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98fdc39f42_0_3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g298fdc39f42_0_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3099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2371939e8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2371939e8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234e5eb0f7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34e5eb0f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2371939e8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2371939e8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2371939e8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2371939e8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2476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2371939e8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2371939e8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42340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98fdc39f42_0_3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98fdc39f42_0_3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75842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2371939e83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2371939e8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2371939e83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2371939e83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f9b660c55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f9b660c55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98fdc39f42_0_3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g298fdc39f42_0_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890422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98fdc39f42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g298fdc39f42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3295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f94dd7172d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f94dd7172d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f9b660c55b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f9b660c55b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f9b660c55b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f9b660c55b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f9b660c55b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f9b660c55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f9b660c55b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f9b660c55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2371939e83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2371939e8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98fdc39f42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g298fdc39f42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2371939e83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2371939e83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2371939e83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2371939e83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2371939e83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2371939e83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98fdc39f42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g298fdc39f42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66164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808C3-2772-84BB-D6B9-0D1135B358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756B6B-BA01-CA41-FFA7-2B147275E0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4E3C15-752D-CB1D-B03D-C48C13FDDE8F}"/>
              </a:ext>
            </a:extLst>
          </p:cNvPr>
          <p:cNvSpPr>
            <a:spLocks noGrp="1"/>
          </p:cNvSpPr>
          <p:nvPr>
            <p:ph type="dt" sz="half" idx="10"/>
          </p:nvPr>
        </p:nvSpPr>
        <p:spPr/>
        <p:txBody>
          <a:bodyPr/>
          <a:lstStyle/>
          <a:p>
            <a:fld id="{C99DBA10-B981-456C-ADB8-925CEDE8ED6C}" type="datetimeFigureOut">
              <a:rPr lang="en-US" smtClean="0"/>
              <a:t>6/4/2024</a:t>
            </a:fld>
            <a:endParaRPr lang="en-US"/>
          </a:p>
        </p:txBody>
      </p:sp>
      <p:sp>
        <p:nvSpPr>
          <p:cNvPr id="5" name="Footer Placeholder 4">
            <a:extLst>
              <a:ext uri="{FF2B5EF4-FFF2-40B4-BE49-F238E27FC236}">
                <a16:creationId xmlns:a16="http://schemas.microsoft.com/office/drawing/2014/main" id="{004C7D30-D318-B491-6D77-574E3C29E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C6DBF-2E13-6113-6C71-E05E87FFEDBE}"/>
              </a:ext>
            </a:extLst>
          </p:cNvPr>
          <p:cNvSpPr>
            <a:spLocks noGrp="1"/>
          </p:cNvSpPr>
          <p:nvPr>
            <p:ph type="sldNum" sz="quarter" idx="12"/>
          </p:nvPr>
        </p:nvSpPr>
        <p:spPr/>
        <p:txBody>
          <a:bodyPr/>
          <a:lstStyle/>
          <a:p>
            <a:fld id="{60DA3C2C-9469-411F-B2F4-B629900256A8}" type="slidenum">
              <a:rPr lang="en-US" smtClean="0"/>
              <a:t>‹#›</a:t>
            </a:fld>
            <a:endParaRPr lang="en-US"/>
          </a:p>
        </p:txBody>
      </p:sp>
    </p:spTree>
    <p:extLst>
      <p:ext uri="{BB962C8B-B14F-4D97-AF65-F5344CB8AC3E}">
        <p14:creationId xmlns:p14="http://schemas.microsoft.com/office/powerpoint/2010/main" val="3732946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63E0-AB60-8C7C-69A4-6FEEE752F9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B8A9F0-C26F-F1EB-643B-4DA7B34829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886FDD-4B99-1067-59E8-D062D52B97EA}"/>
              </a:ext>
            </a:extLst>
          </p:cNvPr>
          <p:cNvSpPr>
            <a:spLocks noGrp="1"/>
          </p:cNvSpPr>
          <p:nvPr>
            <p:ph type="dt" sz="half" idx="10"/>
          </p:nvPr>
        </p:nvSpPr>
        <p:spPr/>
        <p:txBody>
          <a:bodyPr/>
          <a:lstStyle/>
          <a:p>
            <a:fld id="{C99DBA10-B981-456C-ADB8-925CEDE8ED6C}" type="datetimeFigureOut">
              <a:rPr lang="en-US" smtClean="0"/>
              <a:t>6/4/2024</a:t>
            </a:fld>
            <a:endParaRPr lang="en-US"/>
          </a:p>
        </p:txBody>
      </p:sp>
      <p:sp>
        <p:nvSpPr>
          <p:cNvPr id="5" name="Footer Placeholder 4">
            <a:extLst>
              <a:ext uri="{FF2B5EF4-FFF2-40B4-BE49-F238E27FC236}">
                <a16:creationId xmlns:a16="http://schemas.microsoft.com/office/drawing/2014/main" id="{EEDFF1AF-6973-227E-503B-4EFFE09AC7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708D8-BBE4-97E3-38B6-F3E6833A0A78}"/>
              </a:ext>
            </a:extLst>
          </p:cNvPr>
          <p:cNvSpPr>
            <a:spLocks noGrp="1"/>
          </p:cNvSpPr>
          <p:nvPr>
            <p:ph type="sldNum" sz="quarter" idx="12"/>
          </p:nvPr>
        </p:nvSpPr>
        <p:spPr/>
        <p:txBody>
          <a:bodyPr/>
          <a:lstStyle/>
          <a:p>
            <a:fld id="{60DA3C2C-9469-411F-B2F4-B629900256A8}" type="slidenum">
              <a:rPr lang="en-US" smtClean="0"/>
              <a:t>‹#›</a:t>
            </a:fld>
            <a:endParaRPr lang="en-US"/>
          </a:p>
        </p:txBody>
      </p:sp>
    </p:spTree>
    <p:extLst>
      <p:ext uri="{BB962C8B-B14F-4D97-AF65-F5344CB8AC3E}">
        <p14:creationId xmlns:p14="http://schemas.microsoft.com/office/powerpoint/2010/main" val="2498866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F2DFEC-7AF9-A272-1DA4-4B422FFA9D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682C99-C209-C1C8-3C93-00C62F66C2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88CB2A-5A32-C1AD-46DE-91A993B3B356}"/>
              </a:ext>
            </a:extLst>
          </p:cNvPr>
          <p:cNvSpPr>
            <a:spLocks noGrp="1"/>
          </p:cNvSpPr>
          <p:nvPr>
            <p:ph type="dt" sz="half" idx="10"/>
          </p:nvPr>
        </p:nvSpPr>
        <p:spPr/>
        <p:txBody>
          <a:bodyPr/>
          <a:lstStyle/>
          <a:p>
            <a:fld id="{C99DBA10-B981-456C-ADB8-925CEDE8ED6C}" type="datetimeFigureOut">
              <a:rPr lang="en-US" smtClean="0"/>
              <a:t>6/4/2024</a:t>
            </a:fld>
            <a:endParaRPr lang="en-US"/>
          </a:p>
        </p:txBody>
      </p:sp>
      <p:sp>
        <p:nvSpPr>
          <p:cNvPr id="5" name="Footer Placeholder 4">
            <a:extLst>
              <a:ext uri="{FF2B5EF4-FFF2-40B4-BE49-F238E27FC236}">
                <a16:creationId xmlns:a16="http://schemas.microsoft.com/office/drawing/2014/main" id="{CED9583B-4184-B22F-BA72-7E945B946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94414-C3C4-2686-6D06-148F6B44A6C1}"/>
              </a:ext>
            </a:extLst>
          </p:cNvPr>
          <p:cNvSpPr>
            <a:spLocks noGrp="1"/>
          </p:cNvSpPr>
          <p:nvPr>
            <p:ph type="sldNum" sz="quarter" idx="12"/>
          </p:nvPr>
        </p:nvSpPr>
        <p:spPr/>
        <p:txBody>
          <a:bodyPr/>
          <a:lstStyle/>
          <a:p>
            <a:fld id="{60DA3C2C-9469-411F-B2F4-B629900256A8}" type="slidenum">
              <a:rPr lang="en-US" smtClean="0"/>
              <a:t>‹#›</a:t>
            </a:fld>
            <a:endParaRPr lang="en-US"/>
          </a:p>
        </p:txBody>
      </p:sp>
    </p:spTree>
    <p:extLst>
      <p:ext uri="{BB962C8B-B14F-4D97-AF65-F5344CB8AC3E}">
        <p14:creationId xmlns:p14="http://schemas.microsoft.com/office/powerpoint/2010/main" val="1642051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1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lvl1pPr>
            <a:lvl2pPr marL="914400" lvl="1" indent="-317500" algn="l">
              <a:lnSpc>
                <a:spcPct val="115000"/>
              </a:lnSpc>
              <a:spcBef>
                <a:spcPts val="2133"/>
              </a:spcBef>
              <a:spcAft>
                <a:spcPts val="0"/>
              </a:spcAft>
              <a:buClr>
                <a:schemeClr val="dk1"/>
              </a:buClr>
              <a:buSzPts val="1400"/>
              <a:buChar char="○"/>
              <a:defRPr/>
            </a:lvl2pPr>
            <a:lvl3pPr marL="1371600" lvl="2" indent="-317500" algn="l">
              <a:lnSpc>
                <a:spcPct val="115000"/>
              </a:lnSpc>
              <a:spcBef>
                <a:spcPts val="2133"/>
              </a:spcBef>
              <a:spcAft>
                <a:spcPts val="0"/>
              </a:spcAft>
              <a:buClr>
                <a:schemeClr val="dk1"/>
              </a:buClr>
              <a:buSzPts val="1400"/>
              <a:buChar char="■"/>
              <a:defRPr/>
            </a:lvl3pPr>
            <a:lvl4pPr marL="1828800" lvl="3" indent="-317500" algn="l">
              <a:lnSpc>
                <a:spcPct val="115000"/>
              </a:lnSpc>
              <a:spcBef>
                <a:spcPts val="2133"/>
              </a:spcBef>
              <a:spcAft>
                <a:spcPts val="0"/>
              </a:spcAft>
              <a:buClr>
                <a:schemeClr val="dk1"/>
              </a:buClr>
              <a:buSzPts val="1400"/>
              <a:buChar char="●"/>
              <a:defRPr/>
            </a:lvl4pPr>
            <a:lvl5pPr marL="2286000" lvl="4" indent="-317500" algn="l">
              <a:lnSpc>
                <a:spcPct val="115000"/>
              </a:lnSpc>
              <a:spcBef>
                <a:spcPts val="2133"/>
              </a:spcBef>
              <a:spcAft>
                <a:spcPts val="0"/>
              </a:spcAft>
              <a:buClr>
                <a:schemeClr val="dk1"/>
              </a:buClr>
              <a:buSzPts val="1400"/>
              <a:buChar char="○"/>
              <a:defRPr/>
            </a:lvl5pPr>
            <a:lvl6pPr marL="2743200" lvl="5" indent="-317500" algn="l">
              <a:lnSpc>
                <a:spcPct val="115000"/>
              </a:lnSpc>
              <a:spcBef>
                <a:spcPts val="2133"/>
              </a:spcBef>
              <a:spcAft>
                <a:spcPts val="0"/>
              </a:spcAft>
              <a:buClr>
                <a:schemeClr val="dk1"/>
              </a:buClr>
              <a:buSzPts val="1400"/>
              <a:buChar char="■"/>
              <a:defRPr/>
            </a:lvl6pPr>
            <a:lvl7pPr marL="3200400" lvl="6" indent="-317500" algn="l">
              <a:lnSpc>
                <a:spcPct val="115000"/>
              </a:lnSpc>
              <a:spcBef>
                <a:spcPts val="2133"/>
              </a:spcBef>
              <a:spcAft>
                <a:spcPts val="0"/>
              </a:spcAft>
              <a:buClr>
                <a:schemeClr val="dk1"/>
              </a:buClr>
              <a:buSzPts val="1400"/>
              <a:buChar char="●"/>
              <a:defRPr/>
            </a:lvl7pPr>
            <a:lvl8pPr marL="3657600" lvl="7" indent="-317500" algn="l">
              <a:lnSpc>
                <a:spcPct val="115000"/>
              </a:lnSpc>
              <a:spcBef>
                <a:spcPts val="2133"/>
              </a:spcBef>
              <a:spcAft>
                <a:spcPts val="0"/>
              </a:spcAft>
              <a:buClr>
                <a:schemeClr val="dk1"/>
              </a:buClr>
              <a:buSzPts val="1400"/>
              <a:buChar char="○"/>
              <a:defRPr/>
            </a:lvl8pPr>
            <a:lvl9pPr marL="4114800" lvl="8" indent="-317500" algn="l">
              <a:lnSpc>
                <a:spcPct val="115000"/>
              </a:lnSpc>
              <a:spcBef>
                <a:spcPts val="2133"/>
              </a:spcBef>
              <a:spcAft>
                <a:spcPts val="2133"/>
              </a:spcAft>
              <a:buClr>
                <a:schemeClr val="dk1"/>
              </a:buClr>
              <a:buSzPts val="1400"/>
              <a:buChar char="■"/>
              <a:defRPr/>
            </a:lvl9pPr>
          </a:lstStyle>
          <a:p>
            <a:endParaRPr/>
          </a:p>
        </p:txBody>
      </p:sp>
      <p:sp>
        <p:nvSpPr>
          <p:cNvPr id="30" name="Google Shape;30;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55906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45"/>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9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3" name="Google Shape;33;p45"/>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457200" lvl="0" indent="-304800" algn="l">
              <a:lnSpc>
                <a:spcPct val="90000"/>
              </a:lnSpc>
              <a:spcBef>
                <a:spcPts val="0"/>
              </a:spcBef>
              <a:spcAft>
                <a:spcPts val="0"/>
              </a:spcAft>
              <a:buSzPts val="1200"/>
              <a:buChar char="●"/>
              <a:defRPr sz="1600"/>
            </a:lvl1pPr>
            <a:lvl2pPr marL="914400" lvl="1" indent="-304800" algn="l">
              <a:lnSpc>
                <a:spcPct val="90000"/>
              </a:lnSpc>
              <a:spcBef>
                <a:spcPts val="0"/>
              </a:spcBef>
              <a:spcAft>
                <a:spcPts val="0"/>
              </a:spcAft>
              <a:buSzPts val="1200"/>
              <a:buChar char="○"/>
              <a:defRPr sz="1600"/>
            </a:lvl2pPr>
            <a:lvl3pPr marL="1371600" lvl="2" indent="-304800" algn="l">
              <a:lnSpc>
                <a:spcPct val="90000"/>
              </a:lnSpc>
              <a:spcBef>
                <a:spcPts val="0"/>
              </a:spcBef>
              <a:spcAft>
                <a:spcPts val="0"/>
              </a:spcAft>
              <a:buSzPts val="1200"/>
              <a:buChar char="■"/>
              <a:defRPr sz="1600"/>
            </a:lvl3pPr>
            <a:lvl4pPr marL="1828800" lvl="3" indent="-304800" algn="l">
              <a:lnSpc>
                <a:spcPct val="90000"/>
              </a:lnSpc>
              <a:spcBef>
                <a:spcPts val="0"/>
              </a:spcBef>
              <a:spcAft>
                <a:spcPts val="0"/>
              </a:spcAft>
              <a:buSzPts val="1200"/>
              <a:buChar char="●"/>
              <a:defRPr sz="1600"/>
            </a:lvl4pPr>
            <a:lvl5pPr marL="2286000" lvl="4" indent="-304800" algn="l">
              <a:lnSpc>
                <a:spcPct val="90000"/>
              </a:lnSpc>
              <a:spcBef>
                <a:spcPts val="0"/>
              </a:spcBef>
              <a:spcAft>
                <a:spcPts val="0"/>
              </a:spcAft>
              <a:buSzPts val="1200"/>
              <a:buChar char="○"/>
              <a:defRPr sz="1600"/>
            </a:lvl5pPr>
            <a:lvl6pPr marL="2743200" lvl="5" indent="-304800" algn="l">
              <a:lnSpc>
                <a:spcPct val="90000"/>
              </a:lnSpc>
              <a:spcBef>
                <a:spcPts val="0"/>
              </a:spcBef>
              <a:spcAft>
                <a:spcPts val="0"/>
              </a:spcAft>
              <a:buSzPts val="1200"/>
              <a:buChar char="■"/>
              <a:defRPr sz="1600"/>
            </a:lvl6pPr>
            <a:lvl7pPr marL="3200400" lvl="6" indent="-304800" algn="l">
              <a:lnSpc>
                <a:spcPct val="90000"/>
              </a:lnSpc>
              <a:spcBef>
                <a:spcPts val="0"/>
              </a:spcBef>
              <a:spcAft>
                <a:spcPts val="0"/>
              </a:spcAft>
              <a:buSzPts val="1200"/>
              <a:buChar char="●"/>
              <a:defRPr sz="1600"/>
            </a:lvl7pPr>
            <a:lvl8pPr marL="3657600" lvl="7" indent="-304800" algn="l">
              <a:lnSpc>
                <a:spcPct val="90000"/>
              </a:lnSpc>
              <a:spcBef>
                <a:spcPts val="0"/>
              </a:spcBef>
              <a:spcAft>
                <a:spcPts val="0"/>
              </a:spcAft>
              <a:buSzPts val="1200"/>
              <a:buChar char="○"/>
              <a:defRPr sz="1600"/>
            </a:lvl8pPr>
            <a:lvl9pPr marL="4114800" lvl="8" indent="-304800" algn="l">
              <a:lnSpc>
                <a:spcPct val="90000"/>
              </a:lnSpc>
              <a:spcBef>
                <a:spcPts val="0"/>
              </a:spcBef>
              <a:spcAft>
                <a:spcPts val="0"/>
              </a:spcAft>
              <a:buSzPts val="1200"/>
              <a:buChar char="■"/>
              <a:defRPr sz="1600"/>
            </a:lvl9pPr>
          </a:lstStyle>
          <a:p>
            <a:endParaRPr/>
          </a:p>
        </p:txBody>
      </p:sp>
      <p:sp>
        <p:nvSpPr>
          <p:cNvPr id="34" name="Google Shape;34;p4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4517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0"/>
        <p:cNvGrpSpPr/>
        <p:nvPr/>
      </p:nvGrpSpPr>
      <p:grpSpPr>
        <a:xfrm>
          <a:off x="0" y="0"/>
          <a:ext cx="0" cy="0"/>
          <a:chOff x="0" y="0"/>
          <a:chExt cx="0" cy="0"/>
        </a:xfrm>
      </p:grpSpPr>
      <p:sp>
        <p:nvSpPr>
          <p:cNvPr id="41" name="Google Shape;41;p46"/>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rmAutofit/>
          </a:bodyPr>
          <a:lstStyle>
            <a:lvl1pPr lvl="0" algn="ctr">
              <a:lnSpc>
                <a:spcPct val="9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42" name="Google Shape;42;p4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1975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B7EA3-5D65-CB7F-2914-0608AF0449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00EE66-ED50-0D44-B7BD-06795D2563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D3CCA-2D81-A149-6760-780BF6290341}"/>
              </a:ext>
            </a:extLst>
          </p:cNvPr>
          <p:cNvSpPr>
            <a:spLocks noGrp="1"/>
          </p:cNvSpPr>
          <p:nvPr>
            <p:ph type="dt" sz="half" idx="10"/>
          </p:nvPr>
        </p:nvSpPr>
        <p:spPr/>
        <p:txBody>
          <a:bodyPr/>
          <a:lstStyle/>
          <a:p>
            <a:fld id="{C99DBA10-B981-456C-ADB8-925CEDE8ED6C}" type="datetimeFigureOut">
              <a:rPr lang="en-US" smtClean="0"/>
              <a:t>6/4/2024</a:t>
            </a:fld>
            <a:endParaRPr lang="en-US"/>
          </a:p>
        </p:txBody>
      </p:sp>
      <p:sp>
        <p:nvSpPr>
          <p:cNvPr id="5" name="Footer Placeholder 4">
            <a:extLst>
              <a:ext uri="{FF2B5EF4-FFF2-40B4-BE49-F238E27FC236}">
                <a16:creationId xmlns:a16="http://schemas.microsoft.com/office/drawing/2014/main" id="{1A7F186B-0CC5-6034-D608-E1A6596F7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ECE6BE-99EF-6457-CB36-1135506A186C}"/>
              </a:ext>
            </a:extLst>
          </p:cNvPr>
          <p:cNvSpPr>
            <a:spLocks noGrp="1"/>
          </p:cNvSpPr>
          <p:nvPr>
            <p:ph type="sldNum" sz="quarter" idx="12"/>
          </p:nvPr>
        </p:nvSpPr>
        <p:spPr/>
        <p:txBody>
          <a:bodyPr/>
          <a:lstStyle/>
          <a:p>
            <a:fld id="{60DA3C2C-9469-411F-B2F4-B629900256A8}" type="slidenum">
              <a:rPr lang="en-US" smtClean="0"/>
              <a:t>‹#›</a:t>
            </a:fld>
            <a:endParaRPr lang="en-US"/>
          </a:p>
        </p:txBody>
      </p:sp>
    </p:spTree>
    <p:extLst>
      <p:ext uri="{BB962C8B-B14F-4D97-AF65-F5344CB8AC3E}">
        <p14:creationId xmlns:p14="http://schemas.microsoft.com/office/powerpoint/2010/main" val="1904715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BCAE-0073-63C7-253B-2D9DF75E15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5FF2D2-E11B-7C85-9EE2-A4FAAD46E9F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99EE2-02A7-898E-00EC-D565C0BF9C29}"/>
              </a:ext>
            </a:extLst>
          </p:cNvPr>
          <p:cNvSpPr>
            <a:spLocks noGrp="1"/>
          </p:cNvSpPr>
          <p:nvPr>
            <p:ph type="dt" sz="half" idx="10"/>
          </p:nvPr>
        </p:nvSpPr>
        <p:spPr/>
        <p:txBody>
          <a:bodyPr/>
          <a:lstStyle/>
          <a:p>
            <a:fld id="{C99DBA10-B981-456C-ADB8-925CEDE8ED6C}" type="datetimeFigureOut">
              <a:rPr lang="en-US" smtClean="0"/>
              <a:t>6/4/2024</a:t>
            </a:fld>
            <a:endParaRPr lang="en-US"/>
          </a:p>
        </p:txBody>
      </p:sp>
      <p:sp>
        <p:nvSpPr>
          <p:cNvPr id="5" name="Footer Placeholder 4">
            <a:extLst>
              <a:ext uri="{FF2B5EF4-FFF2-40B4-BE49-F238E27FC236}">
                <a16:creationId xmlns:a16="http://schemas.microsoft.com/office/drawing/2014/main" id="{4FBD07C7-44C2-1285-9626-A0E5F5588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C185E-C98A-C903-DDFA-93989131CD4E}"/>
              </a:ext>
            </a:extLst>
          </p:cNvPr>
          <p:cNvSpPr>
            <a:spLocks noGrp="1"/>
          </p:cNvSpPr>
          <p:nvPr>
            <p:ph type="sldNum" sz="quarter" idx="12"/>
          </p:nvPr>
        </p:nvSpPr>
        <p:spPr/>
        <p:txBody>
          <a:bodyPr/>
          <a:lstStyle/>
          <a:p>
            <a:fld id="{60DA3C2C-9469-411F-B2F4-B629900256A8}" type="slidenum">
              <a:rPr lang="en-US" smtClean="0"/>
              <a:t>‹#›</a:t>
            </a:fld>
            <a:endParaRPr lang="en-US"/>
          </a:p>
        </p:txBody>
      </p:sp>
    </p:spTree>
    <p:extLst>
      <p:ext uri="{BB962C8B-B14F-4D97-AF65-F5344CB8AC3E}">
        <p14:creationId xmlns:p14="http://schemas.microsoft.com/office/powerpoint/2010/main" val="44991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35FDC-6679-DFAD-9962-5DD89C2FA0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94531F-D3F1-52A4-5842-F7DBC9C016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04D164-B540-978A-FCE0-E6F5955144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0A29DF-4111-9A57-C865-10CDB06C30BB}"/>
              </a:ext>
            </a:extLst>
          </p:cNvPr>
          <p:cNvSpPr>
            <a:spLocks noGrp="1"/>
          </p:cNvSpPr>
          <p:nvPr>
            <p:ph type="dt" sz="half" idx="10"/>
          </p:nvPr>
        </p:nvSpPr>
        <p:spPr/>
        <p:txBody>
          <a:bodyPr/>
          <a:lstStyle/>
          <a:p>
            <a:fld id="{C99DBA10-B981-456C-ADB8-925CEDE8ED6C}" type="datetimeFigureOut">
              <a:rPr lang="en-US" smtClean="0"/>
              <a:t>6/4/2024</a:t>
            </a:fld>
            <a:endParaRPr lang="en-US"/>
          </a:p>
        </p:txBody>
      </p:sp>
      <p:sp>
        <p:nvSpPr>
          <p:cNvPr id="6" name="Footer Placeholder 5">
            <a:extLst>
              <a:ext uri="{FF2B5EF4-FFF2-40B4-BE49-F238E27FC236}">
                <a16:creationId xmlns:a16="http://schemas.microsoft.com/office/drawing/2014/main" id="{973C93CA-478C-2D6E-2E84-2A34602C1F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376F30-3E4F-CBA5-7D31-F924FAE4462A}"/>
              </a:ext>
            </a:extLst>
          </p:cNvPr>
          <p:cNvSpPr>
            <a:spLocks noGrp="1"/>
          </p:cNvSpPr>
          <p:nvPr>
            <p:ph type="sldNum" sz="quarter" idx="12"/>
          </p:nvPr>
        </p:nvSpPr>
        <p:spPr/>
        <p:txBody>
          <a:bodyPr/>
          <a:lstStyle/>
          <a:p>
            <a:fld id="{60DA3C2C-9469-411F-B2F4-B629900256A8}" type="slidenum">
              <a:rPr lang="en-US" smtClean="0"/>
              <a:t>‹#›</a:t>
            </a:fld>
            <a:endParaRPr lang="en-US"/>
          </a:p>
        </p:txBody>
      </p:sp>
    </p:spTree>
    <p:extLst>
      <p:ext uri="{BB962C8B-B14F-4D97-AF65-F5344CB8AC3E}">
        <p14:creationId xmlns:p14="http://schemas.microsoft.com/office/powerpoint/2010/main" val="2459118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58F3A-E6F5-31A5-B2C2-76C0383B62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D58A61-10CD-70BD-FDE1-2DBE6A96E6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131E82-A3C9-64E1-52F0-6A2C5AB191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B6953F-8AAC-927B-DF7B-AA01D8A0A8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07FA30-CA2F-5661-CAD6-014F12FF77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3BBEDE-E177-3F40-B675-74840B991334}"/>
              </a:ext>
            </a:extLst>
          </p:cNvPr>
          <p:cNvSpPr>
            <a:spLocks noGrp="1"/>
          </p:cNvSpPr>
          <p:nvPr>
            <p:ph type="dt" sz="half" idx="10"/>
          </p:nvPr>
        </p:nvSpPr>
        <p:spPr/>
        <p:txBody>
          <a:bodyPr/>
          <a:lstStyle/>
          <a:p>
            <a:fld id="{C99DBA10-B981-456C-ADB8-925CEDE8ED6C}" type="datetimeFigureOut">
              <a:rPr lang="en-US" smtClean="0"/>
              <a:t>6/4/2024</a:t>
            </a:fld>
            <a:endParaRPr lang="en-US"/>
          </a:p>
        </p:txBody>
      </p:sp>
      <p:sp>
        <p:nvSpPr>
          <p:cNvPr id="8" name="Footer Placeholder 7">
            <a:extLst>
              <a:ext uri="{FF2B5EF4-FFF2-40B4-BE49-F238E27FC236}">
                <a16:creationId xmlns:a16="http://schemas.microsoft.com/office/drawing/2014/main" id="{53DD1C59-0B43-D6A5-8883-3E8D8B59F5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9ED32B-5941-F128-3E6F-0A980ECB81D7}"/>
              </a:ext>
            </a:extLst>
          </p:cNvPr>
          <p:cNvSpPr>
            <a:spLocks noGrp="1"/>
          </p:cNvSpPr>
          <p:nvPr>
            <p:ph type="sldNum" sz="quarter" idx="12"/>
          </p:nvPr>
        </p:nvSpPr>
        <p:spPr/>
        <p:txBody>
          <a:bodyPr/>
          <a:lstStyle/>
          <a:p>
            <a:fld id="{60DA3C2C-9469-411F-B2F4-B629900256A8}" type="slidenum">
              <a:rPr lang="en-US" smtClean="0"/>
              <a:t>‹#›</a:t>
            </a:fld>
            <a:endParaRPr lang="en-US"/>
          </a:p>
        </p:txBody>
      </p:sp>
    </p:spTree>
    <p:extLst>
      <p:ext uri="{BB962C8B-B14F-4D97-AF65-F5344CB8AC3E}">
        <p14:creationId xmlns:p14="http://schemas.microsoft.com/office/powerpoint/2010/main" val="1415416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950DF-0AAE-29C5-9D1B-3A6FF0532A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0D12B8-481D-A437-93F5-4AD217C70BF6}"/>
              </a:ext>
            </a:extLst>
          </p:cNvPr>
          <p:cNvSpPr>
            <a:spLocks noGrp="1"/>
          </p:cNvSpPr>
          <p:nvPr>
            <p:ph type="dt" sz="half" idx="10"/>
          </p:nvPr>
        </p:nvSpPr>
        <p:spPr/>
        <p:txBody>
          <a:bodyPr/>
          <a:lstStyle/>
          <a:p>
            <a:fld id="{C99DBA10-B981-456C-ADB8-925CEDE8ED6C}" type="datetimeFigureOut">
              <a:rPr lang="en-US" smtClean="0"/>
              <a:t>6/4/2024</a:t>
            </a:fld>
            <a:endParaRPr lang="en-US"/>
          </a:p>
        </p:txBody>
      </p:sp>
      <p:sp>
        <p:nvSpPr>
          <p:cNvPr id="4" name="Footer Placeholder 3">
            <a:extLst>
              <a:ext uri="{FF2B5EF4-FFF2-40B4-BE49-F238E27FC236}">
                <a16:creationId xmlns:a16="http://schemas.microsoft.com/office/drawing/2014/main" id="{BCB9A779-B246-1938-D6C4-A2B2E76D71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74C452-01A7-1D50-E69F-E2A83698E713}"/>
              </a:ext>
            </a:extLst>
          </p:cNvPr>
          <p:cNvSpPr>
            <a:spLocks noGrp="1"/>
          </p:cNvSpPr>
          <p:nvPr>
            <p:ph type="sldNum" sz="quarter" idx="12"/>
          </p:nvPr>
        </p:nvSpPr>
        <p:spPr/>
        <p:txBody>
          <a:bodyPr/>
          <a:lstStyle/>
          <a:p>
            <a:fld id="{60DA3C2C-9469-411F-B2F4-B629900256A8}" type="slidenum">
              <a:rPr lang="en-US" smtClean="0"/>
              <a:t>‹#›</a:t>
            </a:fld>
            <a:endParaRPr lang="en-US"/>
          </a:p>
        </p:txBody>
      </p:sp>
    </p:spTree>
    <p:extLst>
      <p:ext uri="{BB962C8B-B14F-4D97-AF65-F5344CB8AC3E}">
        <p14:creationId xmlns:p14="http://schemas.microsoft.com/office/powerpoint/2010/main" val="285783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88A0B1-56CC-4885-A9B0-2AC74BED21E8}"/>
              </a:ext>
            </a:extLst>
          </p:cNvPr>
          <p:cNvSpPr>
            <a:spLocks noGrp="1"/>
          </p:cNvSpPr>
          <p:nvPr>
            <p:ph type="dt" sz="half" idx="10"/>
          </p:nvPr>
        </p:nvSpPr>
        <p:spPr/>
        <p:txBody>
          <a:bodyPr/>
          <a:lstStyle/>
          <a:p>
            <a:fld id="{C99DBA10-B981-456C-ADB8-925CEDE8ED6C}" type="datetimeFigureOut">
              <a:rPr lang="en-US" smtClean="0"/>
              <a:t>6/4/2024</a:t>
            </a:fld>
            <a:endParaRPr lang="en-US"/>
          </a:p>
        </p:txBody>
      </p:sp>
      <p:sp>
        <p:nvSpPr>
          <p:cNvPr id="3" name="Footer Placeholder 2">
            <a:extLst>
              <a:ext uri="{FF2B5EF4-FFF2-40B4-BE49-F238E27FC236}">
                <a16:creationId xmlns:a16="http://schemas.microsoft.com/office/drawing/2014/main" id="{6DB08F5B-69C6-A964-A1B9-1291235606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CF396F-ACF7-152C-F39A-00E55576AD36}"/>
              </a:ext>
            </a:extLst>
          </p:cNvPr>
          <p:cNvSpPr>
            <a:spLocks noGrp="1"/>
          </p:cNvSpPr>
          <p:nvPr>
            <p:ph type="sldNum" sz="quarter" idx="12"/>
          </p:nvPr>
        </p:nvSpPr>
        <p:spPr/>
        <p:txBody>
          <a:bodyPr/>
          <a:lstStyle/>
          <a:p>
            <a:fld id="{60DA3C2C-9469-411F-B2F4-B629900256A8}" type="slidenum">
              <a:rPr lang="en-US" smtClean="0"/>
              <a:t>‹#›</a:t>
            </a:fld>
            <a:endParaRPr lang="en-US"/>
          </a:p>
        </p:txBody>
      </p:sp>
    </p:spTree>
    <p:extLst>
      <p:ext uri="{BB962C8B-B14F-4D97-AF65-F5344CB8AC3E}">
        <p14:creationId xmlns:p14="http://schemas.microsoft.com/office/powerpoint/2010/main" val="791158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BD915-C3CE-6AF2-E0EA-25F280DDD9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1A3BD1-A711-9A59-87E8-12FF7A5687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590AF9-A76B-5735-767A-9D98C80838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C7628C-2723-92F8-A736-51F76FC9A42B}"/>
              </a:ext>
            </a:extLst>
          </p:cNvPr>
          <p:cNvSpPr>
            <a:spLocks noGrp="1"/>
          </p:cNvSpPr>
          <p:nvPr>
            <p:ph type="dt" sz="half" idx="10"/>
          </p:nvPr>
        </p:nvSpPr>
        <p:spPr/>
        <p:txBody>
          <a:bodyPr/>
          <a:lstStyle/>
          <a:p>
            <a:fld id="{C99DBA10-B981-456C-ADB8-925CEDE8ED6C}" type="datetimeFigureOut">
              <a:rPr lang="en-US" smtClean="0"/>
              <a:t>6/4/2024</a:t>
            </a:fld>
            <a:endParaRPr lang="en-US"/>
          </a:p>
        </p:txBody>
      </p:sp>
      <p:sp>
        <p:nvSpPr>
          <p:cNvPr id="6" name="Footer Placeholder 5">
            <a:extLst>
              <a:ext uri="{FF2B5EF4-FFF2-40B4-BE49-F238E27FC236}">
                <a16:creationId xmlns:a16="http://schemas.microsoft.com/office/drawing/2014/main" id="{49B94C5F-B997-ECB6-2768-16D739A125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037080-F2EA-AF25-1780-C259F82B6485}"/>
              </a:ext>
            </a:extLst>
          </p:cNvPr>
          <p:cNvSpPr>
            <a:spLocks noGrp="1"/>
          </p:cNvSpPr>
          <p:nvPr>
            <p:ph type="sldNum" sz="quarter" idx="12"/>
          </p:nvPr>
        </p:nvSpPr>
        <p:spPr/>
        <p:txBody>
          <a:bodyPr/>
          <a:lstStyle/>
          <a:p>
            <a:fld id="{60DA3C2C-9469-411F-B2F4-B629900256A8}" type="slidenum">
              <a:rPr lang="en-US" smtClean="0"/>
              <a:t>‹#›</a:t>
            </a:fld>
            <a:endParaRPr lang="en-US"/>
          </a:p>
        </p:txBody>
      </p:sp>
    </p:spTree>
    <p:extLst>
      <p:ext uri="{BB962C8B-B14F-4D97-AF65-F5344CB8AC3E}">
        <p14:creationId xmlns:p14="http://schemas.microsoft.com/office/powerpoint/2010/main" val="928682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2EA82-0C9F-3307-B72B-FEB7C77F76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B6BF6E-1004-8573-D1B4-2FBBB29B30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AE3DE1-09BC-52B6-01D9-555F382E37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E0728-A06F-EFB2-28BF-DBFB55208566}"/>
              </a:ext>
            </a:extLst>
          </p:cNvPr>
          <p:cNvSpPr>
            <a:spLocks noGrp="1"/>
          </p:cNvSpPr>
          <p:nvPr>
            <p:ph type="dt" sz="half" idx="10"/>
          </p:nvPr>
        </p:nvSpPr>
        <p:spPr/>
        <p:txBody>
          <a:bodyPr/>
          <a:lstStyle/>
          <a:p>
            <a:fld id="{C99DBA10-B981-456C-ADB8-925CEDE8ED6C}" type="datetimeFigureOut">
              <a:rPr lang="en-US" smtClean="0"/>
              <a:t>6/4/2024</a:t>
            </a:fld>
            <a:endParaRPr lang="en-US"/>
          </a:p>
        </p:txBody>
      </p:sp>
      <p:sp>
        <p:nvSpPr>
          <p:cNvPr id="6" name="Footer Placeholder 5">
            <a:extLst>
              <a:ext uri="{FF2B5EF4-FFF2-40B4-BE49-F238E27FC236}">
                <a16:creationId xmlns:a16="http://schemas.microsoft.com/office/drawing/2014/main" id="{989B0463-14CF-8022-5243-43F72D657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0184D-60DA-4149-4C2C-DFA7CCA93101}"/>
              </a:ext>
            </a:extLst>
          </p:cNvPr>
          <p:cNvSpPr>
            <a:spLocks noGrp="1"/>
          </p:cNvSpPr>
          <p:nvPr>
            <p:ph type="sldNum" sz="quarter" idx="12"/>
          </p:nvPr>
        </p:nvSpPr>
        <p:spPr/>
        <p:txBody>
          <a:bodyPr/>
          <a:lstStyle/>
          <a:p>
            <a:fld id="{60DA3C2C-9469-411F-B2F4-B629900256A8}" type="slidenum">
              <a:rPr lang="en-US" smtClean="0"/>
              <a:t>‹#›</a:t>
            </a:fld>
            <a:endParaRPr lang="en-US"/>
          </a:p>
        </p:txBody>
      </p:sp>
    </p:spTree>
    <p:extLst>
      <p:ext uri="{BB962C8B-B14F-4D97-AF65-F5344CB8AC3E}">
        <p14:creationId xmlns:p14="http://schemas.microsoft.com/office/powerpoint/2010/main" val="4100468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7FE5BB-5034-4570-E429-1941B0F315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66AEFA-C2A7-E329-C441-3A2E5208C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C2078-743F-0A0C-C75D-1D405BF65A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9DBA10-B981-456C-ADB8-925CEDE8ED6C}" type="datetimeFigureOut">
              <a:rPr lang="en-US" smtClean="0"/>
              <a:t>6/4/2024</a:t>
            </a:fld>
            <a:endParaRPr lang="en-US"/>
          </a:p>
        </p:txBody>
      </p:sp>
      <p:sp>
        <p:nvSpPr>
          <p:cNvPr id="5" name="Footer Placeholder 4">
            <a:extLst>
              <a:ext uri="{FF2B5EF4-FFF2-40B4-BE49-F238E27FC236}">
                <a16:creationId xmlns:a16="http://schemas.microsoft.com/office/drawing/2014/main" id="{835923AA-5054-FD76-F8EE-8B90F9C633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0F0C30B-04B7-BCD9-91D6-5E1A446139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DA3C2C-9469-411F-B2F4-B629900256A8}" type="slidenum">
              <a:rPr lang="en-US" smtClean="0"/>
              <a:t>‹#›</a:t>
            </a:fld>
            <a:endParaRPr lang="en-US"/>
          </a:p>
        </p:txBody>
      </p:sp>
    </p:spTree>
    <p:extLst>
      <p:ext uri="{BB962C8B-B14F-4D97-AF65-F5344CB8AC3E}">
        <p14:creationId xmlns:p14="http://schemas.microsoft.com/office/powerpoint/2010/main" val="4122021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43.jp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43.jp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43.jp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hyperlink" Target="mailto:craig@guinnpartners.com" TargetMode="External"/><Relationship Id="rId7"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hyperlink" Target="mailto:robert@astrolabe-analytics.com" TargetMode="External"/><Relationship Id="rId4" Type="http://schemas.openxmlformats.org/officeDocument/2006/relationships/hyperlink" Target="mailto:eric@guinnpartners.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mailto:robert@astrolabe-analytics.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38.jpg"/><Relationship Id="rId4" Type="http://schemas.openxmlformats.org/officeDocument/2006/relationships/image" Target="../media/image43.jpg"/></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38.jpg"/><Relationship Id="rId4" Type="http://schemas.openxmlformats.org/officeDocument/2006/relationships/image" Target="../media/image43.jpg"/></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38.jpg"/><Relationship Id="rId4" Type="http://schemas.openxmlformats.org/officeDocument/2006/relationships/image" Target="../media/image43.jpg"/></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38.jpg"/><Relationship Id="rId4" Type="http://schemas.openxmlformats.org/officeDocument/2006/relationships/image" Target="../media/image43.jp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38.jpg"/><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43.jp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43.jp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43.jp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43.jp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g29867d4c614_0_24"/>
          <p:cNvPicPr preferRelativeResize="0"/>
          <p:nvPr/>
        </p:nvPicPr>
        <p:blipFill rotWithShape="1">
          <a:blip r:embed="rId3">
            <a:alphaModFix/>
          </a:blip>
          <a:srcRect/>
          <a:stretch/>
        </p:blipFill>
        <p:spPr>
          <a:xfrm>
            <a:off x="-5087" y="0"/>
            <a:ext cx="12202176" cy="6858001"/>
          </a:xfrm>
          <a:prstGeom prst="rect">
            <a:avLst/>
          </a:prstGeom>
          <a:noFill/>
          <a:ln>
            <a:noFill/>
          </a:ln>
        </p:spPr>
      </p:pic>
      <p:pic>
        <p:nvPicPr>
          <p:cNvPr id="93" name="Google Shape;93;g29867d4c614_0_24"/>
          <p:cNvPicPr preferRelativeResize="0"/>
          <p:nvPr/>
        </p:nvPicPr>
        <p:blipFill rotWithShape="1">
          <a:blip r:embed="rId4">
            <a:alphaModFix/>
          </a:blip>
          <a:srcRect/>
          <a:stretch/>
        </p:blipFill>
        <p:spPr>
          <a:xfrm>
            <a:off x="636367" y="243867"/>
            <a:ext cx="3722500" cy="1456266"/>
          </a:xfrm>
          <a:prstGeom prst="rect">
            <a:avLst/>
          </a:prstGeom>
          <a:noFill/>
          <a:ln>
            <a:noFill/>
          </a:ln>
        </p:spPr>
      </p:pic>
      <p:sp>
        <p:nvSpPr>
          <p:cNvPr id="94" name="Google Shape;94;g29867d4c614_0_24"/>
          <p:cNvSpPr txBox="1"/>
          <p:nvPr/>
        </p:nvSpPr>
        <p:spPr>
          <a:xfrm>
            <a:off x="636367" y="1683200"/>
            <a:ext cx="5119200" cy="430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C2C6E1"/>
                </a:solidFill>
                <a:latin typeface="Montserrat"/>
                <a:ea typeface="Montserrat"/>
                <a:cs typeface="Montserrat"/>
                <a:sym typeface="Montserrat"/>
              </a:rPr>
              <a:t>Operating Batteries at the Limit - Safely and Profitably</a:t>
            </a:r>
            <a:endParaRPr sz="1200" b="1" i="0" u="none" strike="noStrike" cap="none" dirty="0">
              <a:solidFill>
                <a:srgbClr val="C2C6E1"/>
              </a:solidFill>
              <a:latin typeface="Montserrat"/>
              <a:ea typeface="Montserrat"/>
              <a:cs typeface="Montserrat"/>
              <a:sym typeface="Montserrat"/>
            </a:endParaRPr>
          </a:p>
        </p:txBody>
      </p:sp>
      <p:sp>
        <p:nvSpPr>
          <p:cNvPr id="95" name="Google Shape;95;g29867d4c614_0_24"/>
          <p:cNvSpPr txBox="1"/>
          <p:nvPr/>
        </p:nvSpPr>
        <p:spPr>
          <a:xfrm>
            <a:off x="303143" y="4457383"/>
            <a:ext cx="10662600" cy="2400617"/>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2800" u="none" strike="noStrike" cap="none" dirty="0">
                <a:solidFill>
                  <a:srgbClr val="F7F7F8"/>
                </a:solidFill>
                <a:latin typeface="Montserrat"/>
                <a:ea typeface="Montserrat"/>
                <a:cs typeface="Montserrat"/>
                <a:sym typeface="Montserrat"/>
              </a:rPr>
              <a:t>Robert Masse</a:t>
            </a:r>
          </a:p>
          <a:p>
            <a:pPr marL="0" marR="0" lvl="0" indent="0" algn="l" rtl="0">
              <a:lnSpc>
                <a:spcPct val="100000"/>
              </a:lnSpc>
              <a:spcBef>
                <a:spcPts val="0"/>
              </a:spcBef>
              <a:spcAft>
                <a:spcPts val="0"/>
              </a:spcAft>
              <a:buClr>
                <a:srgbClr val="000000"/>
              </a:buClr>
              <a:buSzPts val="1900"/>
              <a:buFont typeface="Arial"/>
              <a:buNone/>
            </a:pPr>
            <a:r>
              <a:rPr lang="en-US" sz="2800" i="0" dirty="0">
                <a:solidFill>
                  <a:srgbClr val="F7F7F8"/>
                </a:solidFill>
                <a:latin typeface="Montserrat"/>
                <a:ea typeface="Montserrat"/>
                <a:cs typeface="Montserrat"/>
                <a:sym typeface="Montserrat"/>
              </a:rPr>
              <a:t>Founder / CEO</a:t>
            </a:r>
            <a:r>
              <a:rPr lang="en-US" sz="2800" i="0" u="none" strike="noStrike" cap="none" dirty="0">
                <a:solidFill>
                  <a:srgbClr val="F7F7F8"/>
                </a:solidFill>
                <a:latin typeface="Montserrat"/>
                <a:ea typeface="Montserrat"/>
                <a:cs typeface="Montserrat"/>
                <a:sym typeface="Montserrat"/>
              </a:rPr>
              <a:t> </a:t>
            </a:r>
            <a:endParaRPr sz="2800" i="0" u="none" strike="noStrike" cap="none" dirty="0">
              <a:solidFill>
                <a:srgbClr val="F7F7F8"/>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900"/>
              <a:buFont typeface="Arial"/>
              <a:buNone/>
            </a:pPr>
            <a:endParaRPr sz="2800" i="0" u="none" strike="noStrike" cap="none" dirty="0">
              <a:solidFill>
                <a:srgbClr val="F7F7F8"/>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900"/>
              <a:buFont typeface="Arial"/>
              <a:buNone/>
            </a:pPr>
            <a:r>
              <a:rPr lang="en-US" sz="2800" i="0" u="none" strike="noStrike" cap="none" dirty="0">
                <a:solidFill>
                  <a:srgbClr val="F7F7F8"/>
                </a:solidFill>
                <a:latin typeface="Montserrat"/>
                <a:ea typeface="Montserrat"/>
                <a:cs typeface="Montserrat"/>
                <a:sym typeface="Montserrat"/>
              </a:rPr>
              <a:t>MPSC DPEC </a:t>
            </a:r>
          </a:p>
          <a:p>
            <a:pPr marL="0" marR="0" lvl="0" indent="0" algn="l" rtl="0">
              <a:lnSpc>
                <a:spcPct val="100000"/>
              </a:lnSpc>
              <a:spcBef>
                <a:spcPts val="0"/>
              </a:spcBef>
              <a:spcAft>
                <a:spcPts val="0"/>
              </a:spcAft>
              <a:buClr>
                <a:srgbClr val="000000"/>
              </a:buClr>
              <a:buSzPts val="1900"/>
              <a:buFont typeface="Arial"/>
              <a:buNone/>
            </a:pPr>
            <a:r>
              <a:rPr lang="en-US" sz="2800" dirty="0">
                <a:solidFill>
                  <a:srgbClr val="F7F7F8"/>
                </a:solidFill>
                <a:latin typeface="Montserrat"/>
                <a:ea typeface="Montserrat"/>
                <a:cs typeface="Montserrat"/>
                <a:sym typeface="Montserrat"/>
              </a:rPr>
              <a:t>June 4, 2024</a:t>
            </a:r>
            <a:endParaRPr sz="2800" i="0" u="none" strike="noStrike" cap="none" dirty="0">
              <a:solidFill>
                <a:srgbClr val="F7F7F8"/>
              </a:solidFill>
              <a:latin typeface="Montserrat"/>
              <a:ea typeface="Montserrat"/>
              <a:cs typeface="Montserrat"/>
              <a:sym typeface="Montserrat"/>
            </a:endParaRPr>
          </a:p>
        </p:txBody>
      </p:sp>
      <p:sp>
        <p:nvSpPr>
          <p:cNvPr id="96" name="Google Shape;96;g29867d4c614_0_24"/>
          <p:cNvSpPr txBox="1">
            <a:spLocks noGrp="1"/>
          </p:cNvSpPr>
          <p:nvPr>
            <p:ph type="sldNum" idx="12"/>
          </p:nvPr>
        </p:nvSpPr>
        <p:spPr>
          <a:xfrm>
            <a:off x="11480800" y="8475133"/>
            <a:ext cx="3657600" cy="486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a:t>
            </a:fld>
            <a:endParaRPr/>
          </a:p>
        </p:txBody>
      </p:sp>
      <p:sp>
        <p:nvSpPr>
          <p:cNvPr id="97" name="Google Shape;97;g29867d4c614_0_24"/>
          <p:cNvSpPr txBox="1"/>
          <p:nvPr/>
        </p:nvSpPr>
        <p:spPr>
          <a:xfrm>
            <a:off x="6796667" y="6254233"/>
            <a:ext cx="48072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Clr>
                <a:srgbClr val="000000"/>
              </a:buClr>
              <a:buSzPts val="1300"/>
              <a:buFont typeface="Arial"/>
              <a:buNone/>
            </a:pPr>
            <a:r>
              <a:rPr lang="en-US" sz="1300" b="0" i="0" u="none" strike="noStrike" cap="none">
                <a:solidFill>
                  <a:schemeClr val="dk2"/>
                </a:solidFill>
                <a:latin typeface="Montserrat"/>
                <a:ea typeface="Montserrat"/>
                <a:cs typeface="Montserrat"/>
                <a:sym typeface="Montserrat"/>
              </a:rPr>
              <a:t>© 2023 Astrolabe Analytics, Inc. All Rights Reserved.</a:t>
            </a:r>
            <a:endParaRPr sz="1100" b="0" i="0" u="none" strike="noStrike" cap="none">
              <a:solidFill>
                <a:srgbClr val="000000"/>
              </a:solidFill>
              <a:latin typeface="Arial"/>
              <a:ea typeface="Arial"/>
              <a:cs typeface="Arial"/>
              <a:sym typeface="Arial"/>
            </a:endParaRPr>
          </a:p>
        </p:txBody>
      </p:sp>
      <p:sp>
        <p:nvSpPr>
          <p:cNvPr id="98" name="Google Shape;98;g29867d4c614_0_24"/>
          <p:cNvSpPr txBox="1"/>
          <p:nvPr/>
        </p:nvSpPr>
        <p:spPr>
          <a:xfrm>
            <a:off x="303143" y="2470627"/>
            <a:ext cx="4628079" cy="1661963"/>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2400"/>
              <a:buFont typeface="Arial"/>
              <a:buNone/>
            </a:pPr>
            <a:r>
              <a:rPr lang="en-US" sz="2400" b="1" i="0" u="none" strike="noStrike" cap="none" dirty="0">
                <a:solidFill>
                  <a:srgbClr val="F7F7F8"/>
                </a:solidFill>
                <a:latin typeface="Montserrat"/>
                <a:ea typeface="Montserrat"/>
                <a:cs typeface="Montserrat"/>
                <a:sym typeface="Montserrat"/>
              </a:rPr>
              <a:t>Advancing DoD </a:t>
            </a:r>
          </a:p>
          <a:p>
            <a:pPr marL="0" marR="0" lvl="0" indent="0" rtl="0">
              <a:lnSpc>
                <a:spcPct val="100000"/>
              </a:lnSpc>
              <a:spcBef>
                <a:spcPts val="0"/>
              </a:spcBef>
              <a:spcAft>
                <a:spcPts val="0"/>
              </a:spcAft>
              <a:buClr>
                <a:srgbClr val="000000"/>
              </a:buClr>
              <a:buSzPts val="2400"/>
              <a:buFont typeface="Arial"/>
              <a:buNone/>
            </a:pPr>
            <a:r>
              <a:rPr lang="en-US" sz="2400" b="1" i="0" u="none" strike="noStrike" cap="none" dirty="0">
                <a:solidFill>
                  <a:srgbClr val="F7F7F8"/>
                </a:solidFill>
                <a:latin typeface="Montserrat"/>
                <a:ea typeface="Montserrat"/>
                <a:cs typeface="Montserrat"/>
                <a:sym typeface="Montserrat"/>
              </a:rPr>
              <a:t>Battery Maintenance and Sustainment with Predictive Analytics</a:t>
            </a:r>
            <a:endParaRPr sz="19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7"/>
          <p:cNvPicPr preferRelativeResize="0"/>
          <p:nvPr/>
        </p:nvPicPr>
        <p:blipFill rotWithShape="1">
          <a:blip r:embed="rId3">
            <a:alphaModFix/>
          </a:blip>
          <a:srcRect l="20559" t="23416" r="16987" b="25039"/>
          <a:stretch/>
        </p:blipFill>
        <p:spPr>
          <a:xfrm>
            <a:off x="1270416" y="2992036"/>
            <a:ext cx="1044405" cy="862000"/>
          </a:xfrm>
          <a:prstGeom prst="rect">
            <a:avLst/>
          </a:prstGeom>
          <a:noFill/>
          <a:ln>
            <a:noFill/>
          </a:ln>
        </p:spPr>
      </p:pic>
      <p:sp>
        <p:nvSpPr>
          <p:cNvPr id="253" name="Google Shape;253;p7"/>
          <p:cNvSpPr txBox="1"/>
          <p:nvPr/>
        </p:nvSpPr>
        <p:spPr>
          <a:xfrm>
            <a:off x="8340500" y="2197400"/>
            <a:ext cx="3180400" cy="3190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1733" b="1" i="0" u="none" strike="noStrike" cap="none" dirty="0">
                <a:solidFill>
                  <a:srgbClr val="666666"/>
                </a:solidFill>
                <a:latin typeface="Montserrat"/>
                <a:ea typeface="Montserrat"/>
                <a:cs typeface="Montserrat"/>
                <a:sym typeface="Montserrat"/>
              </a:rPr>
              <a:t>Is this battery safe for the next mission? </a:t>
            </a:r>
            <a:r>
              <a:rPr lang="en-US" sz="1733" b="1" i="0" u="none" strike="noStrike" cap="none" dirty="0">
                <a:solidFill>
                  <a:srgbClr val="8CD7D2"/>
                </a:solidFill>
                <a:latin typeface="Montserrat"/>
                <a:ea typeface="Montserrat"/>
                <a:cs typeface="Montserrat"/>
                <a:sym typeface="Montserrat"/>
              </a:rPr>
              <a:t>Y/N</a:t>
            </a:r>
            <a:endParaRPr sz="800" b="1" i="0" u="none" strike="noStrike" cap="none" dirty="0">
              <a:solidFill>
                <a:srgbClr val="8CD7D2"/>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1733" b="1" i="0" u="none" strike="noStrike" cap="none" dirty="0">
              <a:solidFill>
                <a:srgbClr val="666666"/>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US" sz="1733" b="1" i="0" u="none" strike="noStrike" cap="none" dirty="0">
                <a:solidFill>
                  <a:srgbClr val="666666"/>
                </a:solidFill>
                <a:latin typeface="Montserrat"/>
                <a:ea typeface="Montserrat"/>
                <a:cs typeface="Montserrat"/>
                <a:sym typeface="Montserrat"/>
              </a:rPr>
              <a:t>Do I have a warranty claim? </a:t>
            </a:r>
            <a:r>
              <a:rPr lang="en-US" sz="1733" b="1" i="0" u="none" strike="noStrike" cap="none" dirty="0">
                <a:solidFill>
                  <a:srgbClr val="8CD7D2"/>
                </a:solidFill>
                <a:latin typeface="Montserrat"/>
                <a:ea typeface="Montserrat"/>
                <a:cs typeface="Montserrat"/>
                <a:sym typeface="Montserrat"/>
              </a:rPr>
              <a:t>Y/N</a:t>
            </a:r>
            <a:endParaRPr sz="800" b="1" i="0" u="none" strike="noStrike" cap="none" dirty="0">
              <a:solidFill>
                <a:srgbClr val="8CD7D2"/>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1733" b="1" i="0" u="none" strike="noStrike" cap="none" dirty="0">
              <a:solidFill>
                <a:srgbClr val="666666"/>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US" sz="1733" b="1" i="0" u="none" strike="noStrike" cap="none" dirty="0">
                <a:solidFill>
                  <a:srgbClr val="666666"/>
                </a:solidFill>
                <a:latin typeface="Montserrat"/>
                <a:ea typeface="Montserrat"/>
                <a:cs typeface="Montserrat"/>
                <a:sym typeface="Montserrat"/>
              </a:rPr>
              <a:t>Is service required? </a:t>
            </a:r>
            <a:r>
              <a:rPr lang="en-US" sz="1733" b="1" i="0" u="none" strike="noStrike" cap="none" dirty="0">
                <a:solidFill>
                  <a:srgbClr val="8CD7D2"/>
                </a:solidFill>
                <a:latin typeface="Montserrat"/>
                <a:ea typeface="Montserrat"/>
                <a:cs typeface="Montserrat"/>
                <a:sym typeface="Montserrat"/>
              </a:rPr>
              <a:t>Y/N</a:t>
            </a:r>
            <a:endParaRPr sz="800" b="1" i="0" u="none" strike="noStrike" cap="none" dirty="0">
              <a:solidFill>
                <a:srgbClr val="8CD7D2"/>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US" sz="1733" b="1" i="0" u="none" strike="noStrike" cap="none" dirty="0">
                <a:solidFill>
                  <a:srgbClr val="666666"/>
                </a:solidFill>
                <a:latin typeface="Montserrat"/>
                <a:ea typeface="Montserrat"/>
                <a:cs typeface="Montserrat"/>
                <a:sym typeface="Montserrat"/>
              </a:rPr>
              <a:t>When?</a:t>
            </a:r>
            <a:endParaRPr sz="1733" b="1" i="0" u="none" strike="noStrike" cap="none" dirty="0">
              <a:solidFill>
                <a:srgbClr val="666666"/>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1733" b="1" i="0" u="none" strike="noStrike" cap="none" dirty="0">
              <a:solidFill>
                <a:srgbClr val="666666"/>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US" sz="1733" b="1" i="0" u="none" strike="noStrike" cap="none" dirty="0">
                <a:solidFill>
                  <a:srgbClr val="666666"/>
                </a:solidFill>
                <a:latin typeface="Montserrat"/>
                <a:ea typeface="Montserrat"/>
                <a:cs typeface="Montserrat"/>
                <a:sym typeface="Montserrat"/>
              </a:rPr>
              <a:t>Do I have to order to new batteries? </a:t>
            </a:r>
            <a:r>
              <a:rPr lang="en-US" sz="1733" b="1" i="0" u="none" strike="noStrike" cap="none" dirty="0">
                <a:solidFill>
                  <a:srgbClr val="8CD7D2"/>
                </a:solidFill>
                <a:latin typeface="Montserrat"/>
                <a:ea typeface="Montserrat"/>
                <a:cs typeface="Montserrat"/>
                <a:sym typeface="Montserrat"/>
              </a:rPr>
              <a:t>Y/N</a:t>
            </a:r>
            <a:endParaRPr sz="2400" b="1" i="0" u="none" strike="noStrike" cap="none" dirty="0">
              <a:solidFill>
                <a:srgbClr val="8CD7D2"/>
              </a:solidFill>
              <a:latin typeface="Montserrat"/>
              <a:ea typeface="Montserrat"/>
              <a:cs typeface="Montserrat"/>
              <a:sym typeface="Montserrat"/>
            </a:endParaRPr>
          </a:p>
        </p:txBody>
      </p:sp>
      <p:sp>
        <p:nvSpPr>
          <p:cNvPr id="254" name="Google Shape;254;p7"/>
          <p:cNvSpPr txBox="1"/>
          <p:nvPr/>
        </p:nvSpPr>
        <p:spPr>
          <a:xfrm>
            <a:off x="686817" y="3854033"/>
            <a:ext cx="2211600" cy="14508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en-US" sz="2400" b="1" i="0" u="none" strike="noStrike" cap="none" dirty="0">
                <a:solidFill>
                  <a:srgbClr val="666666"/>
                </a:solidFill>
                <a:latin typeface="Montserrat"/>
                <a:ea typeface="Montserrat"/>
                <a:cs typeface="Montserrat"/>
                <a:sym typeface="Montserrat"/>
              </a:rPr>
              <a:t>Your Data Here</a:t>
            </a:r>
            <a:endParaRPr sz="2400" b="1" i="0" u="none" strike="noStrike" cap="none" dirty="0">
              <a:solidFill>
                <a:srgbClr val="666666"/>
              </a:solidFill>
              <a:latin typeface="Montserrat"/>
              <a:ea typeface="Montserrat"/>
              <a:cs typeface="Montserrat"/>
              <a:sym typeface="Montserrat"/>
            </a:endParaRPr>
          </a:p>
          <a:p>
            <a:pPr marL="0" marR="0" lvl="0" indent="0" algn="ctr" rtl="0">
              <a:lnSpc>
                <a:spcPct val="100000"/>
              </a:lnSpc>
              <a:spcBef>
                <a:spcPts val="0"/>
              </a:spcBef>
              <a:spcAft>
                <a:spcPts val="0"/>
              </a:spcAft>
              <a:buNone/>
            </a:pPr>
            <a:r>
              <a:rPr lang="en-US" sz="2400" b="1" i="0" u="none" strike="noStrike" cap="none" dirty="0">
                <a:solidFill>
                  <a:srgbClr val="666666"/>
                </a:solidFill>
                <a:latin typeface="Montserrat"/>
                <a:ea typeface="Montserrat"/>
                <a:cs typeface="Montserrat"/>
                <a:sym typeface="Montserrat"/>
              </a:rPr>
              <a:t>(I, V, T)</a:t>
            </a:r>
            <a:endParaRPr sz="2400" b="1" i="0" u="none" strike="noStrike" cap="none" dirty="0">
              <a:solidFill>
                <a:srgbClr val="666666"/>
              </a:solidFill>
              <a:latin typeface="Montserrat"/>
              <a:ea typeface="Montserrat"/>
              <a:cs typeface="Montserrat"/>
              <a:sym typeface="Montserrat"/>
            </a:endParaRPr>
          </a:p>
        </p:txBody>
      </p:sp>
      <p:pic>
        <p:nvPicPr>
          <p:cNvPr id="255" name="Google Shape;255;p7"/>
          <p:cNvPicPr preferRelativeResize="0"/>
          <p:nvPr/>
        </p:nvPicPr>
        <p:blipFill rotWithShape="1">
          <a:blip r:embed="rId4">
            <a:alphaModFix/>
          </a:blip>
          <a:srcRect r="63807"/>
          <a:stretch/>
        </p:blipFill>
        <p:spPr>
          <a:xfrm>
            <a:off x="4443500" y="2325433"/>
            <a:ext cx="2030893" cy="2195200"/>
          </a:xfrm>
          <a:prstGeom prst="rect">
            <a:avLst/>
          </a:prstGeom>
          <a:noFill/>
          <a:ln>
            <a:noFill/>
          </a:ln>
        </p:spPr>
      </p:pic>
      <p:sp>
        <p:nvSpPr>
          <p:cNvPr id="256" name="Google Shape;256;p7"/>
          <p:cNvSpPr txBox="1"/>
          <p:nvPr/>
        </p:nvSpPr>
        <p:spPr>
          <a:xfrm>
            <a:off x="419100" y="448434"/>
            <a:ext cx="11196800" cy="95406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en-US" sz="4000" b="1" i="0" u="none" strike="noStrike" cap="none" dirty="0">
                <a:solidFill>
                  <a:srgbClr val="46549A"/>
                </a:solidFill>
                <a:latin typeface="Montserrat"/>
                <a:ea typeface="Montserrat"/>
                <a:cs typeface="Montserrat"/>
                <a:sym typeface="Montserrat"/>
              </a:rPr>
              <a:t>How do we achieve that?</a:t>
            </a:r>
            <a:endParaRPr sz="4000" b="1" i="0" u="none" strike="noStrike" cap="none" dirty="0">
              <a:solidFill>
                <a:srgbClr val="46549A"/>
              </a:solidFill>
              <a:latin typeface="Montserrat"/>
              <a:ea typeface="Montserrat"/>
              <a:cs typeface="Montserrat"/>
              <a:sym typeface="Montserrat"/>
            </a:endParaRPr>
          </a:p>
        </p:txBody>
      </p:sp>
      <p:sp>
        <p:nvSpPr>
          <p:cNvPr id="257" name="Google Shape;257;p7"/>
          <p:cNvSpPr txBox="1"/>
          <p:nvPr/>
        </p:nvSpPr>
        <p:spPr>
          <a:xfrm>
            <a:off x="419100" y="1240245"/>
            <a:ext cx="11006800" cy="984845"/>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None/>
            </a:pPr>
            <a:r>
              <a:rPr lang="en-US" sz="2400" b="1" i="0" u="none" strike="noStrike" cap="none" dirty="0">
                <a:solidFill>
                  <a:srgbClr val="858585"/>
                </a:solidFill>
                <a:latin typeface="Montserrat"/>
                <a:ea typeface="Montserrat"/>
                <a:cs typeface="Montserrat"/>
                <a:sym typeface="Montserrat"/>
              </a:rPr>
              <a:t>We forecast battery health, safety, performance using data-driven machine learning and electrochemically-inspired models </a:t>
            </a:r>
            <a:endParaRPr sz="2400" b="1" i="0" u="none" strike="noStrike" cap="none" dirty="0">
              <a:solidFill>
                <a:srgbClr val="858585"/>
              </a:solidFill>
              <a:latin typeface="Montserrat"/>
              <a:ea typeface="Montserrat"/>
              <a:cs typeface="Montserrat"/>
              <a:sym typeface="Montserrat"/>
            </a:endParaRPr>
          </a:p>
        </p:txBody>
      </p:sp>
      <p:cxnSp>
        <p:nvCxnSpPr>
          <p:cNvPr id="258" name="Google Shape;258;p7"/>
          <p:cNvCxnSpPr/>
          <p:nvPr/>
        </p:nvCxnSpPr>
        <p:spPr>
          <a:xfrm>
            <a:off x="2523100" y="3556551"/>
            <a:ext cx="1529600" cy="0"/>
          </a:xfrm>
          <a:prstGeom prst="straightConnector1">
            <a:avLst/>
          </a:prstGeom>
          <a:noFill/>
          <a:ln w="9525" cap="flat" cmpd="sng">
            <a:solidFill>
              <a:schemeClr val="dk2"/>
            </a:solidFill>
            <a:prstDash val="solid"/>
            <a:round/>
            <a:headEnd type="none" w="sm" len="sm"/>
            <a:tailEnd type="triangle" w="med" len="med"/>
          </a:ln>
        </p:spPr>
      </p:cxnSp>
      <p:cxnSp>
        <p:nvCxnSpPr>
          <p:cNvPr id="259" name="Google Shape;259;p7"/>
          <p:cNvCxnSpPr/>
          <p:nvPr/>
        </p:nvCxnSpPr>
        <p:spPr>
          <a:xfrm>
            <a:off x="7501151" y="2479967"/>
            <a:ext cx="745200" cy="14400"/>
          </a:xfrm>
          <a:prstGeom prst="straightConnector1">
            <a:avLst/>
          </a:prstGeom>
          <a:noFill/>
          <a:ln w="9525" cap="flat" cmpd="sng">
            <a:solidFill>
              <a:schemeClr val="dk2"/>
            </a:solidFill>
            <a:prstDash val="solid"/>
            <a:round/>
            <a:headEnd type="none" w="sm" len="sm"/>
            <a:tailEnd type="triangle" w="med" len="med"/>
          </a:ln>
        </p:spPr>
      </p:cxnSp>
      <p:cxnSp>
        <p:nvCxnSpPr>
          <p:cNvPr id="260" name="Google Shape;260;p7"/>
          <p:cNvCxnSpPr/>
          <p:nvPr/>
        </p:nvCxnSpPr>
        <p:spPr>
          <a:xfrm>
            <a:off x="6706284" y="3553567"/>
            <a:ext cx="775200" cy="6000"/>
          </a:xfrm>
          <a:prstGeom prst="straightConnector1">
            <a:avLst/>
          </a:prstGeom>
          <a:noFill/>
          <a:ln w="9525" cap="flat" cmpd="sng">
            <a:solidFill>
              <a:schemeClr val="dk2"/>
            </a:solidFill>
            <a:prstDash val="solid"/>
            <a:round/>
            <a:headEnd type="none" w="sm" len="sm"/>
            <a:tailEnd type="none" w="sm" len="sm"/>
          </a:ln>
        </p:spPr>
      </p:cxnSp>
      <p:cxnSp>
        <p:nvCxnSpPr>
          <p:cNvPr id="261" name="Google Shape;261;p7"/>
          <p:cNvCxnSpPr/>
          <p:nvPr/>
        </p:nvCxnSpPr>
        <p:spPr>
          <a:xfrm rot="10800000" flipH="1">
            <a:off x="7481484" y="2480033"/>
            <a:ext cx="19600" cy="2395600"/>
          </a:xfrm>
          <a:prstGeom prst="straightConnector1">
            <a:avLst/>
          </a:prstGeom>
          <a:noFill/>
          <a:ln w="9525" cap="flat" cmpd="sng">
            <a:solidFill>
              <a:schemeClr val="dk2"/>
            </a:solidFill>
            <a:prstDash val="solid"/>
            <a:round/>
            <a:headEnd type="none" w="sm" len="sm"/>
            <a:tailEnd type="none" w="sm" len="sm"/>
          </a:ln>
        </p:spPr>
      </p:cxnSp>
      <p:cxnSp>
        <p:nvCxnSpPr>
          <p:cNvPr id="262" name="Google Shape;262;p7"/>
          <p:cNvCxnSpPr/>
          <p:nvPr/>
        </p:nvCxnSpPr>
        <p:spPr>
          <a:xfrm>
            <a:off x="7501151" y="3260433"/>
            <a:ext cx="745200" cy="14400"/>
          </a:xfrm>
          <a:prstGeom prst="straightConnector1">
            <a:avLst/>
          </a:prstGeom>
          <a:noFill/>
          <a:ln w="9525" cap="flat" cmpd="sng">
            <a:solidFill>
              <a:schemeClr val="dk2"/>
            </a:solidFill>
            <a:prstDash val="solid"/>
            <a:round/>
            <a:headEnd type="none" w="sm" len="sm"/>
            <a:tailEnd type="triangle" w="med" len="med"/>
          </a:ln>
        </p:spPr>
      </p:cxnSp>
      <p:cxnSp>
        <p:nvCxnSpPr>
          <p:cNvPr id="263" name="Google Shape;263;p7"/>
          <p:cNvCxnSpPr/>
          <p:nvPr/>
        </p:nvCxnSpPr>
        <p:spPr>
          <a:xfrm>
            <a:off x="7501151" y="4055867"/>
            <a:ext cx="745200" cy="14400"/>
          </a:xfrm>
          <a:prstGeom prst="straightConnector1">
            <a:avLst/>
          </a:prstGeom>
          <a:noFill/>
          <a:ln w="9525" cap="flat" cmpd="sng">
            <a:solidFill>
              <a:schemeClr val="dk2"/>
            </a:solidFill>
            <a:prstDash val="solid"/>
            <a:round/>
            <a:headEnd type="none" w="sm" len="sm"/>
            <a:tailEnd type="triangle" w="med" len="med"/>
          </a:ln>
        </p:spPr>
      </p:cxnSp>
      <p:cxnSp>
        <p:nvCxnSpPr>
          <p:cNvPr id="264" name="Google Shape;264;p7"/>
          <p:cNvCxnSpPr/>
          <p:nvPr/>
        </p:nvCxnSpPr>
        <p:spPr>
          <a:xfrm>
            <a:off x="7501151" y="4851300"/>
            <a:ext cx="745200" cy="14400"/>
          </a:xfrm>
          <a:prstGeom prst="straightConnector1">
            <a:avLst/>
          </a:prstGeom>
          <a:noFill/>
          <a:ln w="9525" cap="flat" cmpd="sng">
            <a:solidFill>
              <a:schemeClr val="dk2"/>
            </a:solidFill>
            <a:prstDash val="solid"/>
            <a:round/>
            <a:headEnd type="none" w="sm" len="sm"/>
            <a:tailEnd type="triangle" w="med" len="med"/>
          </a:ln>
        </p:spPr>
      </p:cxnSp>
      <p:sp>
        <p:nvSpPr>
          <p:cNvPr id="265" name="Google Shape;265;p7"/>
          <p:cNvSpPr txBox="1"/>
          <p:nvPr/>
        </p:nvSpPr>
        <p:spPr>
          <a:xfrm>
            <a:off x="4353151" y="4520633"/>
            <a:ext cx="2211600" cy="8620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en-US" sz="2400" b="1" i="0" u="none" strike="noStrike" cap="none" dirty="0">
                <a:solidFill>
                  <a:srgbClr val="666666"/>
                </a:solidFill>
                <a:latin typeface="Montserrat"/>
                <a:ea typeface="Montserrat"/>
                <a:cs typeface="Montserrat"/>
                <a:sym typeface="Montserrat"/>
              </a:rPr>
              <a:t>Astrolabe Engine</a:t>
            </a:r>
            <a:endParaRPr sz="2400" b="1" i="0" u="none" strike="noStrike" cap="none" dirty="0">
              <a:solidFill>
                <a:srgbClr val="666666"/>
              </a:solidFill>
              <a:latin typeface="Montserrat"/>
              <a:ea typeface="Montserrat"/>
              <a:cs typeface="Montserrat"/>
              <a:sym typeface="Montserrat"/>
            </a:endParaRPr>
          </a:p>
        </p:txBody>
      </p:sp>
      <p:sp>
        <p:nvSpPr>
          <p:cNvPr id="266" name="Google Shape;266;p7"/>
          <p:cNvSpPr txBox="1"/>
          <p:nvPr/>
        </p:nvSpPr>
        <p:spPr>
          <a:xfrm>
            <a:off x="514100" y="5690200"/>
            <a:ext cx="11196800" cy="553957"/>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None/>
            </a:pPr>
            <a:r>
              <a:rPr lang="en-US" sz="2000" b="0" i="0" u="none" strike="noStrike" cap="none" dirty="0">
                <a:solidFill>
                  <a:srgbClr val="666666"/>
                </a:solidFill>
                <a:latin typeface="Montserrat"/>
                <a:ea typeface="Montserrat"/>
                <a:cs typeface="Montserrat"/>
                <a:sym typeface="Montserrat"/>
              </a:rPr>
              <a:t>Our algorithms can live</a:t>
            </a:r>
            <a:r>
              <a:rPr lang="en-US" sz="2000" b="1" i="0" u="none" strike="noStrike" cap="none" dirty="0">
                <a:solidFill>
                  <a:srgbClr val="666666"/>
                </a:solidFill>
                <a:latin typeface="Montserrat"/>
                <a:ea typeface="Montserrat"/>
                <a:cs typeface="Montserrat"/>
                <a:sym typeface="Montserrat"/>
              </a:rPr>
              <a:t> on the cloud</a:t>
            </a:r>
            <a:r>
              <a:rPr lang="en-US" sz="2000" b="0" i="0" u="none" strike="noStrike" cap="none" dirty="0">
                <a:solidFill>
                  <a:srgbClr val="666666"/>
                </a:solidFill>
                <a:latin typeface="Montserrat"/>
                <a:ea typeface="Montserrat"/>
                <a:cs typeface="Montserrat"/>
                <a:sym typeface="Montserrat"/>
              </a:rPr>
              <a:t>, as well as </a:t>
            </a:r>
            <a:r>
              <a:rPr lang="en-US" sz="2000" b="1" i="0" u="none" strike="noStrike" cap="none" dirty="0">
                <a:solidFill>
                  <a:srgbClr val="666666"/>
                </a:solidFill>
                <a:latin typeface="Montserrat"/>
                <a:ea typeface="Montserrat"/>
                <a:cs typeface="Montserrat"/>
                <a:sym typeface="Montserrat"/>
              </a:rPr>
              <a:t>embedded</a:t>
            </a:r>
            <a:r>
              <a:rPr lang="en-US" sz="2000" b="0" i="0" u="none" strike="noStrike" cap="none" dirty="0">
                <a:solidFill>
                  <a:srgbClr val="666666"/>
                </a:solidFill>
                <a:latin typeface="Montserrat"/>
                <a:ea typeface="Montserrat"/>
                <a:cs typeface="Montserrat"/>
                <a:sym typeface="Montserrat"/>
              </a:rPr>
              <a:t> on hardware</a:t>
            </a:r>
            <a:endParaRPr sz="2000" b="0" i="0" u="none" strike="noStrike" cap="none" dirty="0">
              <a:solidFill>
                <a:srgbClr val="666666"/>
              </a:solidFill>
              <a:latin typeface="Montserrat"/>
              <a:ea typeface="Montserrat"/>
              <a:cs typeface="Montserrat"/>
              <a:sym typeface="Montserrat"/>
            </a:endParaRPr>
          </a:p>
        </p:txBody>
      </p:sp>
      <p:sp>
        <p:nvSpPr>
          <p:cNvPr id="267" name="Google Shape;267;p7"/>
          <p:cNvSpPr txBox="1"/>
          <p:nvPr/>
        </p:nvSpPr>
        <p:spPr>
          <a:xfrm>
            <a:off x="6796667" y="6254234"/>
            <a:ext cx="4807200" cy="687264"/>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None/>
            </a:pPr>
            <a:r>
              <a:rPr lang="en-US" sz="1333" b="0" i="0" u="none" strike="noStrike" cap="none">
                <a:solidFill>
                  <a:schemeClr val="dk2"/>
                </a:solidFill>
                <a:latin typeface="Montserrat"/>
                <a:ea typeface="Montserrat"/>
                <a:cs typeface="Montserrat"/>
                <a:sym typeface="Montserrat"/>
              </a:rPr>
              <a:t>© 2023 Astrolabe Analytics, Inc. All Rights Reserved.</a:t>
            </a:r>
            <a:endParaRPr sz="1067" b="0" i="0" u="none" strike="noStrike" cap="none">
              <a:solidFill>
                <a:srgbClr val="000000"/>
              </a:solidFill>
              <a:latin typeface="Arial"/>
              <a:ea typeface="Arial"/>
              <a:cs typeface="Arial"/>
              <a:sym typeface="Arial"/>
            </a:endParaRPr>
          </a:p>
        </p:txBody>
      </p:sp>
      <p:sp>
        <p:nvSpPr>
          <p:cNvPr id="268" name="Google Shape;268;p7"/>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8"/>
          <p:cNvSpPr/>
          <p:nvPr/>
        </p:nvSpPr>
        <p:spPr>
          <a:xfrm>
            <a:off x="8451119" y="2020435"/>
            <a:ext cx="2569200" cy="656400"/>
          </a:xfrm>
          <a:prstGeom prst="roundRect">
            <a:avLst>
              <a:gd name="adj" fmla="val 16667"/>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FFFFFF"/>
                </a:solidFill>
                <a:latin typeface="Karla"/>
                <a:ea typeface="Karla"/>
                <a:cs typeface="Karla"/>
                <a:sym typeface="Karla"/>
              </a:rPr>
              <a:t>Weak Cell Identification</a:t>
            </a:r>
            <a:endParaRPr sz="2000" b="1" i="0" u="none" strike="noStrike" cap="none">
              <a:solidFill>
                <a:srgbClr val="FFFFFF"/>
              </a:solidFill>
              <a:latin typeface="Karla"/>
              <a:ea typeface="Karla"/>
              <a:cs typeface="Karla"/>
              <a:sym typeface="Karla"/>
            </a:endParaRPr>
          </a:p>
        </p:txBody>
      </p:sp>
      <p:sp>
        <p:nvSpPr>
          <p:cNvPr id="274" name="Google Shape;274;p8"/>
          <p:cNvSpPr/>
          <p:nvPr/>
        </p:nvSpPr>
        <p:spPr>
          <a:xfrm>
            <a:off x="8456651" y="2794875"/>
            <a:ext cx="2569200" cy="656400"/>
          </a:xfrm>
          <a:prstGeom prst="roundRect">
            <a:avLst>
              <a:gd name="adj" fmla="val 16667"/>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FFFFFF"/>
                </a:solidFill>
                <a:latin typeface="Karla"/>
                <a:ea typeface="Karla"/>
                <a:cs typeface="Karla"/>
                <a:sym typeface="Karla"/>
              </a:rPr>
              <a:t>State of Health (SoH) </a:t>
            </a:r>
            <a:endParaRPr sz="2000" b="1" i="0" u="none" strike="noStrike" cap="none">
              <a:solidFill>
                <a:srgbClr val="FFFFFF"/>
              </a:solidFill>
              <a:latin typeface="Karla"/>
              <a:ea typeface="Karla"/>
              <a:cs typeface="Karla"/>
              <a:sym typeface="Karla"/>
            </a:endParaRPr>
          </a:p>
        </p:txBody>
      </p:sp>
      <p:sp>
        <p:nvSpPr>
          <p:cNvPr id="275" name="Google Shape;275;p8"/>
          <p:cNvSpPr/>
          <p:nvPr/>
        </p:nvSpPr>
        <p:spPr>
          <a:xfrm>
            <a:off x="8451119" y="4368071"/>
            <a:ext cx="2569200" cy="656400"/>
          </a:xfrm>
          <a:prstGeom prst="roundRect">
            <a:avLst>
              <a:gd name="adj" fmla="val 16667"/>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FFFFFF"/>
                </a:solidFill>
                <a:latin typeface="Karla"/>
                <a:ea typeface="Karla"/>
                <a:cs typeface="Karla"/>
                <a:sym typeface="Karla"/>
              </a:rPr>
              <a:t>Remaining Useful Life (RUL)</a:t>
            </a:r>
            <a:endParaRPr sz="2000" b="1" i="0" u="none" strike="noStrike" cap="none">
              <a:solidFill>
                <a:srgbClr val="FFFFFF"/>
              </a:solidFill>
              <a:latin typeface="Karla"/>
              <a:ea typeface="Karla"/>
              <a:cs typeface="Karla"/>
              <a:sym typeface="Karla"/>
            </a:endParaRPr>
          </a:p>
        </p:txBody>
      </p:sp>
      <p:sp>
        <p:nvSpPr>
          <p:cNvPr id="276" name="Google Shape;276;p8"/>
          <p:cNvSpPr/>
          <p:nvPr/>
        </p:nvSpPr>
        <p:spPr>
          <a:xfrm>
            <a:off x="8451119" y="5145984"/>
            <a:ext cx="2569200" cy="656400"/>
          </a:xfrm>
          <a:prstGeom prst="roundRect">
            <a:avLst>
              <a:gd name="adj" fmla="val 16667"/>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FFFFFF"/>
                </a:solidFill>
                <a:latin typeface="Karla"/>
                <a:ea typeface="Karla"/>
                <a:cs typeface="Karla"/>
                <a:sym typeface="Karla"/>
              </a:rPr>
              <a:t>State of Charge (SoC)  </a:t>
            </a:r>
            <a:endParaRPr sz="2000" b="1" i="0" u="none" strike="noStrike" cap="none">
              <a:solidFill>
                <a:srgbClr val="FFFFFF"/>
              </a:solidFill>
              <a:latin typeface="Karla"/>
              <a:ea typeface="Karla"/>
              <a:cs typeface="Karla"/>
              <a:sym typeface="Karla"/>
            </a:endParaRPr>
          </a:p>
        </p:txBody>
      </p:sp>
      <p:sp>
        <p:nvSpPr>
          <p:cNvPr id="277" name="Google Shape;277;p8"/>
          <p:cNvSpPr/>
          <p:nvPr/>
        </p:nvSpPr>
        <p:spPr>
          <a:xfrm>
            <a:off x="8456651" y="3581469"/>
            <a:ext cx="2569200" cy="656400"/>
          </a:xfrm>
          <a:prstGeom prst="roundRect">
            <a:avLst>
              <a:gd name="adj" fmla="val 16667"/>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FFFFFF"/>
                </a:solidFill>
                <a:latin typeface="Karla"/>
                <a:ea typeface="Karla"/>
                <a:cs typeface="Karla"/>
                <a:sym typeface="Karla"/>
              </a:rPr>
              <a:t>State of Power (SoP) </a:t>
            </a:r>
            <a:endParaRPr sz="2000" b="1" i="0" u="none" strike="noStrike" cap="none">
              <a:solidFill>
                <a:srgbClr val="FFFFFF"/>
              </a:solidFill>
              <a:latin typeface="Karla"/>
              <a:ea typeface="Karla"/>
              <a:cs typeface="Karla"/>
              <a:sym typeface="Karla"/>
            </a:endParaRPr>
          </a:p>
        </p:txBody>
      </p:sp>
      <p:sp>
        <p:nvSpPr>
          <p:cNvPr id="278" name="Google Shape;278;p8"/>
          <p:cNvSpPr txBox="1"/>
          <p:nvPr/>
        </p:nvSpPr>
        <p:spPr>
          <a:xfrm>
            <a:off x="8451100" y="1283501"/>
            <a:ext cx="2569200" cy="946886"/>
          </a:xfrm>
          <a:prstGeom prst="rect">
            <a:avLst/>
          </a:prstGeom>
          <a:noFill/>
          <a:ln>
            <a:noFill/>
          </a:ln>
        </p:spPr>
        <p:txBody>
          <a:bodyPr spcFirstLastPara="1" wrap="square" lIns="121900" tIns="121900" rIns="121900" bIns="121900" anchor="t" anchorCtr="0">
            <a:spAutoFit/>
          </a:bodyPr>
          <a:lstStyle/>
          <a:p>
            <a:pPr marL="0" marR="0" lvl="0" indent="0" algn="ctr" rtl="0">
              <a:lnSpc>
                <a:spcPct val="115000"/>
              </a:lnSpc>
              <a:spcBef>
                <a:spcPts val="0"/>
              </a:spcBef>
              <a:spcAft>
                <a:spcPts val="1600"/>
              </a:spcAft>
              <a:buNone/>
            </a:pPr>
            <a:r>
              <a:rPr lang="en-US" sz="2800" b="1" i="0" u="none" strike="noStrike" cap="none">
                <a:solidFill>
                  <a:schemeClr val="dk2"/>
                </a:solidFill>
                <a:latin typeface="Montserrat"/>
                <a:ea typeface="Montserrat"/>
                <a:cs typeface="Montserrat"/>
                <a:sym typeface="Montserrat"/>
              </a:rPr>
              <a:t>Algorithms</a:t>
            </a:r>
            <a:endParaRPr sz="2800" b="1" i="0" u="none" strike="noStrike" cap="none">
              <a:solidFill>
                <a:schemeClr val="dk2"/>
              </a:solidFill>
              <a:latin typeface="Montserrat"/>
              <a:ea typeface="Montserrat"/>
              <a:cs typeface="Montserrat"/>
              <a:sym typeface="Montserrat"/>
            </a:endParaRPr>
          </a:p>
        </p:txBody>
      </p:sp>
      <p:sp>
        <p:nvSpPr>
          <p:cNvPr id="279" name="Google Shape;279;p8"/>
          <p:cNvSpPr txBox="1"/>
          <p:nvPr/>
        </p:nvSpPr>
        <p:spPr>
          <a:xfrm>
            <a:off x="746000" y="623701"/>
            <a:ext cx="6050800" cy="95406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en-US" sz="4000" b="1" i="0" u="none" strike="noStrike" cap="none" dirty="0">
                <a:solidFill>
                  <a:srgbClr val="46549A"/>
                </a:solidFill>
                <a:latin typeface="Montserrat"/>
                <a:ea typeface="Montserrat"/>
                <a:cs typeface="Montserrat"/>
                <a:sym typeface="Montserrat"/>
              </a:rPr>
              <a:t>Astrolabe’s Solution</a:t>
            </a:r>
            <a:endParaRPr sz="4000" b="1" i="0" u="none" strike="noStrike" cap="none" dirty="0">
              <a:solidFill>
                <a:srgbClr val="46549A"/>
              </a:solidFill>
              <a:latin typeface="Montserrat"/>
              <a:ea typeface="Montserrat"/>
              <a:cs typeface="Montserrat"/>
              <a:sym typeface="Montserrat"/>
            </a:endParaRPr>
          </a:p>
        </p:txBody>
      </p:sp>
      <p:pic>
        <p:nvPicPr>
          <p:cNvPr id="280" name="Google Shape;280;p8"/>
          <p:cNvPicPr preferRelativeResize="0"/>
          <p:nvPr/>
        </p:nvPicPr>
        <p:blipFill rotWithShape="1">
          <a:blip r:embed="rId3">
            <a:alphaModFix/>
          </a:blip>
          <a:srcRect/>
          <a:stretch/>
        </p:blipFill>
        <p:spPr>
          <a:xfrm>
            <a:off x="305667" y="223067"/>
            <a:ext cx="1154375" cy="451600"/>
          </a:xfrm>
          <a:prstGeom prst="rect">
            <a:avLst/>
          </a:prstGeom>
          <a:noFill/>
          <a:ln>
            <a:noFill/>
          </a:ln>
        </p:spPr>
      </p:pic>
      <p:sp>
        <p:nvSpPr>
          <p:cNvPr id="281" name="Google Shape;281;p8"/>
          <p:cNvSpPr/>
          <p:nvPr/>
        </p:nvSpPr>
        <p:spPr>
          <a:xfrm>
            <a:off x="899933" y="1786400"/>
            <a:ext cx="6470000" cy="574800"/>
          </a:xfrm>
          <a:prstGeom prst="roundRect">
            <a:avLst>
              <a:gd name="adj" fmla="val 6398"/>
            </a:avLst>
          </a:prstGeom>
          <a:solidFill>
            <a:srgbClr val="D8E2E2">
              <a:alpha val="5686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p:txBody>
      </p:sp>
      <p:sp>
        <p:nvSpPr>
          <p:cNvPr id="282" name="Google Shape;282;p8"/>
          <p:cNvSpPr txBox="1"/>
          <p:nvPr/>
        </p:nvSpPr>
        <p:spPr>
          <a:xfrm>
            <a:off x="1026167" y="1786401"/>
            <a:ext cx="6613600" cy="87609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None/>
            </a:pPr>
            <a:r>
              <a:rPr lang="en-US" sz="2400" b="1" i="0" u="none" strike="noStrike" cap="none">
                <a:solidFill>
                  <a:srgbClr val="595959"/>
                </a:solidFill>
                <a:latin typeface="Montserrat"/>
                <a:ea typeface="Montserrat"/>
                <a:cs typeface="Montserrat"/>
                <a:sym typeface="Montserrat"/>
              </a:rPr>
              <a:t>Lightweight software algorithms</a:t>
            </a:r>
            <a:endParaRPr sz="2400" b="0" i="0" u="none" strike="noStrike" cap="none">
              <a:solidFill>
                <a:srgbClr val="595959"/>
              </a:solidFill>
              <a:latin typeface="Montserrat"/>
              <a:ea typeface="Montserrat"/>
              <a:cs typeface="Montserrat"/>
              <a:sym typeface="Montserrat"/>
            </a:endParaRPr>
          </a:p>
        </p:txBody>
      </p:sp>
      <p:sp>
        <p:nvSpPr>
          <p:cNvPr id="283" name="Google Shape;283;p8"/>
          <p:cNvSpPr/>
          <p:nvPr/>
        </p:nvSpPr>
        <p:spPr>
          <a:xfrm>
            <a:off x="899933" y="2577400"/>
            <a:ext cx="6470000" cy="1339200"/>
          </a:xfrm>
          <a:prstGeom prst="roundRect">
            <a:avLst>
              <a:gd name="adj" fmla="val 6398"/>
            </a:avLst>
          </a:prstGeom>
          <a:solidFill>
            <a:srgbClr val="D8E2E2">
              <a:alpha val="5686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p:txBody>
      </p:sp>
      <p:sp>
        <p:nvSpPr>
          <p:cNvPr id="284" name="Google Shape;284;p8"/>
          <p:cNvSpPr txBox="1"/>
          <p:nvPr/>
        </p:nvSpPr>
        <p:spPr>
          <a:xfrm>
            <a:off x="1025967" y="2770801"/>
            <a:ext cx="6343600" cy="1300829"/>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None/>
            </a:pPr>
            <a:r>
              <a:rPr lang="en-US" sz="2400" b="0" i="0" u="none" strike="noStrike" cap="none">
                <a:solidFill>
                  <a:schemeClr val="dk2"/>
                </a:solidFill>
                <a:latin typeface="Montserrat"/>
                <a:ea typeface="Montserrat"/>
                <a:cs typeface="Montserrat"/>
                <a:sym typeface="Montserrat"/>
              </a:rPr>
              <a:t>To determine </a:t>
            </a:r>
            <a:r>
              <a:rPr lang="en-US" sz="2400" b="1" i="0" u="none" strike="noStrike" cap="none">
                <a:solidFill>
                  <a:schemeClr val="dk2"/>
                </a:solidFill>
                <a:latin typeface="Montserrat"/>
                <a:ea typeface="Montserrat"/>
                <a:cs typeface="Montserrat"/>
                <a:sym typeface="Montserrat"/>
              </a:rPr>
              <a:t>real-time</a:t>
            </a:r>
            <a:r>
              <a:rPr lang="en-US" sz="2400" b="0" i="0" u="none" strike="noStrike" cap="none">
                <a:solidFill>
                  <a:schemeClr val="dk2"/>
                </a:solidFill>
                <a:latin typeface="Montserrat"/>
                <a:ea typeface="Montserrat"/>
                <a:cs typeface="Montserrat"/>
                <a:sym typeface="Montserrat"/>
              </a:rPr>
              <a:t> </a:t>
            </a:r>
            <a:r>
              <a:rPr lang="en-US" sz="2400" b="1" i="0" u="none" strike="noStrike" cap="none">
                <a:solidFill>
                  <a:schemeClr val="dk2"/>
                </a:solidFill>
                <a:latin typeface="Montserrat"/>
                <a:ea typeface="Montserrat"/>
                <a:cs typeface="Montserrat"/>
                <a:sym typeface="Montserrat"/>
              </a:rPr>
              <a:t>battery health</a:t>
            </a:r>
            <a:r>
              <a:rPr lang="en-US" sz="2400" b="0" i="0" u="none" strike="noStrike" cap="none">
                <a:solidFill>
                  <a:schemeClr val="dk2"/>
                </a:solidFill>
                <a:latin typeface="Montserrat"/>
                <a:ea typeface="Montserrat"/>
                <a:cs typeface="Montserrat"/>
                <a:sym typeface="Montserrat"/>
              </a:rPr>
              <a:t> and </a:t>
            </a:r>
            <a:r>
              <a:rPr lang="en-US" sz="2400" b="1" i="0" u="none" strike="noStrike" cap="none">
                <a:solidFill>
                  <a:schemeClr val="dk2"/>
                </a:solidFill>
                <a:latin typeface="Montserrat"/>
                <a:ea typeface="Montserrat"/>
                <a:cs typeface="Montserrat"/>
                <a:sym typeface="Montserrat"/>
              </a:rPr>
              <a:t>remaining useful life</a:t>
            </a:r>
            <a:r>
              <a:rPr lang="en-US" sz="2400" b="0" i="0" u="none" strike="noStrike" cap="none">
                <a:solidFill>
                  <a:schemeClr val="dk2"/>
                </a:solidFill>
                <a:latin typeface="Montserrat"/>
                <a:ea typeface="Montserrat"/>
                <a:cs typeface="Montserrat"/>
                <a:sym typeface="Montserrat"/>
              </a:rPr>
              <a:t> </a:t>
            </a:r>
            <a:endParaRPr sz="2400" b="0" i="0" u="none" strike="noStrike" cap="none">
              <a:solidFill>
                <a:srgbClr val="000000"/>
              </a:solidFill>
              <a:latin typeface="Arial"/>
              <a:ea typeface="Arial"/>
              <a:cs typeface="Arial"/>
              <a:sym typeface="Arial"/>
            </a:endParaRPr>
          </a:p>
        </p:txBody>
      </p:sp>
      <p:sp>
        <p:nvSpPr>
          <p:cNvPr id="285" name="Google Shape;285;p8"/>
          <p:cNvSpPr/>
          <p:nvPr/>
        </p:nvSpPr>
        <p:spPr>
          <a:xfrm>
            <a:off x="899933" y="4078000"/>
            <a:ext cx="6470000" cy="1724400"/>
          </a:xfrm>
          <a:prstGeom prst="roundRect">
            <a:avLst>
              <a:gd name="adj" fmla="val 6398"/>
            </a:avLst>
          </a:prstGeom>
          <a:solidFill>
            <a:srgbClr val="D8E2E2">
              <a:alpha val="5686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p:txBody>
      </p:sp>
      <p:sp>
        <p:nvSpPr>
          <p:cNvPr id="286" name="Google Shape;286;p8"/>
          <p:cNvSpPr txBox="1"/>
          <p:nvPr/>
        </p:nvSpPr>
        <p:spPr>
          <a:xfrm>
            <a:off x="1026167" y="4148000"/>
            <a:ext cx="6343600" cy="1520376"/>
          </a:xfrm>
          <a:prstGeom prst="rect">
            <a:avLst/>
          </a:prstGeom>
          <a:noFill/>
          <a:ln>
            <a:noFill/>
          </a:ln>
        </p:spPr>
        <p:txBody>
          <a:bodyPr spcFirstLastPara="1" wrap="square" lIns="121900" tIns="121900" rIns="121900" bIns="121900" anchor="t" anchorCtr="0">
            <a:spAutoFit/>
          </a:bodyPr>
          <a:lstStyle/>
          <a:p>
            <a:pPr marL="609585" marR="0" lvl="0" indent="-457188" algn="l" rtl="0">
              <a:lnSpc>
                <a:spcPct val="115000"/>
              </a:lnSpc>
              <a:spcBef>
                <a:spcPts val="0"/>
              </a:spcBef>
              <a:spcAft>
                <a:spcPts val="0"/>
              </a:spcAft>
              <a:buClr>
                <a:schemeClr val="dk2"/>
              </a:buClr>
              <a:buSzPts val="1800"/>
              <a:buFont typeface="Montserrat"/>
              <a:buChar char="●"/>
            </a:pPr>
            <a:r>
              <a:rPr lang="en-US" sz="2400" b="1" i="0" u="none" strike="noStrike" cap="none">
                <a:solidFill>
                  <a:schemeClr val="dk2"/>
                </a:solidFill>
                <a:latin typeface="Montserrat"/>
                <a:ea typeface="Montserrat"/>
                <a:cs typeface="Montserrat"/>
                <a:sym typeface="Montserrat"/>
              </a:rPr>
              <a:t>Embedded in battery hardware</a:t>
            </a:r>
            <a:r>
              <a:rPr lang="en-US" sz="2400" b="0" i="0" u="none" strike="noStrike" cap="none">
                <a:solidFill>
                  <a:schemeClr val="dk2"/>
                </a:solidFill>
                <a:latin typeface="Montserrat"/>
                <a:ea typeface="Montserrat"/>
                <a:cs typeface="Montserrat"/>
                <a:sym typeface="Montserrat"/>
              </a:rPr>
              <a:t> </a:t>
            </a:r>
            <a:endParaRPr sz="2400" b="0" i="0" u="none" strike="noStrike" cap="none">
              <a:solidFill>
                <a:schemeClr val="dk2"/>
              </a:solidFill>
              <a:latin typeface="Montserrat"/>
              <a:ea typeface="Montserrat"/>
              <a:cs typeface="Montserrat"/>
              <a:sym typeface="Montserrat"/>
            </a:endParaRPr>
          </a:p>
          <a:p>
            <a:pPr marL="609585" marR="0" lvl="0" indent="-457188" algn="l" rtl="0">
              <a:lnSpc>
                <a:spcPct val="115000"/>
              </a:lnSpc>
              <a:spcBef>
                <a:spcPts val="0"/>
              </a:spcBef>
              <a:spcAft>
                <a:spcPts val="0"/>
              </a:spcAft>
              <a:buClr>
                <a:schemeClr val="dk2"/>
              </a:buClr>
              <a:buSzPts val="1800"/>
              <a:buFont typeface="Montserrat"/>
              <a:buChar char="●"/>
            </a:pPr>
            <a:r>
              <a:rPr lang="en-US" sz="2400" b="1" i="0" u="none" strike="noStrike" cap="none">
                <a:solidFill>
                  <a:schemeClr val="dk2"/>
                </a:solidFill>
                <a:latin typeface="Montserrat"/>
                <a:ea typeface="Montserrat"/>
                <a:cs typeface="Montserrat"/>
                <a:sym typeface="Montserrat"/>
              </a:rPr>
              <a:t>Integrated in maintenance processes and software</a:t>
            </a:r>
            <a:endParaRPr sz="2400" b="1" i="0" u="none" strike="noStrike" cap="none">
              <a:solidFill>
                <a:schemeClr val="dk2"/>
              </a:solidFill>
              <a:latin typeface="Montserrat"/>
              <a:ea typeface="Montserrat"/>
              <a:cs typeface="Montserrat"/>
              <a:sym typeface="Montserrat"/>
            </a:endParaRPr>
          </a:p>
        </p:txBody>
      </p:sp>
      <p:sp>
        <p:nvSpPr>
          <p:cNvPr id="287" name="Google Shape;287;p8"/>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sp>
        <p:nvSpPr>
          <p:cNvPr id="288" name="Google Shape;288;p8"/>
          <p:cNvSpPr txBox="1"/>
          <p:nvPr/>
        </p:nvSpPr>
        <p:spPr>
          <a:xfrm>
            <a:off x="6796667" y="6254234"/>
            <a:ext cx="4807200" cy="687264"/>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None/>
            </a:pPr>
            <a:r>
              <a:rPr lang="en-US" sz="1333" b="0" i="0" u="none" strike="noStrike" cap="none">
                <a:solidFill>
                  <a:schemeClr val="dk2"/>
                </a:solidFill>
                <a:latin typeface="Montserrat"/>
                <a:ea typeface="Montserrat"/>
                <a:cs typeface="Montserrat"/>
                <a:sym typeface="Montserrat"/>
              </a:rPr>
              <a:t>© 2023 Astrolabe Analytics, Inc. All Rights Reserved.</a:t>
            </a:r>
            <a:endParaRPr sz="1067"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9"/>
          <p:cNvSpPr/>
          <p:nvPr/>
        </p:nvSpPr>
        <p:spPr>
          <a:xfrm>
            <a:off x="6363167" y="3538767"/>
            <a:ext cx="5324400" cy="2045200"/>
          </a:xfrm>
          <a:prstGeom prst="roundRect">
            <a:avLst>
              <a:gd name="adj" fmla="val 6398"/>
            </a:avLst>
          </a:prstGeom>
          <a:solidFill>
            <a:srgbClr val="D8E2E2">
              <a:alpha val="5686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94" name="Google Shape;294;p9"/>
          <p:cNvSpPr/>
          <p:nvPr/>
        </p:nvSpPr>
        <p:spPr>
          <a:xfrm>
            <a:off x="574267" y="3538767"/>
            <a:ext cx="5324400" cy="2045200"/>
          </a:xfrm>
          <a:prstGeom prst="roundRect">
            <a:avLst>
              <a:gd name="adj" fmla="val 6398"/>
            </a:avLst>
          </a:prstGeom>
          <a:solidFill>
            <a:srgbClr val="D8E2E2">
              <a:alpha val="5686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95" name="Google Shape;295;p9"/>
          <p:cNvSpPr txBox="1"/>
          <p:nvPr/>
        </p:nvSpPr>
        <p:spPr>
          <a:xfrm>
            <a:off x="715367" y="2669801"/>
            <a:ext cx="1064400" cy="759078"/>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None/>
            </a:pPr>
            <a:r>
              <a:rPr lang="en-US" sz="3333" b="0" i="0" u="none" strike="noStrike" cap="none">
                <a:solidFill>
                  <a:srgbClr val="8CD7D2"/>
                </a:solidFill>
                <a:latin typeface="Montserrat"/>
                <a:ea typeface="Montserrat"/>
                <a:cs typeface="Montserrat"/>
                <a:sym typeface="Montserrat"/>
              </a:rPr>
              <a:t>01</a:t>
            </a:r>
            <a:endParaRPr sz="3333" b="0" i="0" u="none" strike="noStrike" cap="none">
              <a:solidFill>
                <a:srgbClr val="8CD7D2"/>
              </a:solidFill>
              <a:latin typeface="Montserrat"/>
              <a:ea typeface="Montserrat"/>
              <a:cs typeface="Montserrat"/>
              <a:sym typeface="Montserrat"/>
            </a:endParaRPr>
          </a:p>
        </p:txBody>
      </p:sp>
      <p:sp>
        <p:nvSpPr>
          <p:cNvPr id="296" name="Google Shape;296;p9"/>
          <p:cNvSpPr txBox="1"/>
          <p:nvPr/>
        </p:nvSpPr>
        <p:spPr>
          <a:xfrm>
            <a:off x="792167" y="3707568"/>
            <a:ext cx="5033600" cy="2338741"/>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None/>
            </a:pPr>
            <a:r>
              <a:rPr lang="en-US" sz="2133" b="0" i="0" u="none" strike="noStrike" cap="none">
                <a:solidFill>
                  <a:schemeClr val="dk2"/>
                </a:solidFill>
                <a:latin typeface="Montserrat"/>
                <a:ea typeface="Montserrat"/>
                <a:cs typeface="Montserrat"/>
                <a:sym typeface="Montserrat"/>
              </a:rPr>
              <a:t>There is a </a:t>
            </a:r>
            <a:r>
              <a:rPr lang="en-US" sz="2133" b="1" i="0" u="none" strike="noStrike" cap="none">
                <a:solidFill>
                  <a:schemeClr val="dk2"/>
                </a:solidFill>
                <a:latin typeface="Montserrat"/>
                <a:ea typeface="Montserrat"/>
                <a:cs typeface="Montserrat"/>
                <a:sym typeface="Montserrat"/>
              </a:rPr>
              <a:t>mission and/or business</a:t>
            </a:r>
            <a:r>
              <a:rPr lang="en-US" sz="2133" b="0" i="0" u="none" strike="noStrike" cap="none">
                <a:solidFill>
                  <a:schemeClr val="dk2"/>
                </a:solidFill>
                <a:latin typeface="Montserrat"/>
                <a:ea typeface="Montserrat"/>
                <a:cs typeface="Montserrat"/>
                <a:sym typeface="Montserrat"/>
              </a:rPr>
              <a:t> </a:t>
            </a:r>
            <a:r>
              <a:rPr lang="en-US" sz="2133" b="1" i="0" u="none" strike="noStrike" cap="none">
                <a:solidFill>
                  <a:schemeClr val="dk2"/>
                </a:solidFill>
                <a:latin typeface="Montserrat"/>
                <a:ea typeface="Montserrat"/>
                <a:cs typeface="Montserrat"/>
                <a:sym typeface="Montserrat"/>
              </a:rPr>
              <a:t>need</a:t>
            </a:r>
            <a:r>
              <a:rPr lang="en-US" sz="2133" b="0" i="0" u="none" strike="noStrike" cap="none">
                <a:solidFill>
                  <a:schemeClr val="dk2"/>
                </a:solidFill>
                <a:latin typeface="Montserrat"/>
                <a:ea typeface="Montserrat"/>
                <a:cs typeface="Montserrat"/>
                <a:sym typeface="Montserrat"/>
              </a:rPr>
              <a:t> into battery cycle life and performance due to </a:t>
            </a:r>
            <a:r>
              <a:rPr lang="en-US" sz="2133" b="1" i="0" u="none" strike="noStrike" cap="none">
                <a:solidFill>
                  <a:schemeClr val="dk2"/>
                </a:solidFill>
                <a:latin typeface="Montserrat"/>
                <a:ea typeface="Montserrat"/>
                <a:cs typeface="Montserrat"/>
                <a:sym typeface="Montserrat"/>
              </a:rPr>
              <a:t>safety, reliability, or efficiency</a:t>
            </a:r>
            <a:r>
              <a:rPr lang="en-US" sz="2133" b="0" i="0" u="none" strike="noStrike" cap="none">
                <a:solidFill>
                  <a:schemeClr val="dk2"/>
                </a:solidFill>
                <a:latin typeface="Montserrat"/>
                <a:ea typeface="Montserrat"/>
                <a:cs typeface="Montserrat"/>
                <a:sym typeface="Montserrat"/>
              </a:rPr>
              <a:t> concerns.</a:t>
            </a:r>
            <a:endParaRPr sz="1867" b="0" i="0" u="none" strike="noStrike" cap="none">
              <a:solidFill>
                <a:srgbClr val="000000"/>
              </a:solidFill>
              <a:latin typeface="Arial"/>
              <a:ea typeface="Arial"/>
              <a:cs typeface="Arial"/>
              <a:sym typeface="Arial"/>
            </a:endParaRPr>
          </a:p>
        </p:txBody>
      </p:sp>
      <p:sp>
        <p:nvSpPr>
          <p:cNvPr id="297" name="Google Shape;297;p9"/>
          <p:cNvSpPr txBox="1"/>
          <p:nvPr/>
        </p:nvSpPr>
        <p:spPr>
          <a:xfrm>
            <a:off x="419100" y="448434"/>
            <a:ext cx="11196800" cy="1520376"/>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en-US" sz="3600" b="1" i="0" u="none" strike="noStrike" cap="none" dirty="0">
                <a:solidFill>
                  <a:srgbClr val="46549A"/>
                </a:solidFill>
                <a:latin typeface="Montserrat"/>
                <a:ea typeface="Montserrat"/>
                <a:cs typeface="Montserrat"/>
                <a:sym typeface="Montserrat"/>
              </a:rPr>
              <a:t>Use case: </a:t>
            </a:r>
            <a:endParaRPr dirty="0"/>
          </a:p>
          <a:p>
            <a:pPr marL="0" marR="0" lvl="0" indent="0" algn="l" rtl="0">
              <a:lnSpc>
                <a:spcPct val="115000"/>
              </a:lnSpc>
              <a:spcBef>
                <a:spcPts val="0"/>
              </a:spcBef>
              <a:spcAft>
                <a:spcPts val="0"/>
              </a:spcAft>
              <a:buNone/>
            </a:pPr>
            <a:r>
              <a:rPr lang="en-US" sz="3600" b="1" i="0" u="none" strike="noStrike" cap="none" dirty="0">
                <a:solidFill>
                  <a:srgbClr val="46549A"/>
                </a:solidFill>
                <a:latin typeface="Montserrat"/>
                <a:ea typeface="Montserrat"/>
                <a:cs typeface="Montserrat"/>
                <a:sym typeface="Montserrat"/>
              </a:rPr>
              <a:t>When does it make sense to use our tech?</a:t>
            </a:r>
            <a:endParaRPr sz="3600" b="1" i="0" u="none" strike="noStrike" cap="none" dirty="0">
              <a:solidFill>
                <a:srgbClr val="46549A"/>
              </a:solidFill>
              <a:latin typeface="Montserrat"/>
              <a:ea typeface="Montserrat"/>
              <a:cs typeface="Montserrat"/>
              <a:sym typeface="Montserrat"/>
            </a:endParaRPr>
          </a:p>
        </p:txBody>
      </p:sp>
      <p:sp>
        <p:nvSpPr>
          <p:cNvPr id="298" name="Google Shape;298;p9"/>
          <p:cNvSpPr txBox="1"/>
          <p:nvPr/>
        </p:nvSpPr>
        <p:spPr>
          <a:xfrm>
            <a:off x="6363167" y="2669801"/>
            <a:ext cx="1064400" cy="759078"/>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None/>
            </a:pPr>
            <a:r>
              <a:rPr lang="en-US" sz="3333" b="0" i="0" u="none" strike="noStrike" cap="none">
                <a:solidFill>
                  <a:srgbClr val="8CD7D2"/>
                </a:solidFill>
                <a:latin typeface="Montserrat"/>
                <a:ea typeface="Montserrat"/>
                <a:cs typeface="Montserrat"/>
                <a:sym typeface="Montserrat"/>
              </a:rPr>
              <a:t>02</a:t>
            </a:r>
            <a:endParaRPr sz="3333" b="0" i="0" u="none" strike="noStrike" cap="none">
              <a:solidFill>
                <a:srgbClr val="8CD7D2"/>
              </a:solidFill>
              <a:latin typeface="Montserrat"/>
              <a:ea typeface="Montserrat"/>
              <a:cs typeface="Montserrat"/>
              <a:sym typeface="Montserrat"/>
            </a:endParaRPr>
          </a:p>
        </p:txBody>
      </p:sp>
      <p:sp>
        <p:nvSpPr>
          <p:cNvPr id="299" name="Google Shape;299;p9"/>
          <p:cNvSpPr txBox="1"/>
          <p:nvPr/>
        </p:nvSpPr>
        <p:spPr>
          <a:xfrm>
            <a:off x="6646267" y="3707568"/>
            <a:ext cx="4846400" cy="1961266"/>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None/>
            </a:pPr>
            <a:r>
              <a:rPr lang="en-US" sz="2133" b="1" i="0" u="none" strike="noStrike" cap="none">
                <a:solidFill>
                  <a:schemeClr val="dk2"/>
                </a:solidFill>
                <a:latin typeface="Montserrat"/>
                <a:ea typeface="Montserrat"/>
                <a:cs typeface="Montserrat"/>
                <a:sym typeface="Montserrat"/>
              </a:rPr>
              <a:t>Historical data is available</a:t>
            </a:r>
            <a:r>
              <a:rPr lang="en-US" sz="2133" b="0" i="0" u="none" strike="noStrike" cap="none">
                <a:solidFill>
                  <a:schemeClr val="dk2"/>
                </a:solidFill>
                <a:latin typeface="Montserrat"/>
                <a:ea typeface="Montserrat"/>
                <a:cs typeface="Montserrat"/>
                <a:sym typeface="Montserrat"/>
              </a:rPr>
              <a:t> or there is </a:t>
            </a:r>
            <a:r>
              <a:rPr lang="en-US" sz="2133" b="1" i="0" u="none" strike="noStrike" cap="none">
                <a:solidFill>
                  <a:schemeClr val="dk2"/>
                </a:solidFill>
                <a:latin typeface="Montserrat"/>
                <a:ea typeface="Montserrat"/>
                <a:cs typeface="Montserrat"/>
                <a:sym typeface="Montserrat"/>
              </a:rPr>
              <a:t>cloud</a:t>
            </a:r>
            <a:r>
              <a:rPr lang="en-US" sz="2133" b="0" i="0" u="none" strike="noStrike" cap="none">
                <a:solidFill>
                  <a:schemeClr val="dk2"/>
                </a:solidFill>
                <a:latin typeface="Montserrat"/>
                <a:ea typeface="Montserrat"/>
                <a:cs typeface="Montserrat"/>
                <a:sym typeface="Montserrat"/>
              </a:rPr>
              <a:t> </a:t>
            </a:r>
            <a:r>
              <a:rPr lang="en-US" sz="2133" b="1" i="0" u="none" strike="noStrike" cap="none">
                <a:solidFill>
                  <a:schemeClr val="dk2"/>
                </a:solidFill>
                <a:latin typeface="Montserrat"/>
                <a:ea typeface="Montserrat"/>
                <a:cs typeface="Montserrat"/>
                <a:sym typeface="Montserrat"/>
              </a:rPr>
              <a:t>telemetry/ onboard sensing </a:t>
            </a:r>
            <a:r>
              <a:rPr lang="en-US" sz="2133" b="0" i="0" u="none" strike="noStrike" cap="none">
                <a:solidFill>
                  <a:schemeClr val="dk2"/>
                </a:solidFill>
                <a:latin typeface="Montserrat"/>
                <a:ea typeface="Montserrat"/>
                <a:cs typeface="Montserrat"/>
                <a:sym typeface="Montserrat"/>
              </a:rPr>
              <a:t>available as input data.</a:t>
            </a:r>
            <a:endParaRPr sz="1867" b="0" i="0" u="none" strike="noStrike" cap="none">
              <a:solidFill>
                <a:srgbClr val="000000"/>
              </a:solidFill>
              <a:latin typeface="Arial"/>
              <a:ea typeface="Arial"/>
              <a:cs typeface="Arial"/>
              <a:sym typeface="Arial"/>
            </a:endParaRPr>
          </a:p>
        </p:txBody>
      </p:sp>
      <p:cxnSp>
        <p:nvCxnSpPr>
          <p:cNvPr id="300" name="Google Shape;300;p9"/>
          <p:cNvCxnSpPr/>
          <p:nvPr/>
        </p:nvCxnSpPr>
        <p:spPr>
          <a:xfrm rot="10800000" flipH="1">
            <a:off x="6118717" y="2206033"/>
            <a:ext cx="24400" cy="4011600"/>
          </a:xfrm>
          <a:prstGeom prst="straightConnector1">
            <a:avLst/>
          </a:prstGeom>
          <a:noFill/>
          <a:ln w="9525" cap="flat" cmpd="sng">
            <a:solidFill>
              <a:srgbClr val="EEEEEE"/>
            </a:solidFill>
            <a:prstDash val="dash"/>
            <a:round/>
            <a:headEnd type="none" w="sm" len="sm"/>
            <a:tailEnd type="none" w="sm" len="sm"/>
          </a:ln>
        </p:spPr>
      </p:cxnSp>
      <p:sp>
        <p:nvSpPr>
          <p:cNvPr id="301" name="Google Shape;301;p9"/>
          <p:cNvSpPr txBox="1"/>
          <p:nvPr/>
        </p:nvSpPr>
        <p:spPr>
          <a:xfrm>
            <a:off x="6796667" y="6254234"/>
            <a:ext cx="4807200" cy="687264"/>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None/>
            </a:pPr>
            <a:r>
              <a:rPr lang="en-US" sz="1333" b="0" i="0" u="none" strike="noStrike" cap="none">
                <a:solidFill>
                  <a:schemeClr val="dk2"/>
                </a:solidFill>
                <a:latin typeface="Montserrat"/>
                <a:ea typeface="Montserrat"/>
                <a:cs typeface="Montserrat"/>
                <a:sym typeface="Montserrat"/>
              </a:rPr>
              <a:t>© 2023 Astrolabe Analytics, Inc. All Rights Reserved.</a:t>
            </a:r>
            <a:endParaRPr sz="1067" b="0" i="0" u="none" strike="noStrike" cap="none">
              <a:solidFill>
                <a:srgbClr val="000000"/>
              </a:solidFill>
              <a:latin typeface="Arial"/>
              <a:ea typeface="Arial"/>
              <a:cs typeface="Arial"/>
              <a:sym typeface="Arial"/>
            </a:endParaRPr>
          </a:p>
        </p:txBody>
      </p:sp>
      <p:sp>
        <p:nvSpPr>
          <p:cNvPr id="302" name="Google Shape;302;p9"/>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A B C D Sample development">
            <a:extLst>
              <a:ext uri="{FF2B5EF4-FFF2-40B4-BE49-F238E27FC236}">
                <a16:creationId xmlns:a16="http://schemas.microsoft.com/office/drawing/2014/main" id="{B29E55E7-D2B0-A0CB-6E1A-244071E420D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A B C D Sample development">
            <a:extLst>
              <a:ext uri="{FF2B5EF4-FFF2-40B4-BE49-F238E27FC236}">
                <a16:creationId xmlns:a16="http://schemas.microsoft.com/office/drawing/2014/main" id="{AC60693D-283F-0CFD-2EE9-C3B1B2B2DE9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Lithium battery sample applications. | Download Scientific Diagram">
            <a:extLst>
              <a:ext uri="{FF2B5EF4-FFF2-40B4-BE49-F238E27FC236}">
                <a16:creationId xmlns:a16="http://schemas.microsoft.com/office/drawing/2014/main" id="{33B7E401-198B-8B38-F96C-A5CAB91F3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5495" y="1946640"/>
            <a:ext cx="6581895" cy="3987854"/>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13;g298fdc39f42_0_82">
            <a:extLst>
              <a:ext uri="{FF2B5EF4-FFF2-40B4-BE49-F238E27FC236}">
                <a16:creationId xmlns:a16="http://schemas.microsoft.com/office/drawing/2014/main" id="{BACC8447-57B3-5B22-EFFC-24293E379024}"/>
              </a:ext>
            </a:extLst>
          </p:cNvPr>
          <p:cNvSpPr txBox="1"/>
          <p:nvPr/>
        </p:nvSpPr>
        <p:spPr>
          <a:xfrm>
            <a:off x="0" y="1533"/>
            <a:ext cx="12192000" cy="1945107"/>
          </a:xfrm>
          <a:prstGeom prst="rect">
            <a:avLst/>
          </a:prstGeom>
          <a:noFill/>
          <a:ln>
            <a:noFill/>
          </a:ln>
        </p:spPr>
        <p:txBody>
          <a:bodyPr spcFirstLastPara="1" wrap="square" lIns="121900" tIns="121900" rIns="121900" bIns="121900" anchor="t" anchorCtr="0">
            <a:spAutoFit/>
          </a:bodyPr>
          <a:lstStyle/>
          <a:p>
            <a:pPr marL="0" marR="0" lvl="0" indent="0" algn="ctr" rtl="0">
              <a:lnSpc>
                <a:spcPct val="115000"/>
              </a:lnSpc>
              <a:spcBef>
                <a:spcPts val="0"/>
              </a:spcBef>
              <a:spcAft>
                <a:spcPts val="0"/>
              </a:spcAft>
              <a:buClr>
                <a:srgbClr val="000000"/>
              </a:buClr>
              <a:buSzPts val="3000"/>
              <a:buFont typeface="Arial"/>
              <a:buNone/>
            </a:pPr>
            <a:r>
              <a:rPr lang="en-US" sz="3200" b="1" dirty="0">
                <a:solidFill>
                  <a:srgbClr val="46549A"/>
                </a:solidFill>
                <a:latin typeface="Montserrat"/>
                <a:ea typeface="Montserrat"/>
                <a:cs typeface="Montserrat"/>
                <a:sym typeface="Montserrat"/>
              </a:rPr>
              <a:t>Q: Which Battery Vertical / Applications / Chemistries?</a:t>
            </a:r>
          </a:p>
          <a:p>
            <a:pPr algn="ctr">
              <a:lnSpc>
                <a:spcPct val="115000"/>
              </a:lnSpc>
              <a:buClr>
                <a:srgbClr val="000000"/>
              </a:buClr>
              <a:buSzPts val="3000"/>
            </a:pPr>
            <a:r>
              <a:rPr lang="en-US" sz="3200" b="1" dirty="0">
                <a:solidFill>
                  <a:srgbClr val="FF0000"/>
                </a:solidFill>
                <a:latin typeface="Montserrat"/>
                <a:ea typeface="Montserrat"/>
                <a:cs typeface="Montserrat"/>
                <a:sym typeface="Montserrat"/>
              </a:rPr>
              <a:t>Ans: I don’t care, they’re all batteries to me</a:t>
            </a:r>
          </a:p>
          <a:p>
            <a:pPr marL="0" marR="0" lvl="0" indent="0" algn="ctr" rtl="0">
              <a:lnSpc>
                <a:spcPct val="115000"/>
              </a:lnSpc>
              <a:spcBef>
                <a:spcPts val="0"/>
              </a:spcBef>
              <a:spcAft>
                <a:spcPts val="0"/>
              </a:spcAft>
              <a:buClr>
                <a:srgbClr val="000000"/>
              </a:buClr>
              <a:buSzPts val="3000"/>
              <a:buFont typeface="Arial"/>
              <a:buNone/>
            </a:pPr>
            <a:endParaRPr lang="en-US" sz="3200" b="1" dirty="0">
              <a:solidFill>
                <a:srgbClr val="46549A"/>
              </a:solidFill>
              <a:latin typeface="Montserrat"/>
              <a:ea typeface="Montserrat"/>
              <a:cs typeface="Montserrat"/>
              <a:sym typeface="Montserrat"/>
            </a:endParaRPr>
          </a:p>
        </p:txBody>
      </p:sp>
      <p:sp>
        <p:nvSpPr>
          <p:cNvPr id="3" name="Google Shape;113;g298fdc39f42_0_82">
            <a:extLst>
              <a:ext uri="{FF2B5EF4-FFF2-40B4-BE49-F238E27FC236}">
                <a16:creationId xmlns:a16="http://schemas.microsoft.com/office/drawing/2014/main" id="{28A90C70-B79A-E105-07F5-6FFF5F773BB3}"/>
              </a:ext>
            </a:extLst>
          </p:cNvPr>
          <p:cNvSpPr txBox="1"/>
          <p:nvPr/>
        </p:nvSpPr>
        <p:spPr>
          <a:xfrm>
            <a:off x="140382" y="1372795"/>
            <a:ext cx="4937456" cy="3856400"/>
          </a:xfrm>
          <a:prstGeom prst="rect">
            <a:avLst/>
          </a:prstGeom>
          <a:noFill/>
          <a:ln>
            <a:noFill/>
          </a:ln>
        </p:spPr>
        <p:txBody>
          <a:bodyPr spcFirstLastPara="1" wrap="square" lIns="121900" tIns="121900" rIns="121900" bIns="121900" anchor="t" anchorCtr="0">
            <a:spAutoFit/>
          </a:bodyPr>
          <a:lstStyle/>
          <a:p>
            <a:pPr marL="0" marR="0" lvl="0" indent="0" rtl="0">
              <a:lnSpc>
                <a:spcPct val="115000"/>
              </a:lnSpc>
              <a:spcBef>
                <a:spcPts val="0"/>
              </a:spcBef>
              <a:spcAft>
                <a:spcPts val="0"/>
              </a:spcAft>
              <a:buClr>
                <a:srgbClr val="000000"/>
              </a:buClr>
              <a:buSzPts val="3000"/>
              <a:buFont typeface="Arial"/>
              <a:buNone/>
            </a:pPr>
            <a:r>
              <a:rPr lang="en-US" sz="3200" b="1" dirty="0">
                <a:latin typeface="Montserrat"/>
                <a:ea typeface="Montserrat"/>
                <a:cs typeface="Montserrat"/>
                <a:sym typeface="Montserrat"/>
              </a:rPr>
              <a:t>Key features:</a:t>
            </a:r>
          </a:p>
          <a:p>
            <a:pPr marL="342900" marR="0" lvl="0" indent="-342900" rtl="0">
              <a:lnSpc>
                <a:spcPct val="115000"/>
              </a:lnSpc>
              <a:spcBef>
                <a:spcPts val="0"/>
              </a:spcBef>
              <a:spcAft>
                <a:spcPts val="0"/>
              </a:spcAft>
              <a:buClr>
                <a:srgbClr val="000000"/>
              </a:buClr>
              <a:buSzPts val="3000"/>
              <a:buFontTx/>
              <a:buChar char="-"/>
            </a:pPr>
            <a:r>
              <a:rPr lang="en-US" sz="2000" b="1" dirty="0">
                <a:latin typeface="Montserrat"/>
                <a:ea typeface="Montserrat"/>
                <a:cs typeface="Montserrat"/>
                <a:sym typeface="Montserrat"/>
              </a:rPr>
              <a:t>Large (non-</a:t>
            </a:r>
            <a:r>
              <a:rPr lang="en-US" sz="2000" b="1" dirty="0" err="1">
                <a:latin typeface="Montserrat"/>
                <a:ea typeface="Montserrat"/>
                <a:cs typeface="Montserrat"/>
                <a:sym typeface="Montserrat"/>
              </a:rPr>
              <a:t>attritable</a:t>
            </a:r>
            <a:r>
              <a:rPr lang="en-US" sz="2000" b="1" dirty="0">
                <a:latin typeface="Montserrat"/>
                <a:ea typeface="Montserrat"/>
                <a:cs typeface="Montserrat"/>
                <a:sym typeface="Montserrat"/>
              </a:rPr>
              <a:t>) fleets </a:t>
            </a:r>
          </a:p>
          <a:p>
            <a:pPr marL="342900" marR="0" lvl="0" indent="-342900" rtl="0">
              <a:lnSpc>
                <a:spcPct val="115000"/>
              </a:lnSpc>
              <a:spcBef>
                <a:spcPts val="0"/>
              </a:spcBef>
              <a:spcAft>
                <a:spcPts val="0"/>
              </a:spcAft>
              <a:buClr>
                <a:srgbClr val="000000"/>
              </a:buClr>
              <a:buSzPts val="3000"/>
              <a:buFontTx/>
              <a:buChar char="-"/>
            </a:pPr>
            <a:r>
              <a:rPr lang="en-US" sz="2000" b="1" dirty="0">
                <a:latin typeface="Montserrat"/>
                <a:ea typeface="Montserrat"/>
                <a:cs typeface="Montserrat"/>
                <a:sym typeface="Montserrat"/>
              </a:rPr>
              <a:t>High value assets </a:t>
            </a:r>
          </a:p>
          <a:p>
            <a:pPr marL="342900" marR="0" lvl="0" indent="-342900" rtl="0">
              <a:lnSpc>
                <a:spcPct val="115000"/>
              </a:lnSpc>
              <a:spcBef>
                <a:spcPts val="0"/>
              </a:spcBef>
              <a:spcAft>
                <a:spcPts val="0"/>
              </a:spcAft>
              <a:buClr>
                <a:srgbClr val="000000"/>
              </a:buClr>
              <a:buSzPts val="3000"/>
              <a:buFontTx/>
              <a:buChar char="-"/>
            </a:pPr>
            <a:r>
              <a:rPr lang="en-US" sz="2000" b="1" dirty="0">
                <a:latin typeface="Montserrat"/>
                <a:ea typeface="Montserrat"/>
                <a:cs typeface="Montserrat"/>
                <a:sym typeface="Montserrat"/>
              </a:rPr>
              <a:t>Remote/autonomous devices</a:t>
            </a:r>
          </a:p>
          <a:p>
            <a:pPr marL="342900" marR="0" lvl="0" indent="-342900" rtl="0">
              <a:lnSpc>
                <a:spcPct val="115000"/>
              </a:lnSpc>
              <a:spcBef>
                <a:spcPts val="0"/>
              </a:spcBef>
              <a:spcAft>
                <a:spcPts val="0"/>
              </a:spcAft>
              <a:buClr>
                <a:srgbClr val="000000"/>
              </a:buClr>
              <a:buSzPts val="3000"/>
              <a:buFontTx/>
              <a:buChar char="-"/>
            </a:pPr>
            <a:r>
              <a:rPr lang="en-US" sz="2000" b="1" dirty="0">
                <a:latin typeface="Montserrat"/>
                <a:ea typeface="Montserrat"/>
                <a:cs typeface="Montserrat"/>
                <a:sym typeface="Montserrat"/>
              </a:rPr>
              <a:t>Failure unacceptable (or at least very expensive)</a:t>
            </a:r>
          </a:p>
          <a:p>
            <a:pPr marL="342900" marR="0" lvl="0" indent="-342900" rtl="0">
              <a:lnSpc>
                <a:spcPct val="115000"/>
              </a:lnSpc>
              <a:spcBef>
                <a:spcPts val="0"/>
              </a:spcBef>
              <a:spcAft>
                <a:spcPts val="0"/>
              </a:spcAft>
              <a:buClr>
                <a:srgbClr val="000000"/>
              </a:buClr>
              <a:buSzPts val="3000"/>
              <a:buFontTx/>
              <a:buChar char="-"/>
            </a:pPr>
            <a:endParaRPr lang="en-US" sz="2000" b="1" dirty="0">
              <a:latin typeface="Montserrat"/>
              <a:ea typeface="Montserrat"/>
              <a:cs typeface="Montserrat"/>
              <a:sym typeface="Montserrat"/>
            </a:endParaRPr>
          </a:p>
          <a:p>
            <a:pPr marL="342900" marR="0" lvl="0" indent="-342900" rtl="0">
              <a:lnSpc>
                <a:spcPct val="115000"/>
              </a:lnSpc>
              <a:spcBef>
                <a:spcPts val="0"/>
              </a:spcBef>
              <a:spcAft>
                <a:spcPts val="0"/>
              </a:spcAft>
              <a:buClr>
                <a:srgbClr val="000000"/>
              </a:buClr>
              <a:buSzPts val="3000"/>
              <a:buFontTx/>
              <a:buChar char="-"/>
            </a:pPr>
            <a:endParaRPr lang="en-US" sz="2000" b="1" dirty="0">
              <a:latin typeface="Montserrat"/>
              <a:ea typeface="Montserrat"/>
              <a:cs typeface="Montserrat"/>
              <a:sym typeface="Montserrat"/>
            </a:endParaRPr>
          </a:p>
          <a:p>
            <a:pPr marR="0" lvl="0" rtl="0">
              <a:lnSpc>
                <a:spcPct val="115000"/>
              </a:lnSpc>
              <a:spcBef>
                <a:spcPts val="0"/>
              </a:spcBef>
              <a:spcAft>
                <a:spcPts val="0"/>
              </a:spcAft>
              <a:buClr>
                <a:srgbClr val="000000"/>
              </a:buClr>
              <a:buSzPts val="3000"/>
            </a:pPr>
            <a:r>
              <a:rPr lang="en-US" sz="3200" b="1" dirty="0">
                <a:latin typeface="Montserrat"/>
                <a:ea typeface="Montserrat"/>
                <a:cs typeface="Montserrat"/>
                <a:sym typeface="Montserrat"/>
              </a:rPr>
              <a:t>Chemistry Indifferent</a:t>
            </a:r>
          </a:p>
        </p:txBody>
      </p:sp>
      <p:sp>
        <p:nvSpPr>
          <p:cNvPr id="7" name="TextBox 6">
            <a:extLst>
              <a:ext uri="{FF2B5EF4-FFF2-40B4-BE49-F238E27FC236}">
                <a16:creationId xmlns:a16="http://schemas.microsoft.com/office/drawing/2014/main" id="{B2277C4F-6A5B-D201-2A7E-DDE686681160}"/>
              </a:ext>
            </a:extLst>
          </p:cNvPr>
          <p:cNvSpPr txBox="1"/>
          <p:nvPr/>
        </p:nvSpPr>
        <p:spPr>
          <a:xfrm>
            <a:off x="149158" y="4982679"/>
            <a:ext cx="6099242" cy="2618153"/>
          </a:xfrm>
          <a:prstGeom prst="rect">
            <a:avLst/>
          </a:prstGeom>
          <a:noFill/>
        </p:spPr>
        <p:txBody>
          <a:bodyPr wrap="square" numCol="2">
            <a:spAutoFit/>
          </a:bodyPr>
          <a:lstStyle/>
          <a:p>
            <a:pPr marL="342900" marR="0" lvl="0" indent="-342900" rtl="0">
              <a:lnSpc>
                <a:spcPct val="115000"/>
              </a:lnSpc>
              <a:spcBef>
                <a:spcPts val="0"/>
              </a:spcBef>
              <a:spcAft>
                <a:spcPts val="0"/>
              </a:spcAft>
              <a:buClr>
                <a:srgbClr val="000000"/>
              </a:buClr>
              <a:buSzPts val="3000"/>
              <a:buFontTx/>
              <a:buChar char="-"/>
            </a:pPr>
            <a:r>
              <a:rPr lang="en-US" b="1" dirty="0">
                <a:latin typeface="Montserrat"/>
                <a:ea typeface="Montserrat"/>
                <a:cs typeface="Montserrat"/>
                <a:sym typeface="Montserrat"/>
              </a:rPr>
              <a:t>Li-ion</a:t>
            </a:r>
          </a:p>
          <a:p>
            <a:pPr marL="342900" marR="0" lvl="0" indent="-342900" rtl="0">
              <a:lnSpc>
                <a:spcPct val="115000"/>
              </a:lnSpc>
              <a:spcBef>
                <a:spcPts val="0"/>
              </a:spcBef>
              <a:spcAft>
                <a:spcPts val="0"/>
              </a:spcAft>
              <a:buClr>
                <a:srgbClr val="000000"/>
              </a:buClr>
              <a:buSzPts val="3000"/>
              <a:buFontTx/>
              <a:buChar char="-"/>
            </a:pPr>
            <a:r>
              <a:rPr lang="en-US" b="1" dirty="0">
                <a:latin typeface="Montserrat"/>
                <a:ea typeface="Montserrat"/>
                <a:cs typeface="Montserrat"/>
                <a:sym typeface="Montserrat"/>
              </a:rPr>
              <a:t>Na-ion </a:t>
            </a:r>
          </a:p>
          <a:p>
            <a:pPr marL="342900" marR="0" lvl="0" indent="-342900" rtl="0">
              <a:lnSpc>
                <a:spcPct val="115000"/>
              </a:lnSpc>
              <a:spcBef>
                <a:spcPts val="0"/>
              </a:spcBef>
              <a:spcAft>
                <a:spcPts val="0"/>
              </a:spcAft>
              <a:buClr>
                <a:srgbClr val="000000"/>
              </a:buClr>
              <a:buSzPts val="3000"/>
              <a:buFontTx/>
              <a:buChar char="-"/>
            </a:pPr>
            <a:r>
              <a:rPr lang="en-US" b="1" dirty="0">
                <a:latin typeface="Montserrat"/>
                <a:ea typeface="Montserrat"/>
                <a:cs typeface="Montserrat"/>
                <a:sym typeface="Montserrat"/>
              </a:rPr>
              <a:t>Li-S </a:t>
            </a:r>
          </a:p>
          <a:p>
            <a:pPr marL="342900" marR="0" lvl="0" indent="-342900" rtl="0">
              <a:lnSpc>
                <a:spcPct val="115000"/>
              </a:lnSpc>
              <a:spcBef>
                <a:spcPts val="0"/>
              </a:spcBef>
              <a:spcAft>
                <a:spcPts val="0"/>
              </a:spcAft>
              <a:buClr>
                <a:srgbClr val="000000"/>
              </a:buClr>
              <a:buSzPts val="3000"/>
              <a:buFontTx/>
              <a:buChar char="-"/>
            </a:pPr>
            <a:r>
              <a:rPr lang="en-US" b="1" dirty="0">
                <a:latin typeface="Montserrat"/>
                <a:ea typeface="Montserrat"/>
                <a:cs typeface="Montserrat"/>
                <a:sym typeface="Montserrat"/>
              </a:rPr>
              <a:t>Silicon anode</a:t>
            </a:r>
          </a:p>
          <a:p>
            <a:pPr marL="342900" marR="0" lvl="0" indent="-342900" rtl="0">
              <a:lnSpc>
                <a:spcPct val="115000"/>
              </a:lnSpc>
              <a:spcBef>
                <a:spcPts val="0"/>
              </a:spcBef>
              <a:spcAft>
                <a:spcPts val="0"/>
              </a:spcAft>
              <a:buClr>
                <a:srgbClr val="000000"/>
              </a:buClr>
              <a:buSzPts val="3000"/>
              <a:buFontTx/>
              <a:buChar char="-"/>
            </a:pPr>
            <a:endParaRPr lang="en-US" b="1" dirty="0">
              <a:latin typeface="Montserrat"/>
              <a:ea typeface="Montserrat"/>
              <a:cs typeface="Montserrat"/>
              <a:sym typeface="Montserrat"/>
            </a:endParaRPr>
          </a:p>
          <a:p>
            <a:pPr marL="342900" marR="0" lvl="0" indent="-342900" rtl="0">
              <a:lnSpc>
                <a:spcPct val="115000"/>
              </a:lnSpc>
              <a:spcBef>
                <a:spcPts val="0"/>
              </a:spcBef>
              <a:spcAft>
                <a:spcPts val="0"/>
              </a:spcAft>
              <a:buClr>
                <a:srgbClr val="000000"/>
              </a:buClr>
              <a:buSzPts val="3000"/>
              <a:buFontTx/>
              <a:buChar char="-"/>
            </a:pPr>
            <a:endParaRPr lang="en-US" b="1" dirty="0">
              <a:latin typeface="Montserrat"/>
              <a:ea typeface="Montserrat"/>
              <a:cs typeface="Montserrat"/>
              <a:sym typeface="Montserrat"/>
            </a:endParaRPr>
          </a:p>
          <a:p>
            <a:pPr marL="342900" marR="0" lvl="0" indent="-342900" rtl="0">
              <a:lnSpc>
                <a:spcPct val="115000"/>
              </a:lnSpc>
              <a:spcBef>
                <a:spcPts val="0"/>
              </a:spcBef>
              <a:spcAft>
                <a:spcPts val="0"/>
              </a:spcAft>
              <a:buClr>
                <a:srgbClr val="000000"/>
              </a:buClr>
              <a:buSzPts val="3000"/>
              <a:buFontTx/>
              <a:buChar char="-"/>
            </a:pPr>
            <a:endParaRPr lang="en-US" b="1" dirty="0">
              <a:latin typeface="Montserrat"/>
              <a:ea typeface="Montserrat"/>
              <a:cs typeface="Montserrat"/>
              <a:sym typeface="Montserrat"/>
            </a:endParaRPr>
          </a:p>
          <a:p>
            <a:pPr marR="0" lvl="0" rtl="0">
              <a:lnSpc>
                <a:spcPct val="115000"/>
              </a:lnSpc>
              <a:spcBef>
                <a:spcPts val="0"/>
              </a:spcBef>
              <a:spcAft>
                <a:spcPts val="0"/>
              </a:spcAft>
              <a:buClr>
                <a:srgbClr val="000000"/>
              </a:buClr>
              <a:buSzPts val="3000"/>
            </a:pPr>
            <a:r>
              <a:rPr lang="en-US" b="1" dirty="0">
                <a:latin typeface="Montserrat"/>
                <a:ea typeface="Montserrat"/>
                <a:cs typeface="Montserrat"/>
                <a:sym typeface="Montserrat"/>
              </a:rPr>
              <a:t> </a:t>
            </a:r>
          </a:p>
          <a:p>
            <a:pPr marL="342900" marR="0" lvl="0" indent="-342900" rtl="0">
              <a:lnSpc>
                <a:spcPct val="115000"/>
              </a:lnSpc>
              <a:spcBef>
                <a:spcPts val="0"/>
              </a:spcBef>
              <a:spcAft>
                <a:spcPts val="0"/>
              </a:spcAft>
              <a:buClr>
                <a:srgbClr val="000000"/>
              </a:buClr>
              <a:buSzPts val="3000"/>
              <a:buFontTx/>
              <a:buChar char="-"/>
            </a:pPr>
            <a:r>
              <a:rPr lang="en-US" b="1" dirty="0">
                <a:latin typeface="Montserrat"/>
                <a:ea typeface="Montserrat"/>
                <a:cs typeface="Montserrat"/>
                <a:sym typeface="Montserrat"/>
              </a:rPr>
              <a:t>Li-metal </a:t>
            </a:r>
          </a:p>
          <a:p>
            <a:pPr marL="342900" marR="0" lvl="0" indent="-342900" rtl="0">
              <a:lnSpc>
                <a:spcPct val="115000"/>
              </a:lnSpc>
              <a:spcBef>
                <a:spcPts val="0"/>
              </a:spcBef>
              <a:spcAft>
                <a:spcPts val="0"/>
              </a:spcAft>
              <a:buClr>
                <a:srgbClr val="000000"/>
              </a:buClr>
              <a:buSzPts val="3000"/>
              <a:buFontTx/>
              <a:buChar char="-"/>
            </a:pPr>
            <a:r>
              <a:rPr lang="en-US" b="1" dirty="0">
                <a:latin typeface="Montserrat"/>
                <a:ea typeface="Montserrat"/>
                <a:cs typeface="Montserrat"/>
                <a:sym typeface="Montserrat"/>
              </a:rPr>
              <a:t>Redox flow</a:t>
            </a:r>
          </a:p>
          <a:p>
            <a:pPr marL="342900" marR="0" lvl="0" indent="-342900" rtl="0">
              <a:lnSpc>
                <a:spcPct val="115000"/>
              </a:lnSpc>
              <a:spcBef>
                <a:spcPts val="0"/>
              </a:spcBef>
              <a:spcAft>
                <a:spcPts val="0"/>
              </a:spcAft>
              <a:buClr>
                <a:srgbClr val="000000"/>
              </a:buClr>
              <a:buSzPts val="3000"/>
              <a:buFontTx/>
              <a:buChar char="-"/>
            </a:pPr>
            <a:r>
              <a:rPr lang="en-US" b="1" dirty="0">
                <a:latin typeface="Montserrat"/>
                <a:ea typeface="Montserrat"/>
                <a:cs typeface="Montserrat"/>
                <a:sym typeface="Montserrat"/>
              </a:rPr>
              <a:t>Lead acid </a:t>
            </a:r>
          </a:p>
          <a:p>
            <a:pPr marL="342900" marR="0" lvl="0" indent="-342900" rtl="0">
              <a:lnSpc>
                <a:spcPct val="115000"/>
              </a:lnSpc>
              <a:spcBef>
                <a:spcPts val="0"/>
              </a:spcBef>
              <a:spcAft>
                <a:spcPts val="0"/>
              </a:spcAft>
              <a:buClr>
                <a:srgbClr val="000000"/>
              </a:buClr>
              <a:buSzPts val="3000"/>
              <a:buFontTx/>
              <a:buChar char="-"/>
            </a:pPr>
            <a:r>
              <a:rPr lang="en-US" b="1" dirty="0">
                <a:latin typeface="Montserrat"/>
                <a:ea typeface="Montserrat"/>
                <a:cs typeface="Montserrat"/>
                <a:sym typeface="Montserrat"/>
              </a:rPr>
              <a:t>Zinc, etc.</a:t>
            </a:r>
            <a:endParaRPr lang="en-US" sz="2400" b="1" dirty="0">
              <a:latin typeface="Montserrat"/>
              <a:ea typeface="Montserrat"/>
              <a:cs typeface="Montserrat"/>
              <a:sym typeface="Montserrat"/>
            </a:endParaRPr>
          </a:p>
        </p:txBody>
      </p:sp>
    </p:spTree>
    <p:extLst>
      <p:ext uri="{BB962C8B-B14F-4D97-AF65-F5344CB8AC3E}">
        <p14:creationId xmlns:p14="http://schemas.microsoft.com/office/powerpoint/2010/main" val="198971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0"/>
          <p:cNvSpPr txBox="1">
            <a:spLocks noGrp="1"/>
          </p:cNvSpPr>
          <p:nvPr>
            <p:ph type="title"/>
          </p:nvPr>
        </p:nvSpPr>
        <p:spPr>
          <a:xfrm>
            <a:off x="369114" y="523317"/>
            <a:ext cx="11721153" cy="7636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en-US" sz="4400" b="1" i="0" u="none" strike="noStrike" cap="none" dirty="0">
                <a:solidFill>
                  <a:srgbClr val="46549A"/>
                </a:solidFill>
                <a:latin typeface="Montserrat"/>
                <a:ea typeface="Montserrat"/>
                <a:cs typeface="Montserrat"/>
                <a:sym typeface="Montserrat"/>
              </a:rPr>
              <a:t>Applications</a:t>
            </a:r>
          </a:p>
        </p:txBody>
      </p:sp>
      <p:pic>
        <p:nvPicPr>
          <p:cNvPr id="308" name="Google Shape;308;p10"/>
          <p:cNvPicPr preferRelativeResize="0"/>
          <p:nvPr/>
        </p:nvPicPr>
        <p:blipFill rotWithShape="1">
          <a:blip r:embed="rId3">
            <a:alphaModFix/>
          </a:blip>
          <a:srcRect/>
          <a:stretch/>
        </p:blipFill>
        <p:spPr>
          <a:xfrm>
            <a:off x="10332267" y="101601"/>
            <a:ext cx="1758000" cy="689265"/>
          </a:xfrm>
          <a:prstGeom prst="rect">
            <a:avLst/>
          </a:prstGeom>
          <a:noFill/>
          <a:ln>
            <a:noFill/>
          </a:ln>
        </p:spPr>
      </p:pic>
      <p:graphicFrame>
        <p:nvGraphicFramePr>
          <p:cNvPr id="310" name="Google Shape;310;p10"/>
          <p:cNvGraphicFramePr/>
          <p:nvPr>
            <p:extLst>
              <p:ext uri="{D42A27DB-BD31-4B8C-83A1-F6EECF244321}">
                <p14:modId xmlns:p14="http://schemas.microsoft.com/office/powerpoint/2010/main" val="722108289"/>
              </p:ext>
            </p:extLst>
          </p:nvPr>
        </p:nvGraphicFramePr>
        <p:xfrm>
          <a:off x="369114" y="1804046"/>
          <a:ext cx="8912775" cy="4236770"/>
        </p:xfrm>
        <a:graphic>
          <a:graphicData uri="http://schemas.openxmlformats.org/drawingml/2006/table">
            <a:tbl>
              <a:tblPr firstRow="1" bandRow="1">
                <a:noFill/>
              </a:tblPr>
              <a:tblGrid>
                <a:gridCol w="2354325">
                  <a:extLst>
                    <a:ext uri="{9D8B030D-6E8A-4147-A177-3AD203B41FA5}">
                      <a16:colId xmlns:a16="http://schemas.microsoft.com/office/drawing/2014/main" val="20000"/>
                    </a:ext>
                  </a:extLst>
                </a:gridCol>
                <a:gridCol w="1824350">
                  <a:extLst>
                    <a:ext uri="{9D8B030D-6E8A-4147-A177-3AD203B41FA5}">
                      <a16:colId xmlns:a16="http://schemas.microsoft.com/office/drawing/2014/main" val="20001"/>
                    </a:ext>
                  </a:extLst>
                </a:gridCol>
                <a:gridCol w="2590000">
                  <a:extLst>
                    <a:ext uri="{9D8B030D-6E8A-4147-A177-3AD203B41FA5}">
                      <a16:colId xmlns:a16="http://schemas.microsoft.com/office/drawing/2014/main" val="20002"/>
                    </a:ext>
                  </a:extLst>
                </a:gridCol>
                <a:gridCol w="2144100">
                  <a:extLst>
                    <a:ext uri="{9D8B030D-6E8A-4147-A177-3AD203B41FA5}">
                      <a16:colId xmlns:a16="http://schemas.microsoft.com/office/drawing/2014/main" val="20003"/>
                    </a:ext>
                  </a:extLst>
                </a:gridCol>
              </a:tblGrid>
              <a:tr h="370850">
                <a:tc>
                  <a:txBody>
                    <a:bodyPr/>
                    <a:lstStyle/>
                    <a:p>
                      <a:pPr marL="0" marR="0" lvl="0" indent="0" algn="l" rtl="0">
                        <a:lnSpc>
                          <a:spcPct val="100000"/>
                        </a:lnSpc>
                        <a:spcBef>
                          <a:spcPts val="0"/>
                        </a:spcBef>
                        <a:spcAft>
                          <a:spcPts val="0"/>
                        </a:spcAft>
                        <a:buNone/>
                      </a:pPr>
                      <a:endParaRPr sz="2800" b="1" u="none" strike="noStrike" cap="none">
                        <a:latin typeface="Montserrat" panose="00000500000000000000" pitchFamily="2" charset="0"/>
                      </a:endParaRPr>
                    </a:p>
                  </a:txBody>
                  <a:tcPr marL="91450" marR="91450" marT="45725" marB="45725"/>
                </a:tc>
                <a:tc>
                  <a:txBody>
                    <a:bodyPr/>
                    <a:lstStyle/>
                    <a:p>
                      <a:pPr marL="0" marR="0" lvl="0" indent="0" algn="ctr" rtl="0">
                        <a:lnSpc>
                          <a:spcPct val="100000"/>
                        </a:lnSpc>
                        <a:spcBef>
                          <a:spcPts val="0"/>
                        </a:spcBef>
                        <a:spcAft>
                          <a:spcPts val="0"/>
                        </a:spcAft>
                        <a:buNone/>
                      </a:pPr>
                      <a:r>
                        <a:rPr lang="en-US" sz="2000" b="1" u="none" strike="noStrike" cap="none" dirty="0">
                          <a:latin typeface="Montserrat" panose="00000500000000000000" pitchFamily="2" charset="0"/>
                        </a:rPr>
                        <a:t>Embedded</a:t>
                      </a:r>
                      <a:endParaRPr sz="1600" b="1" dirty="0">
                        <a:latin typeface="Montserrat" panose="00000500000000000000" pitchFamily="2" charset="0"/>
                      </a:endParaRPr>
                    </a:p>
                  </a:txBody>
                  <a:tcPr marL="91450" marR="91450" marT="45725" marB="45725"/>
                </a:tc>
                <a:tc>
                  <a:txBody>
                    <a:bodyPr/>
                    <a:lstStyle/>
                    <a:p>
                      <a:pPr marL="0" marR="0" lvl="0" indent="0" algn="ctr" rtl="0">
                        <a:lnSpc>
                          <a:spcPct val="100000"/>
                        </a:lnSpc>
                        <a:spcBef>
                          <a:spcPts val="0"/>
                        </a:spcBef>
                        <a:spcAft>
                          <a:spcPts val="0"/>
                        </a:spcAft>
                        <a:buNone/>
                      </a:pPr>
                      <a:r>
                        <a:rPr lang="en-US" sz="2000" b="1" u="none" strike="noStrike" cap="none" dirty="0">
                          <a:latin typeface="Montserrat" panose="00000500000000000000" pitchFamily="2" charset="0"/>
                        </a:rPr>
                        <a:t>Ground Control </a:t>
                      </a:r>
                      <a:endParaRPr sz="1600" b="1" dirty="0">
                        <a:latin typeface="Montserrat" panose="00000500000000000000" pitchFamily="2" charset="0"/>
                      </a:endParaRPr>
                    </a:p>
                    <a:p>
                      <a:pPr marL="0" marR="0" lvl="0" indent="0" algn="ctr" rtl="0">
                        <a:lnSpc>
                          <a:spcPct val="100000"/>
                        </a:lnSpc>
                        <a:spcBef>
                          <a:spcPts val="0"/>
                        </a:spcBef>
                        <a:spcAft>
                          <a:spcPts val="0"/>
                        </a:spcAft>
                        <a:buNone/>
                      </a:pPr>
                      <a:r>
                        <a:rPr lang="en-US" sz="2000" b="1" u="none" strike="noStrike" cap="none" dirty="0">
                          <a:latin typeface="Montserrat" panose="00000500000000000000" pitchFamily="2" charset="0"/>
                        </a:rPr>
                        <a:t>System</a:t>
                      </a:r>
                      <a:endParaRPr sz="1600" b="1" dirty="0">
                        <a:latin typeface="Montserrat" panose="00000500000000000000" pitchFamily="2" charset="0"/>
                      </a:endParaRPr>
                    </a:p>
                  </a:txBody>
                  <a:tcPr marL="91450" marR="91450" marT="45725" marB="45725"/>
                </a:tc>
                <a:tc>
                  <a:txBody>
                    <a:bodyPr/>
                    <a:lstStyle/>
                    <a:p>
                      <a:pPr marL="0" marR="0" lvl="0" indent="0" algn="ctr" rtl="0">
                        <a:lnSpc>
                          <a:spcPct val="100000"/>
                        </a:lnSpc>
                        <a:spcBef>
                          <a:spcPts val="0"/>
                        </a:spcBef>
                        <a:spcAft>
                          <a:spcPts val="0"/>
                        </a:spcAft>
                        <a:buNone/>
                      </a:pPr>
                      <a:r>
                        <a:rPr lang="en-US" sz="2000" b="1" u="none" strike="noStrike" cap="none" dirty="0">
                          <a:latin typeface="Montserrat" panose="00000500000000000000" pitchFamily="2" charset="0"/>
                        </a:rPr>
                        <a:t>Cloud</a:t>
                      </a:r>
                      <a:endParaRPr sz="1600" b="1" dirty="0">
                        <a:latin typeface="Montserrat" panose="00000500000000000000" pitchFamily="2" charset="0"/>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US" sz="2800" b="1" u="none" strike="noStrike" cap="none" dirty="0">
                          <a:latin typeface="Montserrat" panose="00000500000000000000" pitchFamily="2" charset="0"/>
                        </a:rPr>
                        <a:t>EVTOL </a:t>
                      </a:r>
                      <a:endParaRPr sz="1600" b="1" dirty="0">
                        <a:latin typeface="Montserrat" panose="00000500000000000000" pitchFamily="2" charset="0"/>
                      </a:endParaRPr>
                    </a:p>
                    <a:p>
                      <a:pPr marL="0" marR="0" lvl="0" indent="0" algn="l" rtl="0">
                        <a:lnSpc>
                          <a:spcPct val="100000"/>
                        </a:lnSpc>
                        <a:spcBef>
                          <a:spcPts val="0"/>
                        </a:spcBef>
                        <a:spcAft>
                          <a:spcPts val="0"/>
                        </a:spcAft>
                        <a:buNone/>
                      </a:pPr>
                      <a:r>
                        <a:rPr lang="en-US" sz="1600" b="1" u="none" strike="noStrike" cap="none" dirty="0">
                          <a:latin typeface="Montserrat" panose="00000500000000000000" pitchFamily="2" charset="0"/>
                        </a:rPr>
                        <a:t>(USAF Phase 2)</a:t>
                      </a:r>
                      <a:endParaRPr sz="2800" b="1" u="none" strike="noStrike" cap="none" dirty="0">
                        <a:latin typeface="Montserrat" panose="00000500000000000000" pitchFamily="2" charset="0"/>
                      </a:endParaRPr>
                    </a:p>
                  </a:txBody>
                  <a:tcPr marL="91450" marR="91450" marT="45725" marB="45725"/>
                </a:tc>
                <a:tc>
                  <a:txBody>
                    <a:bodyPr/>
                    <a:lstStyle/>
                    <a:p>
                      <a:pPr marL="0" marR="0" lvl="0" indent="0" algn="ctr" rtl="0">
                        <a:lnSpc>
                          <a:spcPct val="100000"/>
                        </a:lnSpc>
                        <a:spcBef>
                          <a:spcPts val="0"/>
                        </a:spcBef>
                        <a:spcAft>
                          <a:spcPts val="0"/>
                        </a:spcAft>
                        <a:buNone/>
                      </a:pPr>
                      <a:r>
                        <a:rPr lang="en-US" sz="4400" b="0" i="0" u="none" strike="noStrike" cap="none" dirty="0">
                          <a:solidFill>
                            <a:schemeClr val="dk1"/>
                          </a:solidFill>
                          <a:latin typeface="Montserrat" panose="00000500000000000000" pitchFamily="2" charset="0"/>
                          <a:ea typeface="Arial"/>
                          <a:cs typeface="Arial"/>
                          <a:sym typeface="Arial"/>
                        </a:rPr>
                        <a:t>✔</a:t>
                      </a:r>
                      <a:endParaRPr sz="4400" u="none" strike="noStrike" cap="none" dirty="0">
                        <a:latin typeface="Montserrat" panose="00000500000000000000" pitchFamily="2" charset="0"/>
                      </a:endParaRPr>
                    </a:p>
                  </a:txBody>
                  <a:tcPr marL="91450" marR="91450" marT="45725" marB="45725"/>
                </a:tc>
                <a:tc>
                  <a:txBody>
                    <a:bodyPr/>
                    <a:lstStyle/>
                    <a:p>
                      <a:pPr marL="0" marR="0" lvl="0" indent="0" algn="ctr" rtl="0">
                        <a:lnSpc>
                          <a:spcPct val="100000"/>
                        </a:lnSpc>
                        <a:spcBef>
                          <a:spcPts val="0"/>
                        </a:spcBef>
                        <a:spcAft>
                          <a:spcPts val="0"/>
                        </a:spcAft>
                        <a:buNone/>
                      </a:pPr>
                      <a:endParaRPr sz="4400" u="none" strike="noStrike" cap="none">
                        <a:latin typeface="Montserrat" panose="00000500000000000000" pitchFamily="2" charset="0"/>
                      </a:endParaRPr>
                    </a:p>
                  </a:txBody>
                  <a:tcPr marL="91450" marR="91450" marT="45725" marB="45725"/>
                </a:tc>
                <a:tc>
                  <a:txBody>
                    <a:bodyPr/>
                    <a:lstStyle/>
                    <a:p>
                      <a:pPr marL="0" marR="0" lvl="0" indent="0" algn="ctr" rtl="0">
                        <a:lnSpc>
                          <a:spcPct val="100000"/>
                        </a:lnSpc>
                        <a:spcBef>
                          <a:spcPts val="0"/>
                        </a:spcBef>
                        <a:spcAft>
                          <a:spcPts val="0"/>
                        </a:spcAft>
                        <a:buNone/>
                      </a:pPr>
                      <a:endParaRPr sz="4400" u="none" strike="noStrike" cap="none">
                        <a:latin typeface="Montserrat" panose="00000500000000000000" pitchFamily="2" charset="0"/>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None/>
                      </a:pPr>
                      <a:r>
                        <a:rPr lang="en-US" sz="2800" b="1" u="none" strike="noStrike" cap="none" dirty="0">
                          <a:latin typeface="Montserrat" panose="00000500000000000000" pitchFamily="2" charset="0"/>
                        </a:rPr>
                        <a:t>UAV </a:t>
                      </a:r>
                      <a:endParaRPr sz="1600" b="1" dirty="0">
                        <a:latin typeface="Montserrat" panose="00000500000000000000" pitchFamily="2" charset="0"/>
                      </a:endParaRPr>
                    </a:p>
                    <a:p>
                      <a:pPr marL="0" marR="0" lvl="0" indent="0" algn="l" rtl="0">
                        <a:lnSpc>
                          <a:spcPct val="100000"/>
                        </a:lnSpc>
                        <a:spcBef>
                          <a:spcPts val="0"/>
                        </a:spcBef>
                        <a:spcAft>
                          <a:spcPts val="0"/>
                        </a:spcAft>
                        <a:buNone/>
                      </a:pPr>
                      <a:r>
                        <a:rPr lang="en-US" sz="1600" b="1" u="none" strike="noStrike" cap="none" dirty="0">
                          <a:latin typeface="Montserrat" panose="00000500000000000000" pitchFamily="2" charset="0"/>
                        </a:rPr>
                        <a:t>(under development)</a:t>
                      </a:r>
                      <a:endParaRPr sz="1600" b="1" dirty="0">
                        <a:latin typeface="Montserrat" panose="00000500000000000000" pitchFamily="2" charset="0"/>
                      </a:endParaRPr>
                    </a:p>
                  </a:txBody>
                  <a:tcPr marL="91450" marR="91450" marT="45725" marB="45725"/>
                </a:tc>
                <a:tc>
                  <a:txBody>
                    <a:bodyPr/>
                    <a:lstStyle/>
                    <a:p>
                      <a:pPr marL="0" marR="0" lvl="0" indent="0" algn="ctr" rtl="0">
                        <a:lnSpc>
                          <a:spcPct val="100000"/>
                        </a:lnSpc>
                        <a:spcBef>
                          <a:spcPts val="0"/>
                        </a:spcBef>
                        <a:spcAft>
                          <a:spcPts val="0"/>
                        </a:spcAft>
                        <a:buNone/>
                      </a:pPr>
                      <a:endParaRPr sz="4400" u="none" strike="noStrike" cap="none" dirty="0">
                        <a:latin typeface="Montserrat" panose="00000500000000000000" pitchFamily="2" charset="0"/>
                      </a:endParaRPr>
                    </a:p>
                  </a:txBody>
                  <a:tcPr marL="91450" marR="91450" marT="45725" marB="45725"/>
                </a:tc>
                <a:tc>
                  <a:txBody>
                    <a:bodyPr/>
                    <a:lstStyle/>
                    <a:p>
                      <a:pPr marL="0" marR="0" lvl="0" indent="0" algn="ctr" rtl="0">
                        <a:lnSpc>
                          <a:spcPct val="100000"/>
                        </a:lnSpc>
                        <a:spcBef>
                          <a:spcPts val="0"/>
                        </a:spcBef>
                        <a:spcAft>
                          <a:spcPts val="0"/>
                        </a:spcAft>
                        <a:buNone/>
                      </a:pPr>
                      <a:r>
                        <a:rPr lang="en-US" sz="4400" b="0" i="0" u="none" strike="noStrike" cap="none" dirty="0">
                          <a:solidFill>
                            <a:schemeClr val="dk1"/>
                          </a:solidFill>
                          <a:latin typeface="Montserrat" panose="00000500000000000000" pitchFamily="2" charset="0"/>
                          <a:ea typeface="Arial"/>
                          <a:cs typeface="Arial"/>
                          <a:sym typeface="Arial"/>
                        </a:rPr>
                        <a:t>✔</a:t>
                      </a:r>
                      <a:endParaRPr sz="4400" u="none" strike="noStrike" cap="none" dirty="0">
                        <a:latin typeface="Montserrat" panose="00000500000000000000" pitchFamily="2" charset="0"/>
                      </a:endParaRPr>
                    </a:p>
                  </a:txBody>
                  <a:tcPr marL="91450" marR="91450" marT="45725" marB="45725"/>
                </a:tc>
                <a:tc>
                  <a:txBody>
                    <a:bodyPr/>
                    <a:lstStyle/>
                    <a:p>
                      <a:pPr marL="0" marR="0" lvl="0" indent="0" algn="ctr" rtl="0">
                        <a:lnSpc>
                          <a:spcPct val="100000"/>
                        </a:lnSpc>
                        <a:spcBef>
                          <a:spcPts val="0"/>
                        </a:spcBef>
                        <a:spcAft>
                          <a:spcPts val="0"/>
                        </a:spcAft>
                        <a:buNone/>
                      </a:pPr>
                      <a:r>
                        <a:rPr lang="en-US" sz="4400" b="0" i="0" u="none" strike="noStrike" cap="none">
                          <a:solidFill>
                            <a:schemeClr val="dk1"/>
                          </a:solidFill>
                          <a:latin typeface="Montserrat" panose="00000500000000000000" pitchFamily="2" charset="0"/>
                          <a:ea typeface="Arial"/>
                          <a:cs typeface="Arial"/>
                          <a:sym typeface="Arial"/>
                        </a:rPr>
                        <a:t>✔</a:t>
                      </a:r>
                      <a:endParaRPr sz="4400" u="none" strike="noStrike" cap="none">
                        <a:latin typeface="Montserrat" panose="00000500000000000000" pitchFamily="2" charset="0"/>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None/>
                      </a:pPr>
                      <a:r>
                        <a:rPr lang="en-US" sz="2800" b="1" u="none" strike="noStrike" cap="none" dirty="0">
                          <a:latin typeface="Montserrat" panose="00000500000000000000" pitchFamily="2" charset="0"/>
                        </a:rPr>
                        <a:t>ESS </a:t>
                      </a:r>
                      <a:endParaRPr sz="1600" b="1" dirty="0">
                        <a:latin typeface="Montserrat" panose="00000500000000000000" pitchFamily="2" charset="0"/>
                      </a:endParaRPr>
                    </a:p>
                    <a:p>
                      <a:pPr marL="0" marR="0" lvl="0" indent="0" algn="l" rtl="0">
                        <a:lnSpc>
                          <a:spcPct val="100000"/>
                        </a:lnSpc>
                        <a:spcBef>
                          <a:spcPts val="0"/>
                        </a:spcBef>
                        <a:spcAft>
                          <a:spcPts val="0"/>
                        </a:spcAft>
                        <a:buNone/>
                      </a:pPr>
                      <a:r>
                        <a:rPr lang="en-US" sz="1600" b="1" u="none" strike="noStrike" cap="none" dirty="0">
                          <a:latin typeface="Montserrat" panose="00000500000000000000" pitchFamily="2" charset="0"/>
                        </a:rPr>
                        <a:t>(NSF Phase 2)</a:t>
                      </a:r>
                      <a:endParaRPr sz="1600" b="1" dirty="0">
                        <a:latin typeface="Montserrat" panose="00000500000000000000" pitchFamily="2" charset="0"/>
                      </a:endParaRPr>
                    </a:p>
                  </a:txBody>
                  <a:tcPr marL="91450" marR="91450" marT="45725" marB="45725"/>
                </a:tc>
                <a:tc>
                  <a:txBody>
                    <a:bodyPr/>
                    <a:lstStyle/>
                    <a:p>
                      <a:pPr marL="0" marR="0" lvl="0" indent="0" algn="ctr" rtl="0">
                        <a:lnSpc>
                          <a:spcPct val="100000"/>
                        </a:lnSpc>
                        <a:spcBef>
                          <a:spcPts val="0"/>
                        </a:spcBef>
                        <a:spcAft>
                          <a:spcPts val="0"/>
                        </a:spcAft>
                        <a:buNone/>
                      </a:pPr>
                      <a:endParaRPr sz="4400" u="none" strike="noStrike" cap="none">
                        <a:latin typeface="Montserrat" panose="00000500000000000000" pitchFamily="2" charset="0"/>
                      </a:endParaRPr>
                    </a:p>
                  </a:txBody>
                  <a:tcPr marL="91450" marR="91450" marT="45725" marB="45725"/>
                </a:tc>
                <a:tc>
                  <a:txBody>
                    <a:bodyPr/>
                    <a:lstStyle/>
                    <a:p>
                      <a:pPr marL="0" marR="0" lvl="0" indent="0" algn="ctr" rtl="0">
                        <a:lnSpc>
                          <a:spcPct val="100000"/>
                        </a:lnSpc>
                        <a:spcBef>
                          <a:spcPts val="0"/>
                        </a:spcBef>
                        <a:spcAft>
                          <a:spcPts val="0"/>
                        </a:spcAft>
                        <a:buNone/>
                      </a:pPr>
                      <a:endParaRPr sz="4400" u="none" strike="noStrike" cap="none" dirty="0">
                        <a:latin typeface="Montserrat" panose="00000500000000000000" pitchFamily="2" charset="0"/>
                      </a:endParaRPr>
                    </a:p>
                  </a:txBody>
                  <a:tcPr marL="91450" marR="91450" marT="45725" marB="45725"/>
                </a:tc>
                <a:tc>
                  <a:txBody>
                    <a:bodyPr/>
                    <a:lstStyle/>
                    <a:p>
                      <a:pPr marL="0" marR="0" lvl="0" indent="0" algn="ctr" rtl="0">
                        <a:lnSpc>
                          <a:spcPct val="100000"/>
                        </a:lnSpc>
                        <a:spcBef>
                          <a:spcPts val="0"/>
                        </a:spcBef>
                        <a:spcAft>
                          <a:spcPts val="0"/>
                        </a:spcAft>
                        <a:buNone/>
                      </a:pPr>
                      <a:r>
                        <a:rPr lang="en-US" sz="4400" b="0" i="0" u="none" strike="noStrike" cap="none" dirty="0">
                          <a:solidFill>
                            <a:schemeClr val="dk1"/>
                          </a:solidFill>
                          <a:latin typeface="Montserrat" panose="00000500000000000000" pitchFamily="2" charset="0"/>
                          <a:ea typeface="Arial"/>
                          <a:cs typeface="Arial"/>
                          <a:sym typeface="Arial"/>
                        </a:rPr>
                        <a:t>✔</a:t>
                      </a:r>
                      <a:endParaRPr sz="4400" u="none" strike="noStrike" cap="none" dirty="0">
                        <a:latin typeface="Montserrat" panose="00000500000000000000" pitchFamily="2" charset="0"/>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None/>
                      </a:pPr>
                      <a:r>
                        <a:rPr lang="en-US" sz="2800" b="1" u="none" strike="noStrike" cap="none" dirty="0">
                          <a:latin typeface="Montserrat" panose="00000500000000000000" pitchFamily="2" charset="0"/>
                        </a:rPr>
                        <a:t>IoT / </a:t>
                      </a:r>
                      <a:r>
                        <a:rPr lang="en-US" sz="2800" b="1" u="none" strike="noStrike" cap="none" dirty="0" err="1">
                          <a:latin typeface="Montserrat" panose="00000500000000000000" pitchFamily="2" charset="0"/>
                        </a:rPr>
                        <a:t>SWaP</a:t>
                      </a:r>
                      <a:r>
                        <a:rPr lang="en-US" sz="2800" b="1" u="none" strike="noStrike" cap="none" dirty="0">
                          <a:latin typeface="Montserrat" panose="00000500000000000000" pitchFamily="2" charset="0"/>
                        </a:rPr>
                        <a:t> </a:t>
                      </a:r>
                      <a:endParaRPr sz="1600" b="1" dirty="0">
                        <a:latin typeface="Montserrat" panose="00000500000000000000" pitchFamily="2" charset="0"/>
                      </a:endParaRPr>
                    </a:p>
                    <a:p>
                      <a:pPr marL="0" marR="0" lvl="0" indent="0" algn="l" rtl="0">
                        <a:lnSpc>
                          <a:spcPct val="100000"/>
                        </a:lnSpc>
                        <a:spcBef>
                          <a:spcPts val="0"/>
                        </a:spcBef>
                        <a:spcAft>
                          <a:spcPts val="0"/>
                        </a:spcAft>
                        <a:buNone/>
                      </a:pPr>
                      <a:r>
                        <a:rPr lang="en-US" sz="1600" b="1" u="none" strike="noStrike" cap="none" dirty="0">
                          <a:latin typeface="Montserrat" panose="00000500000000000000" pitchFamily="2" charset="0"/>
                        </a:rPr>
                        <a:t>(under development)</a:t>
                      </a:r>
                      <a:endParaRPr sz="1600" b="1" dirty="0">
                        <a:latin typeface="Montserrat" panose="00000500000000000000" pitchFamily="2" charset="0"/>
                      </a:endParaRPr>
                    </a:p>
                  </a:txBody>
                  <a:tcPr marL="91450" marR="91450" marT="45725" marB="45725"/>
                </a:tc>
                <a:tc>
                  <a:txBody>
                    <a:bodyPr/>
                    <a:lstStyle/>
                    <a:p>
                      <a:pPr marL="0" marR="0" lvl="0" indent="0" algn="ctr" rtl="0">
                        <a:lnSpc>
                          <a:spcPct val="100000"/>
                        </a:lnSpc>
                        <a:spcBef>
                          <a:spcPts val="0"/>
                        </a:spcBef>
                        <a:spcAft>
                          <a:spcPts val="0"/>
                        </a:spcAft>
                        <a:buNone/>
                      </a:pPr>
                      <a:r>
                        <a:rPr lang="en-US" sz="4400" b="0" i="0" u="none" strike="noStrike" cap="none">
                          <a:solidFill>
                            <a:schemeClr val="dk1"/>
                          </a:solidFill>
                          <a:latin typeface="Montserrat" panose="00000500000000000000" pitchFamily="2" charset="0"/>
                          <a:ea typeface="Arial"/>
                          <a:cs typeface="Arial"/>
                          <a:sym typeface="Arial"/>
                        </a:rPr>
                        <a:t>✔</a:t>
                      </a:r>
                      <a:endParaRPr sz="4400" u="none" strike="noStrike" cap="none">
                        <a:latin typeface="Montserrat" panose="00000500000000000000" pitchFamily="2" charset="0"/>
                      </a:endParaRPr>
                    </a:p>
                  </a:txBody>
                  <a:tcPr marL="91450" marR="91450" marT="45725" marB="45725"/>
                </a:tc>
                <a:tc>
                  <a:txBody>
                    <a:bodyPr/>
                    <a:lstStyle/>
                    <a:p>
                      <a:pPr marL="0" marR="0" lvl="0" indent="0" algn="ctr" rtl="0">
                        <a:lnSpc>
                          <a:spcPct val="100000"/>
                        </a:lnSpc>
                        <a:spcBef>
                          <a:spcPts val="0"/>
                        </a:spcBef>
                        <a:spcAft>
                          <a:spcPts val="0"/>
                        </a:spcAft>
                        <a:buNone/>
                      </a:pPr>
                      <a:endParaRPr sz="4400" u="none" strike="noStrike" cap="none">
                        <a:latin typeface="Montserrat" panose="00000500000000000000" pitchFamily="2" charset="0"/>
                      </a:endParaRPr>
                    </a:p>
                  </a:txBody>
                  <a:tcPr marL="91450" marR="91450" marT="45725" marB="45725"/>
                </a:tc>
                <a:tc>
                  <a:txBody>
                    <a:bodyPr/>
                    <a:lstStyle/>
                    <a:p>
                      <a:pPr marL="0" marR="0" lvl="0" indent="0" algn="ctr" rtl="0">
                        <a:lnSpc>
                          <a:spcPct val="100000"/>
                        </a:lnSpc>
                        <a:spcBef>
                          <a:spcPts val="0"/>
                        </a:spcBef>
                        <a:spcAft>
                          <a:spcPts val="0"/>
                        </a:spcAft>
                        <a:buNone/>
                      </a:pPr>
                      <a:r>
                        <a:rPr lang="en-US" sz="4400" b="0" i="0" u="none" strike="noStrike" cap="none" dirty="0">
                          <a:solidFill>
                            <a:schemeClr val="dk1"/>
                          </a:solidFill>
                          <a:latin typeface="Montserrat" panose="00000500000000000000" pitchFamily="2" charset="0"/>
                          <a:ea typeface="Arial"/>
                          <a:cs typeface="Arial"/>
                          <a:sym typeface="Arial"/>
                        </a:rPr>
                        <a:t>✔</a:t>
                      </a:r>
                      <a:endParaRPr sz="4400" u="none" strike="noStrike" cap="none" dirty="0">
                        <a:latin typeface="Montserrat" panose="00000500000000000000" pitchFamily="2" charset="0"/>
                      </a:endParaRPr>
                    </a:p>
                  </a:txBody>
                  <a:tcPr marL="91450" marR="91450" marT="45725" marB="45725"/>
                </a:tc>
                <a:extLst>
                  <a:ext uri="{0D108BD9-81ED-4DB2-BD59-A6C34878D82A}">
                    <a16:rowId xmlns:a16="http://schemas.microsoft.com/office/drawing/2014/main" val="10004"/>
                  </a:ext>
                </a:extLst>
              </a:tr>
            </a:tbl>
          </a:graphicData>
        </a:graphic>
      </p:graphicFrame>
      <p:pic>
        <p:nvPicPr>
          <p:cNvPr id="311" name="Google Shape;311;p10" descr="What Are eVTOLs? Are They the Future of Aviation? | Built In"/>
          <p:cNvPicPr preferRelativeResize="0"/>
          <p:nvPr/>
        </p:nvPicPr>
        <p:blipFill rotWithShape="1">
          <a:blip r:embed="rId4">
            <a:alphaModFix/>
          </a:blip>
          <a:srcRect/>
          <a:stretch/>
        </p:blipFill>
        <p:spPr>
          <a:xfrm>
            <a:off x="9608540" y="1708633"/>
            <a:ext cx="2226108" cy="1290388"/>
          </a:xfrm>
          <a:prstGeom prst="rect">
            <a:avLst/>
          </a:prstGeom>
          <a:noFill/>
          <a:ln>
            <a:noFill/>
          </a:ln>
        </p:spPr>
      </p:pic>
      <p:pic>
        <p:nvPicPr>
          <p:cNvPr id="312" name="Google Shape;312;p10" descr="HammerHead Electric Vtol | Technosys Embedded Systems"/>
          <p:cNvPicPr preferRelativeResize="0"/>
          <p:nvPr/>
        </p:nvPicPr>
        <p:blipFill rotWithShape="1">
          <a:blip r:embed="rId5">
            <a:alphaModFix/>
          </a:blip>
          <a:srcRect/>
          <a:stretch/>
        </p:blipFill>
        <p:spPr>
          <a:xfrm>
            <a:off x="9608539" y="3026495"/>
            <a:ext cx="2226107" cy="1387047"/>
          </a:xfrm>
          <a:prstGeom prst="rect">
            <a:avLst/>
          </a:prstGeom>
          <a:noFill/>
          <a:ln>
            <a:noFill/>
          </a:ln>
        </p:spPr>
      </p:pic>
      <p:pic>
        <p:nvPicPr>
          <p:cNvPr id="313" name="Google Shape;313;p10" descr="Mil-spec military battery technology for lithium metal oxide use introduced  by Tadiran | Military Aerospace"/>
          <p:cNvPicPr preferRelativeResize="0"/>
          <p:nvPr/>
        </p:nvPicPr>
        <p:blipFill rotWithShape="1">
          <a:blip r:embed="rId6">
            <a:alphaModFix/>
          </a:blip>
          <a:srcRect/>
          <a:stretch/>
        </p:blipFill>
        <p:spPr>
          <a:xfrm>
            <a:off x="9608539" y="4450123"/>
            <a:ext cx="2214347" cy="210213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15</a:t>
            </a:fld>
            <a:endParaRPr/>
          </a:p>
        </p:txBody>
      </p:sp>
      <p:sp>
        <p:nvSpPr>
          <p:cNvPr id="320" name="Google Shape;320;p11"/>
          <p:cNvSpPr/>
          <p:nvPr/>
        </p:nvSpPr>
        <p:spPr>
          <a:xfrm>
            <a:off x="282148" y="1581661"/>
            <a:ext cx="5813852" cy="50167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dirty="0">
                <a:solidFill>
                  <a:srgbClr val="000000"/>
                </a:solidFill>
                <a:latin typeface="Montserrat"/>
                <a:ea typeface="Montserrat"/>
                <a:cs typeface="Montserrat"/>
                <a:sym typeface="Montserrat"/>
              </a:rPr>
              <a:t>1. Contract R&amp;D</a:t>
            </a:r>
          </a:p>
          <a:p>
            <a:pPr marL="0" marR="0" lvl="0" indent="0" algn="ctr" rtl="0">
              <a:lnSpc>
                <a:spcPct val="100000"/>
              </a:lnSpc>
              <a:spcBef>
                <a:spcPts val="0"/>
              </a:spcBef>
              <a:spcAft>
                <a:spcPts val="0"/>
              </a:spcAft>
              <a:buNone/>
            </a:pPr>
            <a:r>
              <a:rPr lang="en-US" sz="2800" b="1" dirty="0">
                <a:solidFill>
                  <a:srgbClr val="000000"/>
                </a:solidFill>
                <a:latin typeface="Montserrat"/>
                <a:sym typeface="Montserrat"/>
              </a:rPr>
              <a:t>(New product development)</a:t>
            </a:r>
            <a:endParaRPr lang="en-US" sz="2000" dirty="0">
              <a:sym typeface="Montserrat"/>
            </a:endParaRPr>
          </a:p>
          <a:p>
            <a:pPr marL="0" marR="0" lvl="0" indent="0" algn="ctr" rtl="0">
              <a:lnSpc>
                <a:spcPct val="100000"/>
              </a:lnSpc>
              <a:spcBef>
                <a:spcPts val="0"/>
              </a:spcBef>
              <a:spcAft>
                <a:spcPts val="0"/>
              </a:spcAft>
              <a:buNone/>
            </a:pPr>
            <a:endParaRPr lang="en-US" sz="2400" b="0" i="0" u="none" strike="noStrike" cap="none" dirty="0">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None/>
            </a:pPr>
            <a:r>
              <a:rPr lang="en-US" sz="2400" b="0" i="0" u="none" strike="noStrike" cap="none" dirty="0">
                <a:solidFill>
                  <a:srgbClr val="000000"/>
                </a:solidFill>
                <a:latin typeface="Montserrat"/>
                <a:ea typeface="Montserrat"/>
                <a:cs typeface="Montserrat"/>
                <a:sym typeface="Montserrat"/>
              </a:rPr>
              <a:t>Exploratory data analysis using:  </a:t>
            </a:r>
            <a:endParaRPr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Montserrat"/>
                <a:ea typeface="Montserrat"/>
                <a:cs typeface="Montserrat"/>
                <a:sym typeface="Montserrat"/>
              </a:rPr>
              <a:t>	- lab data</a:t>
            </a:r>
            <a:endParaRPr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Montserrat"/>
                <a:ea typeface="Montserrat"/>
                <a:cs typeface="Montserrat"/>
                <a:sym typeface="Montserrat"/>
              </a:rPr>
              <a:t>	- historical field data</a:t>
            </a:r>
            <a:endParaRPr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Montserrat"/>
                <a:ea typeface="Montserrat"/>
                <a:cs typeface="Montserrat"/>
                <a:sym typeface="Montserrat"/>
              </a:rPr>
              <a:t>	- live field data</a:t>
            </a:r>
            <a:endParaRPr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Montserrat"/>
                <a:ea typeface="Montserrat"/>
                <a:cs typeface="Montserrat"/>
                <a:sym typeface="Montserrat"/>
              </a:rPr>
              <a:t>     </a:t>
            </a:r>
          </a:p>
          <a:p>
            <a:pPr marL="0" marR="0" lvl="0" indent="0" algn="l" rtl="0">
              <a:lnSpc>
                <a:spcPct val="100000"/>
              </a:lnSpc>
              <a:spcBef>
                <a:spcPts val="0"/>
              </a:spcBef>
              <a:spcAft>
                <a:spcPts val="0"/>
              </a:spcAft>
              <a:buNone/>
            </a:pPr>
            <a:r>
              <a:rPr lang="en-US" sz="2400" dirty="0">
                <a:solidFill>
                  <a:srgbClr val="000000"/>
                </a:solidFill>
                <a:latin typeface="Montserrat"/>
                <a:ea typeface="Montserrat"/>
                <a:cs typeface="Montserrat"/>
                <a:sym typeface="Montserrat"/>
              </a:rPr>
              <a:t>     </a:t>
            </a:r>
            <a:r>
              <a:rPr lang="en-US" sz="2400" b="0" i="0" u="none" strike="noStrike" cap="none" dirty="0">
                <a:solidFill>
                  <a:srgbClr val="000000"/>
                </a:solidFill>
                <a:latin typeface="Montserrat"/>
                <a:ea typeface="Montserrat"/>
                <a:cs typeface="Montserrat"/>
                <a:sym typeface="Montserrat"/>
              </a:rPr>
              <a:t>Deliverable: </a:t>
            </a:r>
            <a:endParaRPr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Montserrat"/>
                <a:ea typeface="Montserrat"/>
                <a:cs typeface="Montserrat"/>
                <a:sym typeface="Montserrat"/>
              </a:rPr>
              <a:t>	- data infrastructure</a:t>
            </a:r>
            <a:endParaRPr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Montserrat"/>
                <a:ea typeface="Montserrat"/>
                <a:cs typeface="Montserrat"/>
                <a:sym typeface="Montserrat"/>
              </a:rPr>
              <a:t>	- recommendations</a:t>
            </a:r>
            <a:endParaRPr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Montserrat"/>
                <a:ea typeface="Montserrat"/>
                <a:cs typeface="Montserrat"/>
                <a:sym typeface="Montserrat"/>
              </a:rPr>
              <a:t>	- POC algorithm for business 	problem</a:t>
            </a:r>
            <a:endParaRPr sz="2400" b="0" i="0" u="none" strike="noStrike" cap="none" dirty="0">
              <a:solidFill>
                <a:srgbClr val="000000"/>
              </a:solidFill>
              <a:latin typeface="Arial"/>
              <a:ea typeface="Arial"/>
              <a:cs typeface="Arial"/>
              <a:sym typeface="Arial"/>
            </a:endParaRPr>
          </a:p>
        </p:txBody>
      </p:sp>
      <p:sp>
        <p:nvSpPr>
          <p:cNvPr id="321" name="Google Shape;321;p11"/>
          <p:cNvSpPr/>
          <p:nvPr/>
        </p:nvSpPr>
        <p:spPr>
          <a:xfrm>
            <a:off x="6096000" y="1557079"/>
            <a:ext cx="6096000" cy="42780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dirty="0">
                <a:solidFill>
                  <a:srgbClr val="000000"/>
                </a:solidFill>
                <a:latin typeface="Montserrat" panose="00000500000000000000" pitchFamily="2" charset="0"/>
                <a:ea typeface="Montserrat"/>
                <a:cs typeface="Montserrat"/>
                <a:sym typeface="Montserrat"/>
              </a:rPr>
              <a:t>2. Licensing</a:t>
            </a:r>
          </a:p>
          <a:p>
            <a:pPr marL="0" marR="0" lvl="0" indent="0" algn="ctr" rtl="0">
              <a:lnSpc>
                <a:spcPct val="100000"/>
              </a:lnSpc>
              <a:spcBef>
                <a:spcPts val="0"/>
              </a:spcBef>
              <a:spcAft>
                <a:spcPts val="0"/>
              </a:spcAft>
              <a:buNone/>
            </a:pPr>
            <a:r>
              <a:rPr lang="en-US" sz="2800" b="1" dirty="0">
                <a:solidFill>
                  <a:srgbClr val="000000"/>
                </a:solidFill>
                <a:latin typeface="Montserrat" panose="00000500000000000000" pitchFamily="2" charset="0"/>
                <a:sym typeface="Montserrat"/>
              </a:rPr>
              <a:t>(Managing assets in the field)</a:t>
            </a:r>
            <a:endParaRPr sz="2000" dirty="0">
              <a:latin typeface="Montserrat" panose="00000500000000000000" pitchFamily="2" charset="0"/>
            </a:endParaRPr>
          </a:p>
          <a:p>
            <a:pPr marL="0" marR="0" lvl="0" indent="0" algn="ctr" rtl="0">
              <a:lnSpc>
                <a:spcPct val="100000"/>
              </a:lnSpc>
              <a:spcBef>
                <a:spcPts val="0"/>
              </a:spcBef>
              <a:spcAft>
                <a:spcPts val="0"/>
              </a:spcAft>
              <a:buNone/>
            </a:pPr>
            <a:endParaRPr sz="2400" b="1" i="0" u="none" strike="noStrike" cap="none" dirty="0">
              <a:solidFill>
                <a:srgbClr val="000000"/>
              </a:solidFill>
              <a:latin typeface="Montserrat" panose="00000500000000000000" pitchFamily="2" charset="0"/>
              <a:ea typeface="Montserrat"/>
              <a:cs typeface="Montserrat"/>
              <a:sym typeface="Montserrat"/>
            </a:endParaRPr>
          </a:p>
          <a:p>
            <a:pPr marL="0" marR="0" lvl="0" indent="0" algn="ctr" rtl="0">
              <a:lnSpc>
                <a:spcPct val="100000"/>
              </a:lnSpc>
              <a:spcBef>
                <a:spcPts val="0"/>
              </a:spcBef>
              <a:spcAft>
                <a:spcPts val="0"/>
              </a:spcAft>
              <a:buNone/>
            </a:pPr>
            <a:r>
              <a:rPr lang="en-US" sz="2400" dirty="0">
                <a:solidFill>
                  <a:srgbClr val="000000"/>
                </a:solidFill>
                <a:latin typeface="Montserrat" panose="00000500000000000000" pitchFamily="2" charset="0"/>
                <a:ea typeface="Montserrat"/>
                <a:cs typeface="Montserrat"/>
                <a:sym typeface="Montserrat"/>
              </a:rPr>
              <a:t>I</a:t>
            </a:r>
            <a:r>
              <a:rPr lang="en-US" sz="2400" b="0" i="0" u="none" strike="noStrike" cap="none" dirty="0">
                <a:solidFill>
                  <a:srgbClr val="000000"/>
                </a:solidFill>
                <a:latin typeface="Montserrat" panose="00000500000000000000" pitchFamily="2" charset="0"/>
                <a:ea typeface="Montserrat"/>
                <a:cs typeface="Montserrat"/>
                <a:sym typeface="Montserrat"/>
              </a:rPr>
              <a:t>ntegrate production-ready algorithms into:</a:t>
            </a:r>
            <a:endParaRPr dirty="0">
              <a:latin typeface="Montserrat" panose="00000500000000000000" pitchFamily="2" charset="0"/>
            </a:endParaRPr>
          </a:p>
          <a:p>
            <a:pPr marL="0" marR="0" lvl="0" indent="0" algn="l" rtl="0">
              <a:lnSpc>
                <a:spcPct val="100000"/>
              </a:lnSpc>
              <a:spcBef>
                <a:spcPts val="0"/>
              </a:spcBef>
              <a:spcAft>
                <a:spcPts val="0"/>
              </a:spcAft>
              <a:buNone/>
            </a:pPr>
            <a:r>
              <a:rPr lang="en-US" sz="2400" b="0" i="0" u="none" strike="noStrike" cap="none" dirty="0">
                <a:solidFill>
                  <a:srgbClr val="000000"/>
                </a:solidFill>
                <a:latin typeface="Montserrat" panose="00000500000000000000" pitchFamily="2" charset="0"/>
                <a:ea typeface="Montserrat"/>
                <a:cs typeface="Montserrat"/>
                <a:sym typeface="Montserrat"/>
              </a:rPr>
              <a:t>	- Fleet management software </a:t>
            </a:r>
            <a:endParaRPr dirty="0">
              <a:latin typeface="Montserrat" panose="00000500000000000000" pitchFamily="2" charset="0"/>
            </a:endParaRPr>
          </a:p>
          <a:p>
            <a:pPr marL="0" marR="0" lvl="0" indent="0" algn="l" rtl="0">
              <a:lnSpc>
                <a:spcPct val="100000"/>
              </a:lnSpc>
              <a:spcBef>
                <a:spcPts val="0"/>
              </a:spcBef>
              <a:spcAft>
                <a:spcPts val="0"/>
              </a:spcAft>
              <a:buNone/>
            </a:pPr>
            <a:r>
              <a:rPr lang="en-US" sz="2400" b="0" i="0" u="none" strike="noStrike" cap="none" dirty="0">
                <a:solidFill>
                  <a:srgbClr val="000000"/>
                </a:solidFill>
                <a:latin typeface="Montserrat" panose="00000500000000000000" pitchFamily="2" charset="0"/>
                <a:ea typeface="Montserrat"/>
                <a:cs typeface="Montserrat"/>
                <a:sym typeface="Montserrat"/>
              </a:rPr>
              <a:t>	- Embedded on BMS</a:t>
            </a:r>
            <a:endParaRPr dirty="0">
              <a:latin typeface="Montserrat" panose="00000500000000000000" pitchFamily="2" charset="0"/>
            </a:endParaRPr>
          </a:p>
          <a:p>
            <a:pPr marL="0" marR="0" lvl="0" indent="0" algn="l" rtl="0">
              <a:lnSpc>
                <a:spcPct val="100000"/>
              </a:lnSpc>
              <a:spcBef>
                <a:spcPts val="0"/>
              </a:spcBef>
              <a:spcAft>
                <a:spcPts val="0"/>
              </a:spcAft>
              <a:buNone/>
            </a:pPr>
            <a:r>
              <a:rPr lang="en-US" sz="2400" b="0" i="0" u="none" strike="noStrike" cap="none" dirty="0">
                <a:solidFill>
                  <a:srgbClr val="000000"/>
                </a:solidFill>
                <a:latin typeface="Montserrat" panose="00000500000000000000" pitchFamily="2" charset="0"/>
                <a:ea typeface="Montserrat"/>
                <a:cs typeface="Montserrat"/>
                <a:sym typeface="Montserrat"/>
              </a:rPr>
              <a:t>	- Ground control system</a:t>
            </a:r>
            <a:endParaRPr dirty="0">
              <a:latin typeface="Montserrat" panose="00000500000000000000" pitchFamily="2" charset="0"/>
            </a:endParaRPr>
          </a:p>
          <a:p>
            <a:pPr marL="0" marR="0" lvl="0" indent="0" algn="l" rtl="0">
              <a:lnSpc>
                <a:spcPct val="100000"/>
              </a:lnSpc>
              <a:spcBef>
                <a:spcPts val="0"/>
              </a:spcBef>
              <a:spcAft>
                <a:spcPts val="0"/>
              </a:spcAft>
              <a:buNone/>
            </a:pPr>
            <a:r>
              <a:rPr lang="en-US" sz="2400" b="0" i="0" u="none" strike="noStrike" cap="none" dirty="0">
                <a:solidFill>
                  <a:srgbClr val="000000"/>
                </a:solidFill>
                <a:latin typeface="Montserrat" panose="00000500000000000000" pitchFamily="2" charset="0"/>
                <a:ea typeface="Montserrat"/>
                <a:cs typeface="Montserrat"/>
                <a:sym typeface="Montserrat"/>
              </a:rPr>
              <a:t>	- Stationary storage EMS		</a:t>
            </a:r>
            <a:r>
              <a:rPr lang="en-US" sz="2400" b="1" i="0" u="none" strike="noStrike" cap="none" dirty="0">
                <a:solidFill>
                  <a:srgbClr val="000000"/>
                </a:solidFill>
                <a:latin typeface="Montserrat" panose="00000500000000000000" pitchFamily="2" charset="0"/>
                <a:ea typeface="Montserrat"/>
                <a:cs typeface="Montserrat"/>
                <a:sym typeface="Montserrat"/>
              </a:rPr>
              <a:t>					</a:t>
            </a:r>
            <a:endParaRPr dirty="0">
              <a:latin typeface="Montserrat" panose="00000500000000000000" pitchFamily="2" charset="0"/>
            </a:endParaRPr>
          </a:p>
          <a:p>
            <a:pPr marL="0" marR="0" lvl="0" indent="0" algn="l" rtl="0">
              <a:lnSpc>
                <a:spcPct val="100000"/>
              </a:lnSpc>
              <a:spcBef>
                <a:spcPts val="0"/>
              </a:spcBef>
              <a:spcAft>
                <a:spcPts val="0"/>
              </a:spcAft>
              <a:buNone/>
            </a:pPr>
            <a:r>
              <a:rPr lang="en-US" sz="2400" b="1" i="0" u="none" strike="noStrike" cap="none" dirty="0">
                <a:solidFill>
                  <a:srgbClr val="000000"/>
                </a:solidFill>
                <a:latin typeface="Montserrat" panose="00000500000000000000" pitchFamily="2" charset="0"/>
                <a:ea typeface="Montserrat"/>
                <a:cs typeface="Montserrat"/>
                <a:sym typeface="Montserrat"/>
              </a:rPr>
              <a:t>	</a:t>
            </a:r>
            <a:endParaRPr sz="2400" b="0" i="0" u="none" strike="noStrike" cap="none" dirty="0">
              <a:solidFill>
                <a:srgbClr val="000000"/>
              </a:solidFill>
              <a:latin typeface="Montserrat" panose="00000500000000000000" pitchFamily="2" charset="0"/>
              <a:ea typeface="Arial"/>
              <a:cs typeface="Arial"/>
              <a:sym typeface="Arial"/>
            </a:endParaRPr>
          </a:p>
        </p:txBody>
      </p:sp>
      <p:sp>
        <p:nvSpPr>
          <p:cNvPr id="322" name="Google Shape;322;p11"/>
          <p:cNvSpPr txBox="1">
            <a:spLocks noGrp="1"/>
          </p:cNvSpPr>
          <p:nvPr>
            <p:ph type="title"/>
          </p:nvPr>
        </p:nvSpPr>
        <p:spPr>
          <a:xfrm>
            <a:off x="895389" y="523317"/>
            <a:ext cx="11194878"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2800"/>
              <a:buFont typeface="Calibri"/>
              <a:buNone/>
            </a:pPr>
            <a:r>
              <a:rPr lang="en-US" sz="4400" b="1" i="0" u="none" strike="noStrike" cap="none" dirty="0">
                <a:solidFill>
                  <a:srgbClr val="46549A"/>
                </a:solidFill>
                <a:latin typeface="Montserrat"/>
                <a:ea typeface="Montserrat"/>
                <a:cs typeface="Montserrat"/>
                <a:sym typeface="Montserrat"/>
              </a:rPr>
              <a:t>Business Model</a:t>
            </a:r>
            <a:endParaRPr b="1" i="1" dirty="0">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2"/>
          <p:cNvSpPr txBox="1"/>
          <p:nvPr/>
        </p:nvSpPr>
        <p:spPr>
          <a:xfrm>
            <a:off x="465611" y="213961"/>
            <a:ext cx="11196800" cy="95406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en-US" sz="4000" b="1" i="0" u="none" strike="noStrike" cap="none" dirty="0">
                <a:solidFill>
                  <a:srgbClr val="46549A"/>
                </a:solidFill>
                <a:latin typeface="Montserrat"/>
                <a:ea typeface="Montserrat"/>
                <a:cs typeface="Montserrat"/>
                <a:sym typeface="Montserrat"/>
              </a:rPr>
              <a:t>Traction</a:t>
            </a:r>
            <a:endParaRPr sz="4000" b="1" i="0" u="none" strike="noStrike" cap="none" dirty="0">
              <a:solidFill>
                <a:srgbClr val="46549A"/>
              </a:solidFill>
              <a:latin typeface="Montserrat"/>
              <a:ea typeface="Montserrat"/>
              <a:cs typeface="Montserrat"/>
              <a:sym typeface="Montserrat"/>
            </a:endParaRPr>
          </a:p>
        </p:txBody>
      </p:sp>
      <p:cxnSp>
        <p:nvCxnSpPr>
          <p:cNvPr id="329" name="Google Shape;329;p12"/>
          <p:cNvCxnSpPr/>
          <p:nvPr/>
        </p:nvCxnSpPr>
        <p:spPr>
          <a:xfrm rot="10800000">
            <a:off x="-487100" y="1714900"/>
            <a:ext cx="0" cy="4754400"/>
          </a:xfrm>
          <a:prstGeom prst="straightConnector1">
            <a:avLst/>
          </a:prstGeom>
          <a:noFill/>
          <a:ln w="9525" cap="flat" cmpd="sng">
            <a:solidFill>
              <a:srgbClr val="EEEEEE"/>
            </a:solidFill>
            <a:prstDash val="dash"/>
            <a:round/>
            <a:headEnd type="none" w="sm" len="sm"/>
            <a:tailEnd type="none" w="sm" len="sm"/>
          </a:ln>
        </p:spPr>
      </p:cxnSp>
      <p:sp>
        <p:nvSpPr>
          <p:cNvPr id="330" name="Google Shape;330;p12"/>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16</a:t>
            </a:fld>
            <a:endParaRPr/>
          </a:p>
        </p:txBody>
      </p:sp>
      <p:pic>
        <p:nvPicPr>
          <p:cNvPr id="331" name="Google Shape;331;p12"/>
          <p:cNvPicPr preferRelativeResize="0"/>
          <p:nvPr/>
        </p:nvPicPr>
        <p:blipFill rotWithShape="1">
          <a:blip r:embed="rId3">
            <a:alphaModFix/>
          </a:blip>
          <a:srcRect l="-75090" t="186210" r="75090" b="-186210"/>
          <a:stretch/>
        </p:blipFill>
        <p:spPr>
          <a:xfrm>
            <a:off x="2258984" y="6378367"/>
            <a:ext cx="3124000" cy="1757251"/>
          </a:xfrm>
          <a:prstGeom prst="rect">
            <a:avLst/>
          </a:prstGeom>
          <a:noFill/>
          <a:ln>
            <a:noFill/>
          </a:ln>
        </p:spPr>
      </p:pic>
      <p:pic>
        <p:nvPicPr>
          <p:cNvPr id="3" name="Picture 2">
            <a:extLst>
              <a:ext uri="{FF2B5EF4-FFF2-40B4-BE49-F238E27FC236}">
                <a16:creationId xmlns:a16="http://schemas.microsoft.com/office/drawing/2014/main" id="{9BAC6952-2F8B-2F8B-59B8-296C1F902BEE}"/>
              </a:ext>
            </a:extLst>
          </p:cNvPr>
          <p:cNvPicPr>
            <a:picLocks noChangeAspect="1"/>
          </p:cNvPicPr>
          <p:nvPr/>
        </p:nvPicPr>
        <p:blipFill>
          <a:blip r:embed="rId4"/>
          <a:stretch>
            <a:fillRect/>
          </a:stretch>
        </p:blipFill>
        <p:spPr>
          <a:xfrm>
            <a:off x="701511" y="1246247"/>
            <a:ext cx="5439534" cy="5458587"/>
          </a:xfrm>
          <a:prstGeom prst="rect">
            <a:avLst/>
          </a:prstGeom>
        </p:spPr>
      </p:pic>
      <p:sp>
        <p:nvSpPr>
          <p:cNvPr id="4" name="Google Shape;320;p11">
            <a:extLst>
              <a:ext uri="{FF2B5EF4-FFF2-40B4-BE49-F238E27FC236}">
                <a16:creationId xmlns:a16="http://schemas.microsoft.com/office/drawing/2014/main" id="{CCA36DA5-1D77-0C7C-1200-04FEE277E108}"/>
              </a:ext>
            </a:extLst>
          </p:cNvPr>
          <p:cNvSpPr/>
          <p:nvPr/>
        </p:nvSpPr>
        <p:spPr>
          <a:xfrm>
            <a:off x="6780228" y="1292085"/>
            <a:ext cx="5033977" cy="50167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dirty="0">
                <a:solidFill>
                  <a:srgbClr val="000000"/>
                </a:solidFill>
                <a:latin typeface="Montserrat"/>
                <a:ea typeface="Montserrat"/>
                <a:cs typeface="Montserrat"/>
                <a:sym typeface="Montserrat"/>
              </a:rPr>
              <a:t>+$2.3M non-dilutive funding from US Air Force, NSF, USAID</a:t>
            </a:r>
          </a:p>
          <a:p>
            <a:pPr marL="0" marR="0" lvl="0" indent="0" algn="ctr" rtl="0">
              <a:lnSpc>
                <a:spcPct val="100000"/>
              </a:lnSpc>
              <a:spcBef>
                <a:spcPts val="0"/>
              </a:spcBef>
              <a:spcAft>
                <a:spcPts val="0"/>
              </a:spcAft>
              <a:buNone/>
            </a:pPr>
            <a:endParaRPr lang="en-US" sz="2800" b="1" dirty="0">
              <a:solidFill>
                <a:srgbClr val="000000"/>
              </a:solidFill>
              <a:latin typeface="Montserrat"/>
              <a:ea typeface="Arial"/>
              <a:cs typeface="Arial"/>
              <a:sym typeface="Montserrat"/>
            </a:endParaRPr>
          </a:p>
          <a:p>
            <a:pPr marL="0" marR="0" lvl="0" indent="0" algn="ctr" rtl="0">
              <a:lnSpc>
                <a:spcPct val="100000"/>
              </a:lnSpc>
              <a:spcBef>
                <a:spcPts val="0"/>
              </a:spcBef>
              <a:spcAft>
                <a:spcPts val="0"/>
              </a:spcAft>
              <a:buNone/>
            </a:pPr>
            <a:r>
              <a:rPr lang="en-US" sz="2800" b="1" i="0" u="none" strike="noStrike" cap="none" dirty="0">
                <a:solidFill>
                  <a:srgbClr val="000000"/>
                </a:solidFill>
                <a:latin typeface="Montserrat"/>
                <a:ea typeface="Arial"/>
                <a:cs typeface="Arial"/>
                <a:sym typeface="Montserrat"/>
              </a:rPr>
              <a:t>Developing product integrations for:</a:t>
            </a:r>
          </a:p>
          <a:p>
            <a:pPr marL="457200" marR="0" lvl="0" indent="-457200" rtl="0">
              <a:lnSpc>
                <a:spcPct val="100000"/>
              </a:lnSpc>
              <a:spcBef>
                <a:spcPts val="0"/>
              </a:spcBef>
              <a:spcAft>
                <a:spcPts val="0"/>
              </a:spcAft>
              <a:buFontTx/>
              <a:buChar char="-"/>
            </a:pPr>
            <a:r>
              <a:rPr lang="en-US" sz="2400" b="1" dirty="0">
                <a:solidFill>
                  <a:srgbClr val="000000"/>
                </a:solidFill>
                <a:latin typeface="Montserrat"/>
                <a:ea typeface="Arial"/>
                <a:cs typeface="Arial"/>
                <a:sym typeface="Montserrat"/>
              </a:rPr>
              <a:t>Off-grid ESS (NSF)</a:t>
            </a:r>
          </a:p>
          <a:p>
            <a:pPr marL="457200" marR="0" lvl="0" indent="-457200" rtl="0">
              <a:lnSpc>
                <a:spcPct val="100000"/>
              </a:lnSpc>
              <a:spcBef>
                <a:spcPts val="0"/>
              </a:spcBef>
              <a:spcAft>
                <a:spcPts val="0"/>
              </a:spcAft>
              <a:buFontTx/>
              <a:buChar char="-"/>
            </a:pPr>
            <a:r>
              <a:rPr lang="en-US" sz="2400" b="1" i="0" u="none" strike="noStrike" cap="none" dirty="0">
                <a:solidFill>
                  <a:srgbClr val="000000"/>
                </a:solidFill>
                <a:latin typeface="Montserrat"/>
                <a:ea typeface="Arial"/>
                <a:cs typeface="Arial"/>
                <a:sym typeface="Montserrat"/>
              </a:rPr>
              <a:t>Light EVs (USAID)</a:t>
            </a:r>
          </a:p>
          <a:p>
            <a:pPr marL="457200" marR="0" lvl="0" indent="-457200" rtl="0">
              <a:lnSpc>
                <a:spcPct val="100000"/>
              </a:lnSpc>
              <a:spcBef>
                <a:spcPts val="0"/>
              </a:spcBef>
              <a:spcAft>
                <a:spcPts val="0"/>
              </a:spcAft>
              <a:buFontTx/>
              <a:buChar char="-"/>
            </a:pPr>
            <a:r>
              <a:rPr lang="en-US" sz="2400" b="1" dirty="0">
                <a:solidFill>
                  <a:srgbClr val="000000"/>
                </a:solidFill>
                <a:latin typeface="Montserrat"/>
                <a:ea typeface="Arial"/>
                <a:cs typeface="Arial"/>
                <a:sym typeface="Montserrat"/>
              </a:rPr>
              <a:t>Drones/Robotics (USAF/NSF)</a:t>
            </a:r>
          </a:p>
          <a:p>
            <a:pPr marL="457200" marR="0" lvl="0" indent="-457200" rtl="0">
              <a:lnSpc>
                <a:spcPct val="100000"/>
              </a:lnSpc>
              <a:spcBef>
                <a:spcPts val="0"/>
              </a:spcBef>
              <a:spcAft>
                <a:spcPts val="0"/>
              </a:spcAft>
              <a:buFontTx/>
              <a:buChar char="-"/>
            </a:pPr>
            <a:r>
              <a:rPr lang="en-US" sz="2400" b="1" i="0" u="none" strike="noStrike" cap="none" dirty="0">
                <a:solidFill>
                  <a:srgbClr val="000000"/>
                </a:solidFill>
                <a:latin typeface="Montserrat"/>
                <a:ea typeface="Arial"/>
                <a:cs typeface="Arial"/>
                <a:sym typeface="Montserrat"/>
              </a:rPr>
              <a:t>EVTOL (USAF</a:t>
            </a:r>
            <a:r>
              <a:rPr lang="en-US" sz="2800" b="1" i="0" u="none" strike="noStrike" cap="none" dirty="0">
                <a:solidFill>
                  <a:srgbClr val="000000"/>
                </a:solidFill>
                <a:latin typeface="Montserrat"/>
                <a:ea typeface="Arial"/>
                <a:cs typeface="Arial"/>
                <a:sym typeface="Montserrat"/>
              </a:rPr>
              <a:t>)</a:t>
            </a:r>
          </a:p>
          <a:p>
            <a:pPr marL="0" marR="0" lvl="0" indent="0" algn="ctr" rtl="0">
              <a:lnSpc>
                <a:spcPct val="100000"/>
              </a:lnSpc>
              <a:spcBef>
                <a:spcPts val="0"/>
              </a:spcBef>
              <a:spcAft>
                <a:spcPts val="0"/>
              </a:spcAft>
              <a:buNone/>
            </a:pPr>
            <a:endParaRPr sz="2800" b="0" i="0" u="none" strike="noStrike" cap="none" dirty="0">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834A90-61F3-4971-A699-5BDD357B3C9B}"/>
              </a:ext>
            </a:extLst>
          </p:cNvPr>
          <p:cNvSpPr>
            <a:spLocks noGrp="1"/>
          </p:cNvSpPr>
          <p:nvPr>
            <p:ph type="sldNum" idx="12"/>
          </p:nvPr>
        </p:nvSpPr>
        <p:spPr/>
        <p:txBody>
          <a:bodyPr/>
          <a:lstStyle/>
          <a:p>
            <a:fld id="{00000000-1234-1234-1234-123412341234}" type="slidenum">
              <a:rPr lang="en" smtClean="0"/>
              <a:pPr/>
              <a:t>17</a:t>
            </a:fld>
            <a:endParaRPr lang="en"/>
          </a:p>
        </p:txBody>
      </p:sp>
      <p:pic>
        <p:nvPicPr>
          <p:cNvPr id="2058" name="Picture 10">
            <a:extLst>
              <a:ext uri="{FF2B5EF4-FFF2-40B4-BE49-F238E27FC236}">
                <a16:creationId xmlns:a16="http://schemas.microsoft.com/office/drawing/2014/main" id="{2166F675-139E-46EF-AABE-8AE7688B3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655" y="2209742"/>
            <a:ext cx="10799957" cy="435560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50E33C3-28B1-4D02-8836-E37E4D25ED89}"/>
              </a:ext>
            </a:extLst>
          </p:cNvPr>
          <p:cNvSpPr/>
          <p:nvPr/>
        </p:nvSpPr>
        <p:spPr>
          <a:xfrm>
            <a:off x="355482" y="6472767"/>
            <a:ext cx="3300092" cy="338554"/>
          </a:xfrm>
          <a:prstGeom prst="rect">
            <a:avLst/>
          </a:prstGeom>
        </p:spPr>
        <p:txBody>
          <a:bodyPr wrap="square">
            <a:spAutoFit/>
          </a:bodyPr>
          <a:lstStyle/>
          <a:p>
            <a:r>
              <a:rPr lang="en-US" sz="1600" i="1" dirty="0">
                <a:solidFill>
                  <a:srgbClr val="333333"/>
                </a:solidFill>
                <a:latin typeface="Calibri" panose="020F0502020204030204" pitchFamily="34" charset="0"/>
                <a:cs typeface="Calibri" panose="020F0502020204030204" pitchFamily="34" charset="0"/>
              </a:rPr>
              <a:t>(Carmine Borrelli, U.S. Marine Corps)</a:t>
            </a:r>
            <a:endParaRPr lang="en-US" sz="1600" dirty="0">
              <a:latin typeface="Calibri" panose="020F0502020204030204" pitchFamily="34" charset="0"/>
              <a:cs typeface="Calibri" panose="020F0502020204030204" pitchFamily="34" charset="0"/>
            </a:endParaRPr>
          </a:p>
        </p:txBody>
      </p:sp>
      <p:sp>
        <p:nvSpPr>
          <p:cNvPr id="6" name="Google Shape;392;p46">
            <a:extLst>
              <a:ext uri="{FF2B5EF4-FFF2-40B4-BE49-F238E27FC236}">
                <a16:creationId xmlns:a16="http://schemas.microsoft.com/office/drawing/2014/main" id="{B08EC9E3-E833-A21F-D954-9917960B6431}"/>
              </a:ext>
            </a:extLst>
          </p:cNvPr>
          <p:cNvSpPr txBox="1">
            <a:spLocks noGrp="1"/>
          </p:cNvSpPr>
          <p:nvPr>
            <p:ph type="title"/>
          </p:nvPr>
        </p:nvSpPr>
        <p:spPr>
          <a:xfrm>
            <a:off x="496655" y="134211"/>
            <a:ext cx="11593612" cy="763600"/>
          </a:xfrm>
          <a:prstGeom prst="rect">
            <a:avLst/>
          </a:prstGeom>
          <a:noFill/>
          <a:ln>
            <a:noFill/>
          </a:ln>
        </p:spPr>
        <p:txBody>
          <a:bodyPr spcFirstLastPara="1" vert="horz" wrap="square" lIns="121900" tIns="121900" rIns="121900" bIns="121900" rtlCol="0" anchor="t" anchorCtr="0">
            <a:noAutofit/>
          </a:bodyPr>
          <a:lstStyle/>
          <a:p>
            <a:pPr marL="0" marR="0" lvl="0" indent="0" algn="l" rtl="0">
              <a:lnSpc>
                <a:spcPct val="115000"/>
              </a:lnSpc>
              <a:spcBef>
                <a:spcPts val="0"/>
              </a:spcBef>
              <a:spcAft>
                <a:spcPts val="0"/>
              </a:spcAft>
              <a:buClr>
                <a:srgbClr val="000000"/>
              </a:buClr>
              <a:buSzPts val="3000"/>
              <a:buFont typeface="Arial"/>
              <a:buNone/>
            </a:pPr>
            <a:r>
              <a:rPr lang="en-US" sz="4000" b="1" i="0" u="none" strike="noStrike" cap="none" dirty="0">
                <a:solidFill>
                  <a:srgbClr val="46549A"/>
                </a:solidFill>
                <a:latin typeface="Montserrat"/>
                <a:ea typeface="Montserrat"/>
                <a:cs typeface="Montserrat"/>
                <a:sym typeface="Montserrat"/>
              </a:rPr>
              <a:t>Defense Need</a:t>
            </a:r>
          </a:p>
        </p:txBody>
      </p:sp>
      <p:sp>
        <p:nvSpPr>
          <p:cNvPr id="3" name="Google Shape;157;g298fdc39f42_0_306">
            <a:extLst>
              <a:ext uri="{FF2B5EF4-FFF2-40B4-BE49-F238E27FC236}">
                <a16:creationId xmlns:a16="http://schemas.microsoft.com/office/drawing/2014/main" id="{19879E0E-D575-1CB6-E462-09918C946EC5}"/>
              </a:ext>
            </a:extLst>
          </p:cNvPr>
          <p:cNvSpPr/>
          <p:nvPr/>
        </p:nvSpPr>
        <p:spPr>
          <a:xfrm>
            <a:off x="496654" y="1092928"/>
            <a:ext cx="10799957" cy="1041300"/>
          </a:xfrm>
          <a:prstGeom prst="roundRect">
            <a:avLst>
              <a:gd name="adj" fmla="val 0"/>
            </a:avLst>
          </a:prstGeom>
          <a:solidFill>
            <a:srgbClr val="F3F3F3"/>
          </a:solidFill>
          <a:ln>
            <a:noFill/>
          </a:ln>
        </p:spPr>
        <p:txBody>
          <a:bodyPr spcFirstLastPara="1" wrap="square" lIns="91425" tIns="91425" rIns="91425" bIns="91425" anchor="ctr" anchorCtr="0">
            <a:noAutofit/>
          </a:bodyPr>
          <a:lstStyle/>
          <a:p>
            <a:pPr marL="0" indent="0" algn="ctr">
              <a:lnSpc>
                <a:spcPct val="90000"/>
              </a:lnSpc>
              <a:buClr>
                <a:schemeClr val="dk1"/>
              </a:buClr>
              <a:buNone/>
            </a:pPr>
            <a:r>
              <a:rPr lang="en-US" sz="2800" b="1" dirty="0">
                <a:solidFill>
                  <a:schemeClr val="tx1"/>
                </a:solidFill>
                <a:latin typeface="Montserrat" panose="00000500000000000000" pitchFamily="2" charset="0"/>
                <a:cs typeface="Calibri" panose="020F0502020204030204" pitchFamily="34" charset="0"/>
              </a:rPr>
              <a:t>EVTOL aircraft deliver life cycle costs savings with increased operational mobility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98fdc39f42_0_306"/>
          <p:cNvSpPr/>
          <p:nvPr/>
        </p:nvSpPr>
        <p:spPr>
          <a:xfrm>
            <a:off x="701075" y="1470675"/>
            <a:ext cx="10562100" cy="1041300"/>
          </a:xfrm>
          <a:prstGeom prst="roundRect">
            <a:avLst>
              <a:gd name="adj" fmla="val 0"/>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Karla"/>
              <a:ea typeface="Karla"/>
              <a:cs typeface="Karla"/>
              <a:sym typeface="Karla"/>
            </a:endParaRPr>
          </a:p>
        </p:txBody>
      </p:sp>
      <p:sp>
        <p:nvSpPr>
          <p:cNvPr id="158" name="Google Shape;158;g298fdc39f42_0_306"/>
          <p:cNvSpPr/>
          <p:nvPr/>
        </p:nvSpPr>
        <p:spPr>
          <a:xfrm>
            <a:off x="4089800" y="2796813"/>
            <a:ext cx="7120200" cy="2625900"/>
          </a:xfrm>
          <a:prstGeom prst="roundRect">
            <a:avLst>
              <a:gd name="adj" fmla="val 0"/>
            </a:avLst>
          </a:prstGeom>
          <a:noFill/>
          <a:ln w="2857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Karla"/>
              <a:ea typeface="Karla"/>
              <a:cs typeface="Karla"/>
              <a:sym typeface="Karla"/>
            </a:endParaRPr>
          </a:p>
        </p:txBody>
      </p:sp>
      <p:sp>
        <p:nvSpPr>
          <p:cNvPr id="159" name="Google Shape;159;g298fdc39f42_0_306"/>
          <p:cNvSpPr/>
          <p:nvPr/>
        </p:nvSpPr>
        <p:spPr>
          <a:xfrm>
            <a:off x="700850" y="2796825"/>
            <a:ext cx="3009000" cy="2638500"/>
          </a:xfrm>
          <a:prstGeom prst="roundRect">
            <a:avLst>
              <a:gd name="adj" fmla="val 0"/>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Karla"/>
              <a:ea typeface="Karla"/>
              <a:cs typeface="Karla"/>
              <a:sym typeface="Karla"/>
            </a:endParaRPr>
          </a:p>
        </p:txBody>
      </p:sp>
      <p:sp>
        <p:nvSpPr>
          <p:cNvPr id="160" name="Google Shape;160;g298fdc39f42_0_306"/>
          <p:cNvSpPr txBox="1"/>
          <p:nvPr/>
        </p:nvSpPr>
        <p:spPr>
          <a:xfrm>
            <a:off x="580800" y="448425"/>
            <a:ext cx="11035200" cy="95406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3000"/>
              <a:buFont typeface="Arial"/>
              <a:buNone/>
            </a:pPr>
            <a:r>
              <a:rPr lang="en-US" sz="4000" b="1" i="0" u="none" strike="noStrike" cap="none" dirty="0">
                <a:solidFill>
                  <a:srgbClr val="46549A"/>
                </a:solidFill>
                <a:latin typeface="Montserrat"/>
                <a:ea typeface="Montserrat"/>
                <a:cs typeface="Montserrat"/>
                <a:sym typeface="Montserrat"/>
              </a:rPr>
              <a:t>High Level Problem Motivation</a:t>
            </a:r>
            <a:endParaRPr sz="4000" b="1" i="0" u="none" strike="noStrike" cap="none" dirty="0">
              <a:solidFill>
                <a:srgbClr val="46549A"/>
              </a:solidFill>
              <a:latin typeface="Montserrat"/>
              <a:ea typeface="Montserrat"/>
              <a:cs typeface="Montserrat"/>
              <a:sym typeface="Montserrat"/>
            </a:endParaRPr>
          </a:p>
        </p:txBody>
      </p:sp>
      <p:sp>
        <p:nvSpPr>
          <p:cNvPr id="161" name="Google Shape;161;g298fdc39f42_0_306"/>
          <p:cNvSpPr txBox="1"/>
          <p:nvPr/>
        </p:nvSpPr>
        <p:spPr>
          <a:xfrm>
            <a:off x="6796667" y="6254233"/>
            <a:ext cx="48072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Clr>
                <a:srgbClr val="000000"/>
              </a:buClr>
              <a:buSzPts val="1300"/>
              <a:buFont typeface="Arial"/>
              <a:buNone/>
            </a:pPr>
            <a:r>
              <a:rPr lang="en-US" sz="1300" b="0" i="0" u="none" strike="noStrike" cap="none">
                <a:solidFill>
                  <a:schemeClr val="dk2"/>
                </a:solidFill>
                <a:latin typeface="Montserrat"/>
                <a:ea typeface="Montserrat"/>
                <a:cs typeface="Montserrat"/>
                <a:sym typeface="Montserrat"/>
              </a:rPr>
              <a:t>© 2023 Astrolabe Analytics, Inc. All Rights Reserved.</a:t>
            </a:r>
            <a:endParaRPr sz="1100" b="0" i="0" u="none" strike="noStrike" cap="none">
              <a:solidFill>
                <a:srgbClr val="000000"/>
              </a:solidFill>
              <a:latin typeface="Montserrat"/>
              <a:ea typeface="Montserrat"/>
              <a:cs typeface="Montserrat"/>
              <a:sym typeface="Montserrat"/>
            </a:endParaRPr>
          </a:p>
        </p:txBody>
      </p:sp>
      <p:sp>
        <p:nvSpPr>
          <p:cNvPr id="162" name="Google Shape;162;g298fdc39f42_0_306"/>
          <p:cNvSpPr txBox="1">
            <a:spLocks noGrp="1"/>
          </p:cNvSpPr>
          <p:nvPr>
            <p:ph type="sldNum" idx="12"/>
          </p:nvPr>
        </p:nvSpPr>
        <p:spPr>
          <a:xfrm>
            <a:off x="11144210" y="6217622"/>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atin typeface="Montserrat"/>
                <a:ea typeface="Montserrat"/>
                <a:cs typeface="Montserrat"/>
                <a:sym typeface="Montserrat"/>
              </a:rPr>
              <a:t>18</a:t>
            </a:fld>
            <a:endParaRPr>
              <a:latin typeface="Montserrat"/>
              <a:ea typeface="Montserrat"/>
              <a:cs typeface="Montserrat"/>
              <a:sym typeface="Montserrat"/>
            </a:endParaRPr>
          </a:p>
        </p:txBody>
      </p:sp>
      <p:pic>
        <p:nvPicPr>
          <p:cNvPr id="163" name="Google Shape;163;g298fdc39f42_0_306"/>
          <p:cNvPicPr preferRelativeResize="0"/>
          <p:nvPr/>
        </p:nvPicPr>
        <p:blipFill rotWithShape="1">
          <a:blip r:embed="rId3">
            <a:alphaModFix/>
          </a:blip>
          <a:srcRect/>
          <a:stretch/>
        </p:blipFill>
        <p:spPr>
          <a:xfrm>
            <a:off x="10910475" y="234125"/>
            <a:ext cx="971975" cy="380250"/>
          </a:xfrm>
          <a:prstGeom prst="rect">
            <a:avLst/>
          </a:prstGeom>
          <a:noFill/>
          <a:ln>
            <a:noFill/>
          </a:ln>
        </p:spPr>
      </p:pic>
      <p:sp>
        <p:nvSpPr>
          <p:cNvPr id="164" name="Google Shape;164;g298fdc39f42_0_306"/>
          <p:cNvSpPr txBox="1"/>
          <p:nvPr/>
        </p:nvSpPr>
        <p:spPr>
          <a:xfrm>
            <a:off x="701084" y="5418675"/>
            <a:ext cx="30090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Montserrat"/>
                <a:ea typeface="Montserrat"/>
                <a:cs typeface="Montserrat"/>
                <a:sym typeface="Montserrat"/>
              </a:rPr>
              <a:t>Certification Basis Under Development</a:t>
            </a:r>
            <a:endParaRPr sz="1600" b="1" i="0" u="none" strike="noStrike" cap="none">
              <a:solidFill>
                <a:schemeClr val="dk1"/>
              </a:solidFill>
              <a:latin typeface="Montserrat"/>
              <a:ea typeface="Montserrat"/>
              <a:cs typeface="Montserrat"/>
              <a:sym typeface="Montserrat"/>
            </a:endParaRPr>
          </a:p>
        </p:txBody>
      </p:sp>
      <p:sp>
        <p:nvSpPr>
          <p:cNvPr id="165" name="Google Shape;165;g298fdc39f42_0_306"/>
          <p:cNvSpPr txBox="1"/>
          <p:nvPr/>
        </p:nvSpPr>
        <p:spPr>
          <a:xfrm>
            <a:off x="984800" y="3364288"/>
            <a:ext cx="2441100" cy="129263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b="0" i="1" u="none" strike="noStrike" cap="none" dirty="0">
                <a:solidFill>
                  <a:schemeClr val="dk1"/>
                </a:solidFill>
                <a:latin typeface="Karla"/>
                <a:ea typeface="Karla"/>
                <a:cs typeface="Karla"/>
                <a:sym typeface="Karla"/>
              </a:rPr>
              <a:t>Batteries are a looming certification challenge for electric aviation hopefuls</a:t>
            </a:r>
            <a:endParaRPr b="0" i="1" u="none" strike="noStrike" cap="none" dirty="0">
              <a:solidFill>
                <a:srgbClr val="000000"/>
              </a:solidFill>
              <a:latin typeface="Arial"/>
              <a:ea typeface="Arial"/>
              <a:cs typeface="Arial"/>
              <a:sym typeface="Arial"/>
            </a:endParaRPr>
          </a:p>
        </p:txBody>
      </p:sp>
      <p:sp>
        <p:nvSpPr>
          <p:cNvPr id="166" name="Google Shape;166;g298fdc39f42_0_306"/>
          <p:cNvSpPr txBox="1"/>
          <p:nvPr/>
        </p:nvSpPr>
        <p:spPr>
          <a:xfrm>
            <a:off x="817350" y="1553975"/>
            <a:ext cx="10445700" cy="50318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b="0" i="0" u="none" strike="noStrike" cap="none" dirty="0">
                <a:solidFill>
                  <a:srgbClr val="000000"/>
                </a:solidFill>
                <a:latin typeface="Montserrat"/>
                <a:ea typeface="Montserrat"/>
                <a:cs typeface="Montserrat"/>
                <a:sym typeface="Montserrat"/>
              </a:rPr>
              <a:t>Electric aviation represents a new arena for battery engineering and development </a:t>
            </a:r>
            <a:endParaRPr b="0" i="0" u="none" strike="noStrike" cap="none" dirty="0">
              <a:solidFill>
                <a:srgbClr val="000000"/>
              </a:solidFill>
              <a:latin typeface="Montserrat"/>
              <a:ea typeface="Montserrat"/>
              <a:cs typeface="Montserrat"/>
              <a:sym typeface="Montserrat"/>
            </a:endParaRPr>
          </a:p>
        </p:txBody>
      </p:sp>
      <p:sp>
        <p:nvSpPr>
          <p:cNvPr id="167" name="Google Shape;167;g298fdc39f42_0_306"/>
          <p:cNvSpPr txBox="1"/>
          <p:nvPr/>
        </p:nvSpPr>
        <p:spPr>
          <a:xfrm>
            <a:off x="1642700" y="4728225"/>
            <a:ext cx="1783200" cy="523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Karla"/>
                <a:ea typeface="Karla"/>
                <a:cs typeface="Karla"/>
                <a:sym typeface="Karla"/>
              </a:rPr>
              <a:t>Elan Head, </a:t>
            </a:r>
            <a:endParaRPr sz="1100" b="0" i="0" u="none" strike="noStrike" cap="none">
              <a:solidFill>
                <a:schemeClr val="dk1"/>
              </a:solidFill>
              <a:latin typeface="Karla"/>
              <a:ea typeface="Karla"/>
              <a:cs typeface="Karla"/>
              <a:sym typeface="Karla"/>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Karla"/>
                <a:ea typeface="Karla"/>
                <a:cs typeface="Karla"/>
                <a:sym typeface="Karla"/>
              </a:rPr>
              <a:t>The Air Current (2022)</a:t>
            </a:r>
            <a:endParaRPr sz="1100" b="0" i="0" u="none" strike="noStrike" cap="none">
              <a:solidFill>
                <a:schemeClr val="dk1"/>
              </a:solidFill>
              <a:latin typeface="Arial"/>
              <a:ea typeface="Arial"/>
              <a:cs typeface="Arial"/>
              <a:sym typeface="Arial"/>
            </a:endParaRPr>
          </a:p>
        </p:txBody>
      </p:sp>
      <p:pic>
        <p:nvPicPr>
          <p:cNvPr id="168" name="Google Shape;168;g298fdc39f42_0_306"/>
          <p:cNvPicPr preferRelativeResize="0"/>
          <p:nvPr/>
        </p:nvPicPr>
        <p:blipFill rotWithShape="1">
          <a:blip r:embed="rId4">
            <a:alphaModFix/>
          </a:blip>
          <a:srcRect/>
          <a:stretch/>
        </p:blipFill>
        <p:spPr>
          <a:xfrm>
            <a:off x="4187525" y="2822313"/>
            <a:ext cx="6662887" cy="2574900"/>
          </a:xfrm>
          <a:prstGeom prst="rect">
            <a:avLst/>
          </a:prstGeom>
          <a:noFill/>
          <a:ln>
            <a:noFill/>
          </a:ln>
        </p:spPr>
      </p:pic>
      <p:sp>
        <p:nvSpPr>
          <p:cNvPr id="169" name="Google Shape;169;g298fdc39f42_0_306"/>
          <p:cNvSpPr txBox="1"/>
          <p:nvPr/>
        </p:nvSpPr>
        <p:spPr>
          <a:xfrm>
            <a:off x="817350" y="2004125"/>
            <a:ext cx="103926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700" b="1" i="0" u="none" strike="noStrike" cap="none">
                <a:solidFill>
                  <a:srgbClr val="000000"/>
                </a:solidFill>
                <a:latin typeface="Montserrat"/>
                <a:ea typeface="Montserrat"/>
                <a:cs typeface="Montserrat"/>
                <a:sym typeface="Montserrat"/>
              </a:rPr>
              <a:t>Less mature </a:t>
            </a:r>
            <a:r>
              <a:rPr lang="en-US" sz="1700" b="0" i="0" u="none" strike="noStrike" cap="none">
                <a:solidFill>
                  <a:srgbClr val="000000"/>
                </a:solidFill>
                <a:latin typeface="Montserrat"/>
                <a:ea typeface="Montserrat"/>
                <a:cs typeface="Montserrat"/>
                <a:sym typeface="Montserrat"/>
              </a:rPr>
              <a:t>and </a:t>
            </a:r>
            <a:r>
              <a:rPr lang="en-US" sz="1700" b="1" i="0" u="none" strike="noStrike" cap="none">
                <a:solidFill>
                  <a:srgbClr val="000000"/>
                </a:solidFill>
                <a:latin typeface="Montserrat"/>
                <a:ea typeface="Montserrat"/>
                <a:cs typeface="Montserrat"/>
                <a:sym typeface="Montserrat"/>
              </a:rPr>
              <a:t>requires higher safety</a:t>
            </a:r>
            <a:r>
              <a:rPr lang="en-US" sz="1700" b="0" i="0" u="none" strike="noStrike" cap="none">
                <a:solidFill>
                  <a:srgbClr val="000000"/>
                </a:solidFill>
                <a:latin typeface="Montserrat"/>
                <a:ea typeface="Montserrat"/>
                <a:cs typeface="Montserrat"/>
                <a:sym typeface="Montserrat"/>
              </a:rPr>
              <a:t> and </a:t>
            </a:r>
            <a:r>
              <a:rPr lang="en-US" sz="1700" b="1" i="0" u="none" strike="noStrike" cap="none">
                <a:solidFill>
                  <a:srgbClr val="000000"/>
                </a:solidFill>
                <a:latin typeface="Montserrat"/>
                <a:ea typeface="Montserrat"/>
                <a:cs typeface="Montserrat"/>
                <a:sym typeface="Montserrat"/>
              </a:rPr>
              <a:t>performance regulations</a:t>
            </a:r>
            <a:r>
              <a:rPr lang="en-US" sz="1700" b="0" i="0" u="none" strike="noStrike" cap="none">
                <a:solidFill>
                  <a:srgbClr val="000000"/>
                </a:solidFill>
                <a:latin typeface="Montserrat"/>
                <a:ea typeface="Montserrat"/>
                <a:cs typeface="Montserrat"/>
                <a:sym typeface="Montserrat"/>
              </a:rPr>
              <a:t> than automotive</a:t>
            </a:r>
            <a:endParaRPr sz="1100" b="0" i="0" u="none" strike="noStrike" cap="none">
              <a:solidFill>
                <a:srgbClr val="000000"/>
              </a:solidFill>
              <a:latin typeface="Arial"/>
              <a:ea typeface="Arial"/>
              <a:cs typeface="Arial"/>
              <a:sym typeface="Arial"/>
            </a:endParaRPr>
          </a:p>
        </p:txBody>
      </p:sp>
      <p:sp>
        <p:nvSpPr>
          <p:cNvPr id="170" name="Google Shape;170;g298fdc39f42_0_306"/>
          <p:cNvSpPr txBox="1"/>
          <p:nvPr/>
        </p:nvSpPr>
        <p:spPr>
          <a:xfrm>
            <a:off x="4539675" y="5418675"/>
            <a:ext cx="6370800" cy="661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Montserrat"/>
                <a:ea typeface="Montserrat"/>
                <a:cs typeface="Montserrat"/>
                <a:sym typeface="Montserrat"/>
              </a:rPr>
              <a:t>eVTOL very demanding on batteries </a:t>
            </a:r>
            <a:endParaRPr sz="1600" b="1"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Montserrat"/>
                <a:ea typeface="Montserrat"/>
                <a:cs typeface="Montserrat"/>
                <a:sym typeface="Montserrat"/>
              </a:rPr>
              <a:t>+1MW of power for take off and landing</a:t>
            </a:r>
            <a:endParaRPr sz="15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58EEFD-2C55-174A-6AE2-5D751E974DDB}"/>
              </a:ext>
            </a:extLst>
          </p:cNvPr>
          <p:cNvPicPr>
            <a:picLocks noChangeAspect="1"/>
          </p:cNvPicPr>
          <p:nvPr/>
        </p:nvPicPr>
        <p:blipFill rotWithShape="1">
          <a:blip r:embed="rId2">
            <a:extLst>
              <a:ext uri="{28A0092B-C50C-407E-A947-70E740481C1C}">
                <a14:useLocalDpi xmlns:a14="http://schemas.microsoft.com/office/drawing/2010/main" val="0"/>
              </a:ext>
            </a:extLst>
          </a:blip>
          <a:srcRect l="444" t="8186" r="2505" b="1826"/>
          <a:stretch/>
        </p:blipFill>
        <p:spPr bwMode="auto">
          <a:xfrm>
            <a:off x="438561" y="1208748"/>
            <a:ext cx="11314877" cy="5649252"/>
          </a:xfrm>
          <a:prstGeom prst="rect">
            <a:avLst/>
          </a:prstGeom>
          <a:noFill/>
          <a:ln>
            <a:noFill/>
          </a:ln>
        </p:spPr>
      </p:pic>
      <p:sp>
        <p:nvSpPr>
          <p:cNvPr id="2" name="Google Shape;160;g298fdc39f42_0_306">
            <a:extLst>
              <a:ext uri="{FF2B5EF4-FFF2-40B4-BE49-F238E27FC236}">
                <a16:creationId xmlns:a16="http://schemas.microsoft.com/office/drawing/2014/main" id="{FFF57822-0720-E274-1E23-BA50E3591538}"/>
              </a:ext>
            </a:extLst>
          </p:cNvPr>
          <p:cNvSpPr txBox="1"/>
          <p:nvPr/>
        </p:nvSpPr>
        <p:spPr>
          <a:xfrm>
            <a:off x="578399" y="431653"/>
            <a:ext cx="11035200" cy="95406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3000"/>
              <a:buFont typeface="Arial"/>
              <a:buNone/>
            </a:pPr>
            <a:r>
              <a:rPr lang="en-US" sz="4000" b="1" i="0" u="none" strike="noStrike" cap="none" dirty="0">
                <a:solidFill>
                  <a:srgbClr val="46549A"/>
                </a:solidFill>
                <a:latin typeface="Montserrat"/>
                <a:ea typeface="Montserrat"/>
                <a:cs typeface="Montserrat"/>
                <a:sym typeface="Montserrat"/>
              </a:rPr>
              <a:t>Power Requirements</a:t>
            </a:r>
            <a:endParaRPr sz="4000" b="1" i="0" u="none" strike="noStrike" cap="none" dirty="0">
              <a:solidFill>
                <a:srgbClr val="46549A"/>
              </a:solidFill>
              <a:latin typeface="Montserrat"/>
              <a:ea typeface="Montserrat"/>
              <a:cs typeface="Montserrat"/>
              <a:sym typeface="Montserrat"/>
            </a:endParaRPr>
          </a:p>
        </p:txBody>
      </p:sp>
    </p:spTree>
    <p:extLst>
      <p:ext uri="{BB962C8B-B14F-4D97-AF65-F5344CB8AC3E}">
        <p14:creationId xmlns:p14="http://schemas.microsoft.com/office/powerpoint/2010/main" val="4028223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298fdc39f42_0_64"/>
          <p:cNvSpPr txBox="1"/>
          <p:nvPr/>
        </p:nvSpPr>
        <p:spPr>
          <a:xfrm>
            <a:off x="580800" y="448425"/>
            <a:ext cx="11035200" cy="95406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3000"/>
              <a:buFont typeface="Arial"/>
              <a:buNone/>
            </a:pPr>
            <a:r>
              <a:rPr lang="en-US" sz="4000" b="1" i="0" u="none" strike="noStrike" cap="none" dirty="0">
                <a:solidFill>
                  <a:srgbClr val="46549A"/>
                </a:solidFill>
                <a:latin typeface="Montserrat"/>
                <a:ea typeface="Montserrat"/>
                <a:cs typeface="Montserrat"/>
                <a:sym typeface="Montserrat"/>
              </a:rPr>
              <a:t>Outline</a:t>
            </a:r>
            <a:endParaRPr sz="4000" b="1" i="0" u="none" strike="noStrike" cap="none" dirty="0">
              <a:solidFill>
                <a:srgbClr val="46549A"/>
              </a:solidFill>
              <a:latin typeface="Montserrat"/>
              <a:ea typeface="Montserrat"/>
              <a:cs typeface="Montserrat"/>
              <a:sym typeface="Montserrat"/>
            </a:endParaRPr>
          </a:p>
        </p:txBody>
      </p:sp>
      <p:sp>
        <p:nvSpPr>
          <p:cNvPr id="104" name="Google Shape;104;g298fdc39f42_0_64"/>
          <p:cNvSpPr txBox="1">
            <a:spLocks noGrp="1"/>
          </p:cNvSpPr>
          <p:nvPr>
            <p:ph type="body" idx="1"/>
          </p:nvPr>
        </p:nvSpPr>
        <p:spPr>
          <a:xfrm>
            <a:off x="838200" y="1485900"/>
            <a:ext cx="10515600" cy="4690925"/>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150000"/>
              </a:lnSpc>
              <a:spcBef>
                <a:spcPts val="1000"/>
              </a:spcBef>
              <a:spcAft>
                <a:spcPts val="0"/>
              </a:spcAft>
              <a:buSzPts val="1800"/>
              <a:buFont typeface="Karla"/>
              <a:buAutoNum type="arabicPeriod"/>
            </a:pPr>
            <a:r>
              <a:rPr lang="en-US" sz="3600" dirty="0">
                <a:latin typeface="Montserrat" panose="00000500000000000000" pitchFamily="2" charset="0"/>
                <a:ea typeface="Karla"/>
                <a:cs typeface="Karla"/>
                <a:sym typeface="Karla"/>
              </a:rPr>
              <a:t>Astrolabe Overview</a:t>
            </a:r>
            <a:endParaRPr sz="3600" dirty="0">
              <a:latin typeface="Montserrat" panose="00000500000000000000" pitchFamily="2" charset="0"/>
              <a:ea typeface="Karla"/>
              <a:cs typeface="Karla"/>
              <a:sym typeface="Karla"/>
            </a:endParaRPr>
          </a:p>
          <a:p>
            <a:pPr marL="457200" lvl="0" indent="-342900" algn="l" rtl="0">
              <a:lnSpc>
                <a:spcPct val="150000"/>
              </a:lnSpc>
              <a:spcBef>
                <a:spcPts val="0"/>
              </a:spcBef>
              <a:spcAft>
                <a:spcPts val="0"/>
              </a:spcAft>
              <a:buSzPts val="1800"/>
              <a:buFont typeface="Karla"/>
              <a:buAutoNum type="arabicPeriod"/>
            </a:pPr>
            <a:r>
              <a:rPr lang="en-US" sz="3600" dirty="0">
                <a:latin typeface="Montserrat" panose="00000500000000000000" pitchFamily="2" charset="0"/>
                <a:ea typeface="Karla"/>
                <a:cs typeface="Karla"/>
                <a:sym typeface="Karla"/>
              </a:rPr>
              <a:t>Problem Statement</a:t>
            </a:r>
            <a:endParaRPr sz="3600" dirty="0">
              <a:latin typeface="Montserrat" panose="00000500000000000000" pitchFamily="2" charset="0"/>
              <a:ea typeface="Karla"/>
              <a:cs typeface="Karla"/>
              <a:sym typeface="Karla"/>
            </a:endParaRPr>
          </a:p>
          <a:p>
            <a:pPr marL="457200" lvl="0" indent="-342900" algn="l" rtl="0">
              <a:lnSpc>
                <a:spcPct val="150000"/>
              </a:lnSpc>
              <a:spcBef>
                <a:spcPts val="0"/>
              </a:spcBef>
              <a:spcAft>
                <a:spcPts val="0"/>
              </a:spcAft>
              <a:buSzPts val="1800"/>
              <a:buFont typeface="Karla"/>
              <a:buAutoNum type="arabicPeriod"/>
            </a:pPr>
            <a:r>
              <a:rPr lang="en-US" sz="3600" dirty="0">
                <a:latin typeface="Montserrat" panose="00000500000000000000" pitchFamily="2" charset="0"/>
                <a:ea typeface="Karla"/>
                <a:cs typeface="Karla"/>
                <a:sym typeface="Karla"/>
              </a:rPr>
              <a:t>Approach</a:t>
            </a:r>
            <a:endParaRPr sz="3600" dirty="0">
              <a:latin typeface="Montserrat" panose="00000500000000000000" pitchFamily="2" charset="0"/>
              <a:ea typeface="Karla"/>
              <a:cs typeface="Karla"/>
              <a:sym typeface="Karla"/>
            </a:endParaRPr>
          </a:p>
          <a:p>
            <a:pPr marL="457200" lvl="0" indent="-342900" algn="l" rtl="0">
              <a:lnSpc>
                <a:spcPct val="150000"/>
              </a:lnSpc>
              <a:spcBef>
                <a:spcPts val="0"/>
              </a:spcBef>
              <a:spcAft>
                <a:spcPts val="0"/>
              </a:spcAft>
              <a:buSzPts val="1800"/>
              <a:buFont typeface="Karla"/>
              <a:buAutoNum type="arabicPeriod"/>
            </a:pPr>
            <a:r>
              <a:rPr lang="en-US" sz="3600" dirty="0">
                <a:latin typeface="Montserrat" panose="00000500000000000000" pitchFamily="2" charset="0"/>
                <a:ea typeface="Karla"/>
                <a:cs typeface="Karla"/>
                <a:sym typeface="Karla"/>
              </a:rPr>
              <a:t>Applications</a:t>
            </a:r>
            <a:endParaRPr sz="3600" dirty="0">
              <a:latin typeface="Montserrat" panose="00000500000000000000" pitchFamily="2" charset="0"/>
              <a:ea typeface="Karla"/>
              <a:cs typeface="Karla"/>
              <a:sym typeface="Karla"/>
            </a:endParaRPr>
          </a:p>
          <a:p>
            <a:pPr marL="457200" lvl="0" indent="-342900" algn="l" rtl="0">
              <a:lnSpc>
                <a:spcPct val="150000"/>
              </a:lnSpc>
              <a:spcBef>
                <a:spcPts val="0"/>
              </a:spcBef>
              <a:spcAft>
                <a:spcPts val="0"/>
              </a:spcAft>
              <a:buSzPts val="1800"/>
              <a:buFont typeface="Karla"/>
              <a:buAutoNum type="arabicPeriod"/>
            </a:pPr>
            <a:r>
              <a:rPr lang="en-US" sz="3600" dirty="0">
                <a:latin typeface="Montserrat" panose="00000500000000000000" pitchFamily="2" charset="0"/>
                <a:ea typeface="Karla"/>
                <a:cs typeface="Karla"/>
                <a:sym typeface="Karla"/>
              </a:rPr>
              <a:t>Product Soft-Launch</a:t>
            </a:r>
            <a:endParaRPr sz="3600" dirty="0">
              <a:latin typeface="Montserrat" panose="00000500000000000000" pitchFamily="2" charset="0"/>
              <a:ea typeface="Karla"/>
              <a:cs typeface="Karla"/>
              <a:sym typeface="Karla"/>
            </a:endParaRPr>
          </a:p>
          <a:p>
            <a:pPr marL="457200" lvl="0" indent="-342900" algn="l" rtl="0">
              <a:lnSpc>
                <a:spcPct val="150000"/>
              </a:lnSpc>
              <a:spcBef>
                <a:spcPts val="0"/>
              </a:spcBef>
              <a:spcAft>
                <a:spcPts val="0"/>
              </a:spcAft>
              <a:buSzPts val="1800"/>
              <a:buFont typeface="Karla"/>
              <a:buAutoNum type="arabicPeriod"/>
            </a:pPr>
            <a:r>
              <a:rPr lang="en-US" sz="3600" dirty="0">
                <a:latin typeface="Montserrat" panose="00000500000000000000" pitchFamily="2" charset="0"/>
                <a:ea typeface="Karla"/>
                <a:cs typeface="Karla"/>
                <a:sym typeface="Karla"/>
              </a:rPr>
              <a:t>MPSC Battery Maintenance Committee Plug</a:t>
            </a:r>
            <a:endParaRPr sz="3600" dirty="0">
              <a:latin typeface="Montserrat" panose="00000500000000000000" pitchFamily="2" charset="0"/>
              <a:ea typeface="Karla"/>
              <a:cs typeface="Karla"/>
              <a:sym typeface="Karla"/>
            </a:endParaRPr>
          </a:p>
          <a:p>
            <a:pPr marL="0" lvl="0" indent="0" algn="l" rtl="0">
              <a:lnSpc>
                <a:spcPct val="90000"/>
              </a:lnSpc>
              <a:spcBef>
                <a:spcPts val="1000"/>
              </a:spcBef>
              <a:spcAft>
                <a:spcPts val="0"/>
              </a:spcAft>
              <a:buSzPts val="1800"/>
              <a:buNone/>
            </a:pPr>
            <a:endParaRPr b="1" dirty="0">
              <a:latin typeface="Karla"/>
              <a:ea typeface="Karla"/>
              <a:cs typeface="Karla"/>
              <a:sym typeface="Karla"/>
            </a:endParaRPr>
          </a:p>
        </p:txBody>
      </p:sp>
      <p:sp>
        <p:nvSpPr>
          <p:cNvPr id="105" name="Google Shape;105;g298fdc39f42_0_64"/>
          <p:cNvSpPr txBox="1"/>
          <p:nvPr/>
        </p:nvSpPr>
        <p:spPr>
          <a:xfrm>
            <a:off x="6796667" y="6254233"/>
            <a:ext cx="48072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Clr>
                <a:srgbClr val="000000"/>
              </a:buClr>
              <a:buSzPts val="1300"/>
              <a:buFont typeface="Arial"/>
              <a:buNone/>
            </a:pPr>
            <a:r>
              <a:rPr lang="en-US" sz="1300" b="0" i="0" u="none" strike="noStrike" cap="none">
                <a:solidFill>
                  <a:schemeClr val="dk2"/>
                </a:solidFill>
                <a:latin typeface="Montserrat"/>
                <a:ea typeface="Montserrat"/>
                <a:cs typeface="Montserrat"/>
                <a:sym typeface="Montserrat"/>
              </a:rPr>
              <a:t>© 2023 Astrolabe Analytics, Inc. All Rights Reserved.</a:t>
            </a:r>
            <a:endParaRPr sz="1100" b="0" i="0" u="none" strike="noStrike" cap="none">
              <a:solidFill>
                <a:srgbClr val="000000"/>
              </a:solidFill>
              <a:latin typeface="Montserrat"/>
              <a:ea typeface="Montserrat"/>
              <a:cs typeface="Montserrat"/>
              <a:sym typeface="Montserrat"/>
            </a:endParaRPr>
          </a:p>
        </p:txBody>
      </p:sp>
      <p:sp>
        <p:nvSpPr>
          <p:cNvPr id="106" name="Google Shape;106;g298fdc39f42_0_64"/>
          <p:cNvSpPr txBox="1">
            <a:spLocks noGrp="1"/>
          </p:cNvSpPr>
          <p:nvPr>
            <p:ph type="sldNum" idx="12"/>
          </p:nvPr>
        </p:nvSpPr>
        <p:spPr>
          <a:xfrm>
            <a:off x="11144210" y="6217622"/>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atin typeface="Montserrat"/>
                <a:ea typeface="Montserrat"/>
                <a:cs typeface="Montserrat"/>
                <a:sym typeface="Montserrat"/>
              </a:rPr>
              <a:t>2</a:t>
            </a:fld>
            <a:endParaRPr>
              <a:latin typeface="Montserrat"/>
              <a:ea typeface="Montserrat"/>
              <a:cs typeface="Montserrat"/>
              <a:sym typeface="Montserrat"/>
            </a:endParaRPr>
          </a:p>
        </p:txBody>
      </p:sp>
      <p:pic>
        <p:nvPicPr>
          <p:cNvPr id="107" name="Google Shape;107;g298fdc39f42_0_64"/>
          <p:cNvPicPr preferRelativeResize="0"/>
          <p:nvPr/>
        </p:nvPicPr>
        <p:blipFill rotWithShape="1">
          <a:blip r:embed="rId3">
            <a:alphaModFix/>
          </a:blip>
          <a:srcRect/>
          <a:stretch/>
        </p:blipFill>
        <p:spPr>
          <a:xfrm>
            <a:off x="10910475" y="234125"/>
            <a:ext cx="971975" cy="380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98fdc39f42_0_369"/>
          <p:cNvSpPr txBox="1"/>
          <p:nvPr/>
        </p:nvSpPr>
        <p:spPr>
          <a:xfrm>
            <a:off x="580800" y="448425"/>
            <a:ext cx="11035200" cy="95406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3000"/>
              <a:buFont typeface="Arial"/>
              <a:buNone/>
            </a:pPr>
            <a:r>
              <a:rPr lang="en-US" sz="4000" b="1" i="0" u="none" strike="noStrike" cap="none" dirty="0">
                <a:solidFill>
                  <a:srgbClr val="46549A"/>
                </a:solidFill>
                <a:latin typeface="Montserrat"/>
                <a:ea typeface="Montserrat"/>
                <a:cs typeface="Montserrat"/>
                <a:sym typeface="Montserrat"/>
              </a:rPr>
              <a:t>Astrolabe eVTOL Analytics System</a:t>
            </a:r>
            <a:endParaRPr sz="4000" b="1" i="0" u="none" strike="noStrike" cap="none" dirty="0">
              <a:solidFill>
                <a:srgbClr val="46549A"/>
              </a:solidFill>
              <a:latin typeface="Montserrat"/>
              <a:ea typeface="Montserrat"/>
              <a:cs typeface="Montserrat"/>
              <a:sym typeface="Montserrat"/>
            </a:endParaRPr>
          </a:p>
        </p:txBody>
      </p:sp>
      <p:sp>
        <p:nvSpPr>
          <p:cNvPr id="176" name="Google Shape;176;g298fdc39f42_0_369"/>
          <p:cNvSpPr txBox="1"/>
          <p:nvPr/>
        </p:nvSpPr>
        <p:spPr>
          <a:xfrm>
            <a:off x="6796667" y="6254233"/>
            <a:ext cx="48072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Clr>
                <a:srgbClr val="000000"/>
              </a:buClr>
              <a:buSzPts val="1300"/>
              <a:buFont typeface="Arial"/>
              <a:buNone/>
            </a:pPr>
            <a:r>
              <a:rPr lang="en-US" sz="1300" b="0" i="0" u="none" strike="noStrike" cap="none">
                <a:solidFill>
                  <a:schemeClr val="dk2"/>
                </a:solidFill>
                <a:latin typeface="Montserrat"/>
                <a:ea typeface="Montserrat"/>
                <a:cs typeface="Montserrat"/>
                <a:sym typeface="Montserrat"/>
              </a:rPr>
              <a:t>© 2023 Astrolabe Analytics, Inc. All Rights Reserved.</a:t>
            </a:r>
            <a:endParaRPr sz="1100" b="0" i="0" u="none" strike="noStrike" cap="none">
              <a:solidFill>
                <a:srgbClr val="000000"/>
              </a:solidFill>
              <a:latin typeface="Montserrat"/>
              <a:ea typeface="Montserrat"/>
              <a:cs typeface="Montserrat"/>
              <a:sym typeface="Montserrat"/>
            </a:endParaRPr>
          </a:p>
        </p:txBody>
      </p:sp>
      <p:sp>
        <p:nvSpPr>
          <p:cNvPr id="177" name="Google Shape;177;g298fdc39f42_0_369"/>
          <p:cNvSpPr txBox="1">
            <a:spLocks noGrp="1"/>
          </p:cNvSpPr>
          <p:nvPr>
            <p:ph type="sldNum" idx="12"/>
          </p:nvPr>
        </p:nvSpPr>
        <p:spPr>
          <a:xfrm>
            <a:off x="11144210" y="6217622"/>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atin typeface="Montserrat"/>
                <a:ea typeface="Montserrat"/>
                <a:cs typeface="Montserrat"/>
                <a:sym typeface="Montserrat"/>
              </a:rPr>
              <a:t>20</a:t>
            </a:fld>
            <a:endParaRPr>
              <a:latin typeface="Montserrat"/>
              <a:ea typeface="Montserrat"/>
              <a:cs typeface="Montserrat"/>
              <a:sym typeface="Montserrat"/>
            </a:endParaRPr>
          </a:p>
        </p:txBody>
      </p:sp>
      <p:pic>
        <p:nvPicPr>
          <p:cNvPr id="178" name="Google Shape;178;g298fdc39f42_0_369"/>
          <p:cNvPicPr preferRelativeResize="0"/>
          <p:nvPr/>
        </p:nvPicPr>
        <p:blipFill rotWithShape="1">
          <a:blip r:embed="rId3">
            <a:alphaModFix/>
          </a:blip>
          <a:srcRect/>
          <a:stretch/>
        </p:blipFill>
        <p:spPr>
          <a:xfrm>
            <a:off x="10910475" y="234125"/>
            <a:ext cx="971975" cy="380250"/>
          </a:xfrm>
          <a:prstGeom prst="rect">
            <a:avLst/>
          </a:prstGeom>
          <a:noFill/>
          <a:ln>
            <a:noFill/>
          </a:ln>
        </p:spPr>
      </p:pic>
      <p:cxnSp>
        <p:nvCxnSpPr>
          <p:cNvPr id="179" name="Google Shape;179;g298fdc39f42_0_369"/>
          <p:cNvCxnSpPr>
            <a:stCxn id="180" idx="0"/>
            <a:endCxn id="181" idx="2"/>
          </p:cNvCxnSpPr>
          <p:nvPr/>
        </p:nvCxnSpPr>
        <p:spPr>
          <a:xfrm rot="10800000" flipH="1">
            <a:off x="6353550" y="4757117"/>
            <a:ext cx="600" cy="481500"/>
          </a:xfrm>
          <a:prstGeom prst="straightConnector1">
            <a:avLst/>
          </a:prstGeom>
          <a:noFill/>
          <a:ln w="9525" cap="flat" cmpd="sng">
            <a:solidFill>
              <a:srgbClr val="9E9E9E"/>
            </a:solidFill>
            <a:prstDash val="solid"/>
            <a:round/>
            <a:headEnd type="none" w="sm" len="sm"/>
            <a:tailEnd type="triangle" w="med" len="med"/>
          </a:ln>
        </p:spPr>
      </p:cxnSp>
      <p:cxnSp>
        <p:nvCxnSpPr>
          <p:cNvPr id="182" name="Google Shape;182;g298fdc39f42_0_369"/>
          <p:cNvCxnSpPr>
            <a:stCxn id="183" idx="3"/>
            <a:endCxn id="180" idx="1"/>
          </p:cNvCxnSpPr>
          <p:nvPr/>
        </p:nvCxnSpPr>
        <p:spPr>
          <a:xfrm>
            <a:off x="4698096" y="5580483"/>
            <a:ext cx="617100" cy="0"/>
          </a:xfrm>
          <a:prstGeom prst="straightConnector1">
            <a:avLst/>
          </a:prstGeom>
          <a:noFill/>
          <a:ln w="9525" cap="flat" cmpd="sng">
            <a:solidFill>
              <a:srgbClr val="9E9E9E"/>
            </a:solidFill>
            <a:prstDash val="solid"/>
            <a:round/>
            <a:headEnd type="none" w="sm" len="sm"/>
            <a:tailEnd type="triangle" w="med" len="med"/>
          </a:ln>
        </p:spPr>
      </p:cxnSp>
      <p:cxnSp>
        <p:nvCxnSpPr>
          <p:cNvPr id="184" name="Google Shape;184;g298fdc39f42_0_369"/>
          <p:cNvCxnSpPr>
            <a:stCxn id="185" idx="2"/>
            <a:endCxn id="181" idx="1"/>
          </p:cNvCxnSpPr>
          <p:nvPr/>
        </p:nvCxnSpPr>
        <p:spPr>
          <a:xfrm rot="-5400000" flipH="1">
            <a:off x="4320896" y="3420600"/>
            <a:ext cx="453300" cy="1536300"/>
          </a:xfrm>
          <a:prstGeom prst="bentConnector2">
            <a:avLst/>
          </a:prstGeom>
          <a:noFill/>
          <a:ln w="9525" cap="flat" cmpd="sng">
            <a:solidFill>
              <a:srgbClr val="9E9E9E"/>
            </a:solidFill>
            <a:prstDash val="solid"/>
            <a:round/>
            <a:headEnd type="none" w="sm" len="sm"/>
            <a:tailEnd type="stealth" w="med" len="med"/>
          </a:ln>
        </p:spPr>
      </p:cxnSp>
      <p:cxnSp>
        <p:nvCxnSpPr>
          <p:cNvPr id="186" name="Google Shape;186;g298fdc39f42_0_369"/>
          <p:cNvCxnSpPr>
            <a:stCxn id="187" idx="3"/>
            <a:endCxn id="188" idx="1"/>
          </p:cNvCxnSpPr>
          <p:nvPr/>
        </p:nvCxnSpPr>
        <p:spPr>
          <a:xfrm rot="10800000" flipH="1">
            <a:off x="6083417" y="1899883"/>
            <a:ext cx="684600" cy="8400"/>
          </a:xfrm>
          <a:prstGeom prst="straightConnector1">
            <a:avLst/>
          </a:prstGeom>
          <a:noFill/>
          <a:ln w="9525" cap="flat" cmpd="sng">
            <a:solidFill>
              <a:srgbClr val="9E9E9E"/>
            </a:solidFill>
            <a:prstDash val="solid"/>
            <a:round/>
            <a:headEnd type="none" w="sm" len="sm"/>
            <a:tailEnd type="stealth" w="med" len="med"/>
          </a:ln>
        </p:spPr>
      </p:cxnSp>
      <p:cxnSp>
        <p:nvCxnSpPr>
          <p:cNvPr id="189" name="Google Shape;189;g298fdc39f42_0_369"/>
          <p:cNvCxnSpPr>
            <a:stCxn id="188" idx="3"/>
            <a:endCxn id="190" idx="1"/>
          </p:cNvCxnSpPr>
          <p:nvPr/>
        </p:nvCxnSpPr>
        <p:spPr>
          <a:xfrm>
            <a:off x="8844833" y="1899883"/>
            <a:ext cx="741900" cy="0"/>
          </a:xfrm>
          <a:prstGeom prst="straightConnector1">
            <a:avLst/>
          </a:prstGeom>
          <a:noFill/>
          <a:ln w="9525" cap="flat" cmpd="sng">
            <a:solidFill>
              <a:srgbClr val="9E9E9E"/>
            </a:solidFill>
            <a:prstDash val="solid"/>
            <a:round/>
            <a:headEnd type="none" w="sm" len="sm"/>
            <a:tailEnd type="stealth" w="med" len="med"/>
          </a:ln>
        </p:spPr>
      </p:cxnSp>
      <p:cxnSp>
        <p:nvCxnSpPr>
          <p:cNvPr id="191" name="Google Shape;191;g298fdc39f42_0_369"/>
          <p:cNvCxnSpPr/>
          <p:nvPr/>
        </p:nvCxnSpPr>
        <p:spPr>
          <a:xfrm>
            <a:off x="512881" y="1874510"/>
            <a:ext cx="352500" cy="0"/>
          </a:xfrm>
          <a:prstGeom prst="straightConnector1">
            <a:avLst/>
          </a:prstGeom>
          <a:noFill/>
          <a:ln w="38100" cap="flat" cmpd="sng">
            <a:solidFill>
              <a:srgbClr val="8CD7D2"/>
            </a:solidFill>
            <a:prstDash val="solid"/>
            <a:miter lim="800000"/>
            <a:headEnd type="none" w="sm" len="sm"/>
            <a:tailEnd type="none" w="sm" len="sm"/>
          </a:ln>
        </p:spPr>
      </p:cxnSp>
      <p:sp>
        <p:nvSpPr>
          <p:cNvPr id="192" name="Google Shape;192;g298fdc39f42_0_369"/>
          <p:cNvSpPr txBox="1"/>
          <p:nvPr/>
        </p:nvSpPr>
        <p:spPr>
          <a:xfrm>
            <a:off x="264513" y="1358682"/>
            <a:ext cx="11916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Libre Franklin"/>
                <a:ea typeface="Libre Franklin"/>
                <a:cs typeface="Libre Franklin"/>
                <a:sym typeface="Libre Franklin"/>
              </a:rPr>
              <a:t>Legend</a:t>
            </a:r>
            <a:endParaRPr sz="1200" b="1" i="0" u="none" strike="noStrike" cap="none">
              <a:solidFill>
                <a:srgbClr val="000000"/>
              </a:solidFill>
              <a:latin typeface="Libre Franklin"/>
              <a:ea typeface="Libre Franklin"/>
              <a:cs typeface="Libre Franklin"/>
              <a:sym typeface="Libre Franklin"/>
            </a:endParaRPr>
          </a:p>
        </p:txBody>
      </p:sp>
      <p:cxnSp>
        <p:nvCxnSpPr>
          <p:cNvPr id="193" name="Google Shape;193;g298fdc39f42_0_369"/>
          <p:cNvCxnSpPr/>
          <p:nvPr/>
        </p:nvCxnSpPr>
        <p:spPr>
          <a:xfrm>
            <a:off x="512881" y="2197449"/>
            <a:ext cx="352500" cy="0"/>
          </a:xfrm>
          <a:prstGeom prst="straightConnector1">
            <a:avLst/>
          </a:prstGeom>
          <a:noFill/>
          <a:ln w="38100" cap="flat" cmpd="sng">
            <a:solidFill>
              <a:srgbClr val="666666"/>
            </a:solidFill>
            <a:prstDash val="solid"/>
            <a:miter lim="800000"/>
            <a:headEnd type="none" w="sm" len="sm"/>
            <a:tailEnd type="none" w="sm" len="sm"/>
          </a:ln>
        </p:spPr>
      </p:cxnSp>
      <p:cxnSp>
        <p:nvCxnSpPr>
          <p:cNvPr id="194" name="Google Shape;194;g298fdc39f42_0_369"/>
          <p:cNvCxnSpPr/>
          <p:nvPr/>
        </p:nvCxnSpPr>
        <p:spPr>
          <a:xfrm>
            <a:off x="512881" y="2499047"/>
            <a:ext cx="352500" cy="0"/>
          </a:xfrm>
          <a:prstGeom prst="straightConnector1">
            <a:avLst/>
          </a:prstGeom>
          <a:noFill/>
          <a:ln w="38100" cap="flat" cmpd="sng">
            <a:solidFill>
              <a:srgbClr val="46549A"/>
            </a:solidFill>
            <a:prstDash val="solid"/>
            <a:miter lim="800000"/>
            <a:headEnd type="none" w="sm" len="sm"/>
            <a:tailEnd type="none" w="sm" len="sm"/>
          </a:ln>
        </p:spPr>
      </p:cxnSp>
      <p:sp>
        <p:nvSpPr>
          <p:cNvPr id="195" name="Google Shape;195;g298fdc39f42_0_369"/>
          <p:cNvSpPr txBox="1"/>
          <p:nvPr/>
        </p:nvSpPr>
        <p:spPr>
          <a:xfrm>
            <a:off x="1105233" y="1704167"/>
            <a:ext cx="1370700" cy="29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Montserrat"/>
                <a:ea typeface="Montserrat"/>
                <a:cs typeface="Montserrat"/>
                <a:sym typeface="Montserrat"/>
              </a:rPr>
              <a:t>Inputs</a:t>
            </a:r>
            <a:endParaRPr sz="1300" b="0" i="0" u="none" strike="noStrike" cap="none">
              <a:solidFill>
                <a:schemeClr val="dk1"/>
              </a:solidFill>
              <a:latin typeface="Montserrat"/>
              <a:ea typeface="Montserrat"/>
              <a:cs typeface="Montserrat"/>
              <a:sym typeface="Montserrat"/>
            </a:endParaRPr>
          </a:p>
        </p:txBody>
      </p:sp>
      <p:sp>
        <p:nvSpPr>
          <p:cNvPr id="196" name="Google Shape;196;g298fdc39f42_0_369"/>
          <p:cNvSpPr txBox="1"/>
          <p:nvPr/>
        </p:nvSpPr>
        <p:spPr>
          <a:xfrm>
            <a:off x="1084101" y="2043146"/>
            <a:ext cx="2206500" cy="29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Montserrat"/>
                <a:ea typeface="Montserrat"/>
                <a:cs typeface="Montserrat"/>
                <a:sym typeface="Montserrat"/>
              </a:rPr>
              <a:t>Algorithms/Predictions</a:t>
            </a:r>
            <a:endParaRPr sz="1300" b="0" i="0" u="none" strike="noStrike" cap="none">
              <a:solidFill>
                <a:schemeClr val="dk1"/>
              </a:solidFill>
              <a:latin typeface="Montserrat"/>
              <a:ea typeface="Montserrat"/>
              <a:cs typeface="Montserrat"/>
              <a:sym typeface="Montserrat"/>
            </a:endParaRPr>
          </a:p>
        </p:txBody>
      </p:sp>
      <p:sp>
        <p:nvSpPr>
          <p:cNvPr id="197" name="Google Shape;197;g298fdc39f42_0_369"/>
          <p:cNvSpPr txBox="1"/>
          <p:nvPr/>
        </p:nvSpPr>
        <p:spPr>
          <a:xfrm>
            <a:off x="1084101" y="2371799"/>
            <a:ext cx="1886400" cy="29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Montserrat"/>
                <a:ea typeface="Montserrat"/>
                <a:cs typeface="Montserrat"/>
                <a:sym typeface="Montserrat"/>
              </a:rPr>
              <a:t>Output Media</a:t>
            </a:r>
            <a:endParaRPr sz="1200" b="0" i="0" u="none" strike="noStrike" cap="none">
              <a:solidFill>
                <a:srgbClr val="000000"/>
              </a:solidFill>
              <a:latin typeface="Montserrat"/>
              <a:ea typeface="Montserrat"/>
              <a:cs typeface="Montserrat"/>
              <a:sym typeface="Montserrat"/>
            </a:endParaRPr>
          </a:p>
        </p:txBody>
      </p:sp>
      <p:sp>
        <p:nvSpPr>
          <p:cNvPr id="198" name="Google Shape;198;g298fdc39f42_0_369"/>
          <p:cNvSpPr/>
          <p:nvPr/>
        </p:nvSpPr>
        <p:spPr>
          <a:xfrm>
            <a:off x="419100" y="3278383"/>
            <a:ext cx="2206500" cy="683700"/>
          </a:xfrm>
          <a:prstGeom prst="roundRect">
            <a:avLst>
              <a:gd name="adj" fmla="val 0"/>
            </a:avLst>
          </a:prstGeom>
          <a:solidFill>
            <a:srgbClr val="8CD7D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Flight Data (I, V, T)</a:t>
            </a:r>
            <a:endParaRPr sz="1600" b="1" i="0" u="none" strike="noStrike" cap="none">
              <a:solidFill>
                <a:srgbClr val="FFFFFF"/>
              </a:solidFill>
              <a:latin typeface="Karla"/>
              <a:ea typeface="Karla"/>
              <a:cs typeface="Karla"/>
              <a:sym typeface="Karla"/>
            </a:endParaRPr>
          </a:p>
          <a:p>
            <a:pPr marL="0" marR="0" lvl="0" indent="0" algn="ctr" rtl="0">
              <a:lnSpc>
                <a:spcPct val="100000"/>
              </a:lnSpc>
              <a:spcBef>
                <a:spcPts val="0"/>
              </a:spcBef>
              <a:spcAft>
                <a:spcPts val="0"/>
              </a:spcAft>
              <a:buClr>
                <a:srgbClr val="000000"/>
              </a:buClr>
              <a:buSzPts val="1500"/>
              <a:buFont typeface="Arial"/>
              <a:buNone/>
            </a:pPr>
            <a:r>
              <a:rPr lang="en-US" sz="1600" b="1" i="0" u="none" strike="noStrike" cap="none">
                <a:solidFill>
                  <a:srgbClr val="FFFFFF"/>
                </a:solidFill>
                <a:latin typeface="Karla"/>
                <a:ea typeface="Karla"/>
                <a:cs typeface="Karla"/>
                <a:sym typeface="Karla"/>
              </a:rPr>
              <a:t>System metadata</a:t>
            </a:r>
            <a:endParaRPr sz="1600" b="1" i="0" u="none" strike="noStrike" cap="none">
              <a:solidFill>
                <a:srgbClr val="FFFFFF"/>
              </a:solidFill>
              <a:latin typeface="Karla"/>
              <a:ea typeface="Karla"/>
              <a:cs typeface="Karla"/>
              <a:sym typeface="Karla"/>
            </a:endParaRPr>
          </a:p>
        </p:txBody>
      </p:sp>
      <p:cxnSp>
        <p:nvCxnSpPr>
          <p:cNvPr id="199" name="Google Shape;199;g298fdc39f42_0_369"/>
          <p:cNvCxnSpPr>
            <a:stCxn id="198" idx="3"/>
            <a:endCxn id="185" idx="1"/>
          </p:cNvCxnSpPr>
          <p:nvPr/>
        </p:nvCxnSpPr>
        <p:spPr>
          <a:xfrm>
            <a:off x="2625600" y="3620233"/>
            <a:ext cx="273600" cy="0"/>
          </a:xfrm>
          <a:prstGeom prst="straightConnector1">
            <a:avLst/>
          </a:prstGeom>
          <a:noFill/>
          <a:ln w="9525" cap="flat" cmpd="sng">
            <a:solidFill>
              <a:srgbClr val="9E9E9E"/>
            </a:solidFill>
            <a:prstDash val="solid"/>
            <a:round/>
            <a:headEnd type="none" w="sm" len="sm"/>
            <a:tailEnd type="stealth" w="med" len="med"/>
          </a:ln>
        </p:spPr>
      </p:cxnSp>
      <p:sp>
        <p:nvSpPr>
          <p:cNvPr id="200" name="Google Shape;200;g298fdc39f42_0_369"/>
          <p:cNvSpPr/>
          <p:nvPr/>
        </p:nvSpPr>
        <p:spPr>
          <a:xfrm>
            <a:off x="419100" y="5238633"/>
            <a:ext cx="2206500" cy="683700"/>
          </a:xfrm>
          <a:prstGeom prst="roundRect">
            <a:avLst>
              <a:gd name="adj" fmla="val 0"/>
            </a:avLst>
          </a:prstGeom>
          <a:solidFill>
            <a:srgbClr val="8CD7D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Characterization Test Data</a:t>
            </a:r>
            <a:endParaRPr sz="1600" b="1" i="0" u="none" strike="noStrike" cap="none">
              <a:solidFill>
                <a:srgbClr val="FFFFFF"/>
              </a:solidFill>
              <a:latin typeface="Karla"/>
              <a:ea typeface="Karla"/>
              <a:cs typeface="Karla"/>
              <a:sym typeface="Karla"/>
            </a:endParaRPr>
          </a:p>
        </p:txBody>
      </p:sp>
      <p:sp>
        <p:nvSpPr>
          <p:cNvPr id="185" name="Google Shape;185;g298fdc39f42_0_369"/>
          <p:cNvSpPr/>
          <p:nvPr/>
        </p:nvSpPr>
        <p:spPr>
          <a:xfrm>
            <a:off x="2899196" y="3278400"/>
            <a:ext cx="1760400" cy="683700"/>
          </a:xfrm>
          <a:prstGeom prst="roundRect">
            <a:avLst>
              <a:gd name="adj" fmla="val 0"/>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Weak Cell Identification</a:t>
            </a:r>
            <a:endParaRPr sz="1600" b="1" i="0" u="none" strike="noStrike" cap="none">
              <a:solidFill>
                <a:srgbClr val="FFFFFF"/>
              </a:solidFill>
              <a:latin typeface="Karla"/>
              <a:ea typeface="Karla"/>
              <a:cs typeface="Karla"/>
              <a:sym typeface="Karla"/>
            </a:endParaRPr>
          </a:p>
        </p:txBody>
      </p:sp>
      <p:sp>
        <p:nvSpPr>
          <p:cNvPr id="183" name="Google Shape;183;g298fdc39f42_0_369"/>
          <p:cNvSpPr/>
          <p:nvPr/>
        </p:nvSpPr>
        <p:spPr>
          <a:xfrm>
            <a:off x="2937696" y="5238633"/>
            <a:ext cx="1760400" cy="683700"/>
          </a:xfrm>
          <a:prstGeom prst="roundRect">
            <a:avLst>
              <a:gd name="adj" fmla="val 0"/>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Battery Model</a:t>
            </a:r>
            <a:endParaRPr sz="1600" b="1" i="0" u="none" strike="noStrike" cap="none">
              <a:solidFill>
                <a:srgbClr val="FFFFFF"/>
              </a:solidFill>
              <a:latin typeface="Karla"/>
              <a:ea typeface="Karla"/>
              <a:cs typeface="Karla"/>
              <a:sym typeface="Karla"/>
            </a:endParaRPr>
          </a:p>
        </p:txBody>
      </p:sp>
      <p:sp>
        <p:nvSpPr>
          <p:cNvPr id="187" name="Google Shape;187;g298fdc39f42_0_369"/>
          <p:cNvSpPr/>
          <p:nvPr/>
        </p:nvSpPr>
        <p:spPr>
          <a:xfrm>
            <a:off x="4006517" y="1566433"/>
            <a:ext cx="2076900" cy="683700"/>
          </a:xfrm>
          <a:prstGeom prst="roundRect">
            <a:avLst>
              <a:gd name="adj" fmla="val 0"/>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State of Health (SoH) Algorithm</a:t>
            </a:r>
            <a:endParaRPr sz="1600" b="1" i="0" u="none" strike="noStrike" cap="none">
              <a:solidFill>
                <a:srgbClr val="FFFFFF"/>
              </a:solidFill>
              <a:latin typeface="Karla"/>
              <a:ea typeface="Karla"/>
              <a:cs typeface="Karla"/>
              <a:sym typeface="Karla"/>
            </a:endParaRPr>
          </a:p>
        </p:txBody>
      </p:sp>
      <p:sp>
        <p:nvSpPr>
          <p:cNvPr id="188" name="Google Shape;188;g298fdc39f42_0_369"/>
          <p:cNvSpPr/>
          <p:nvPr/>
        </p:nvSpPr>
        <p:spPr>
          <a:xfrm>
            <a:off x="6767933" y="1558033"/>
            <a:ext cx="2076900" cy="683700"/>
          </a:xfrm>
          <a:prstGeom prst="roundRect">
            <a:avLst>
              <a:gd name="adj" fmla="val 0"/>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Remaining Useful Life (RUL)</a:t>
            </a:r>
            <a:endParaRPr sz="1600" b="1" i="0" u="none" strike="noStrike" cap="none">
              <a:solidFill>
                <a:srgbClr val="FFFFFF"/>
              </a:solidFill>
              <a:latin typeface="Karla"/>
              <a:ea typeface="Karla"/>
              <a:cs typeface="Karla"/>
              <a:sym typeface="Karla"/>
            </a:endParaRPr>
          </a:p>
        </p:txBody>
      </p:sp>
      <p:sp>
        <p:nvSpPr>
          <p:cNvPr id="180" name="Google Shape;180;g298fdc39f42_0_369"/>
          <p:cNvSpPr/>
          <p:nvPr/>
        </p:nvSpPr>
        <p:spPr>
          <a:xfrm>
            <a:off x="5315100" y="5238617"/>
            <a:ext cx="2076900" cy="683700"/>
          </a:xfrm>
          <a:prstGeom prst="roundRect">
            <a:avLst>
              <a:gd name="adj" fmla="val 0"/>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Parameters</a:t>
            </a:r>
            <a:endParaRPr sz="1600" b="1" i="0" u="none" strike="noStrike" cap="none">
              <a:solidFill>
                <a:srgbClr val="FFFFFF"/>
              </a:solidFill>
              <a:latin typeface="Karla"/>
              <a:ea typeface="Karla"/>
              <a:cs typeface="Karla"/>
              <a:sym typeface="Karla"/>
            </a:endParaRPr>
          </a:p>
        </p:txBody>
      </p:sp>
      <p:sp>
        <p:nvSpPr>
          <p:cNvPr id="181" name="Google Shape;181;g298fdc39f42_0_369"/>
          <p:cNvSpPr/>
          <p:nvPr/>
        </p:nvSpPr>
        <p:spPr>
          <a:xfrm>
            <a:off x="5315800" y="4073533"/>
            <a:ext cx="2076900" cy="683700"/>
          </a:xfrm>
          <a:prstGeom prst="roundRect">
            <a:avLst>
              <a:gd name="adj" fmla="val 0"/>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State of Charge (SoC) Algorithm</a:t>
            </a:r>
            <a:endParaRPr sz="1600" b="1" i="0" u="none" strike="noStrike" cap="none">
              <a:solidFill>
                <a:srgbClr val="FFFFFF"/>
              </a:solidFill>
              <a:latin typeface="Karla"/>
              <a:ea typeface="Karla"/>
              <a:cs typeface="Karla"/>
              <a:sym typeface="Karla"/>
            </a:endParaRPr>
          </a:p>
        </p:txBody>
      </p:sp>
      <p:sp>
        <p:nvSpPr>
          <p:cNvPr id="201" name="Google Shape;201;g298fdc39f42_0_369"/>
          <p:cNvSpPr/>
          <p:nvPr/>
        </p:nvSpPr>
        <p:spPr>
          <a:xfrm>
            <a:off x="5315117" y="2770267"/>
            <a:ext cx="2076900" cy="683700"/>
          </a:xfrm>
          <a:prstGeom prst="roundRect">
            <a:avLst>
              <a:gd name="adj" fmla="val 0"/>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FFFFFF"/>
                </a:solidFill>
                <a:latin typeface="Karla"/>
                <a:ea typeface="Karla"/>
                <a:cs typeface="Karla"/>
                <a:sym typeface="Karla"/>
              </a:rPr>
              <a:t>State of Power (</a:t>
            </a:r>
            <a:r>
              <a:rPr lang="en-US" sz="1600" b="1" i="0" u="none" strike="noStrike" cap="none" dirty="0" err="1">
                <a:solidFill>
                  <a:srgbClr val="FFFFFF"/>
                </a:solidFill>
                <a:latin typeface="Karla"/>
                <a:ea typeface="Karla"/>
                <a:cs typeface="Karla"/>
                <a:sym typeface="Karla"/>
              </a:rPr>
              <a:t>SoP</a:t>
            </a:r>
            <a:r>
              <a:rPr lang="en-US" sz="1600" b="1" i="0" u="none" strike="noStrike" cap="none" dirty="0">
                <a:solidFill>
                  <a:srgbClr val="FFFFFF"/>
                </a:solidFill>
                <a:latin typeface="Karla"/>
                <a:ea typeface="Karla"/>
                <a:cs typeface="Karla"/>
                <a:sym typeface="Karla"/>
              </a:rPr>
              <a:t>) Algorithm</a:t>
            </a:r>
            <a:endParaRPr sz="1600" b="1" i="0" u="none" strike="noStrike" cap="none" dirty="0">
              <a:solidFill>
                <a:srgbClr val="FFFFFF"/>
              </a:solidFill>
              <a:latin typeface="Karla"/>
              <a:ea typeface="Karla"/>
              <a:cs typeface="Karla"/>
              <a:sym typeface="Karla"/>
            </a:endParaRPr>
          </a:p>
        </p:txBody>
      </p:sp>
      <p:sp>
        <p:nvSpPr>
          <p:cNvPr id="202" name="Google Shape;202;g298fdc39f42_0_369"/>
          <p:cNvSpPr/>
          <p:nvPr/>
        </p:nvSpPr>
        <p:spPr>
          <a:xfrm>
            <a:off x="7709101" y="2781233"/>
            <a:ext cx="1517700" cy="683700"/>
          </a:xfrm>
          <a:prstGeom prst="roundRect">
            <a:avLst>
              <a:gd name="adj" fmla="val 0"/>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Remaining Hover Time</a:t>
            </a:r>
            <a:endParaRPr sz="1600" b="1" i="0" u="none" strike="noStrike" cap="none">
              <a:solidFill>
                <a:srgbClr val="FFFFFF"/>
              </a:solidFill>
              <a:latin typeface="Karla"/>
              <a:ea typeface="Karla"/>
              <a:cs typeface="Karla"/>
              <a:sym typeface="Karla"/>
            </a:endParaRPr>
          </a:p>
        </p:txBody>
      </p:sp>
      <p:sp>
        <p:nvSpPr>
          <p:cNvPr id="203" name="Google Shape;203;g298fdc39f42_0_369"/>
          <p:cNvSpPr/>
          <p:nvPr/>
        </p:nvSpPr>
        <p:spPr>
          <a:xfrm>
            <a:off x="7708050" y="4073533"/>
            <a:ext cx="1517700" cy="683700"/>
          </a:xfrm>
          <a:prstGeom prst="roundRect">
            <a:avLst>
              <a:gd name="adj" fmla="val 0"/>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Remaining Cruise Time</a:t>
            </a:r>
            <a:endParaRPr sz="1600" b="1" i="0" u="none" strike="noStrike" cap="none">
              <a:solidFill>
                <a:srgbClr val="FFFFFF"/>
              </a:solidFill>
              <a:latin typeface="Karla"/>
              <a:ea typeface="Karla"/>
              <a:cs typeface="Karla"/>
              <a:sym typeface="Karla"/>
            </a:endParaRPr>
          </a:p>
        </p:txBody>
      </p:sp>
      <p:cxnSp>
        <p:nvCxnSpPr>
          <p:cNvPr id="204" name="Google Shape;204;g298fdc39f42_0_369"/>
          <p:cNvCxnSpPr>
            <a:stCxn id="187" idx="2"/>
            <a:endCxn id="180" idx="1"/>
          </p:cNvCxnSpPr>
          <p:nvPr/>
        </p:nvCxnSpPr>
        <p:spPr>
          <a:xfrm rot="-5400000" flipH="1">
            <a:off x="3514817" y="3780283"/>
            <a:ext cx="3330300" cy="270000"/>
          </a:xfrm>
          <a:prstGeom prst="bentConnector2">
            <a:avLst/>
          </a:prstGeom>
          <a:noFill/>
          <a:ln w="9525" cap="flat" cmpd="sng">
            <a:solidFill>
              <a:srgbClr val="9E9E9E"/>
            </a:solidFill>
            <a:prstDash val="solid"/>
            <a:round/>
            <a:headEnd type="none" w="sm" len="sm"/>
            <a:tailEnd type="stealth" w="med" len="med"/>
          </a:ln>
        </p:spPr>
      </p:cxnSp>
      <p:cxnSp>
        <p:nvCxnSpPr>
          <p:cNvPr id="205" name="Google Shape;205;g298fdc39f42_0_369"/>
          <p:cNvCxnSpPr>
            <a:stCxn id="185" idx="0"/>
            <a:endCxn id="187" idx="1"/>
          </p:cNvCxnSpPr>
          <p:nvPr/>
        </p:nvCxnSpPr>
        <p:spPr>
          <a:xfrm rot="-5400000">
            <a:off x="3207896" y="2479800"/>
            <a:ext cx="1370100" cy="227100"/>
          </a:xfrm>
          <a:prstGeom prst="bentConnector2">
            <a:avLst/>
          </a:prstGeom>
          <a:noFill/>
          <a:ln w="9525" cap="flat" cmpd="sng">
            <a:solidFill>
              <a:srgbClr val="9E9E9E"/>
            </a:solidFill>
            <a:prstDash val="solid"/>
            <a:round/>
            <a:headEnd type="none" w="sm" len="sm"/>
            <a:tailEnd type="stealth" w="med" len="med"/>
          </a:ln>
        </p:spPr>
      </p:cxnSp>
      <p:cxnSp>
        <p:nvCxnSpPr>
          <p:cNvPr id="206" name="Google Shape;206;g298fdc39f42_0_369"/>
          <p:cNvCxnSpPr>
            <a:stCxn id="200" idx="3"/>
            <a:endCxn id="183" idx="1"/>
          </p:cNvCxnSpPr>
          <p:nvPr/>
        </p:nvCxnSpPr>
        <p:spPr>
          <a:xfrm>
            <a:off x="2625600" y="5580483"/>
            <a:ext cx="312000" cy="600"/>
          </a:xfrm>
          <a:prstGeom prst="bentConnector3">
            <a:avLst>
              <a:gd name="adj1" fmla="val 50016"/>
            </a:avLst>
          </a:prstGeom>
          <a:noFill/>
          <a:ln w="9525" cap="flat" cmpd="sng">
            <a:solidFill>
              <a:srgbClr val="9E9E9E"/>
            </a:solidFill>
            <a:prstDash val="solid"/>
            <a:round/>
            <a:headEnd type="none" w="sm" len="sm"/>
            <a:tailEnd type="stealth" w="med" len="med"/>
          </a:ln>
        </p:spPr>
      </p:cxnSp>
      <p:cxnSp>
        <p:nvCxnSpPr>
          <p:cNvPr id="207" name="Google Shape;207;g298fdc39f42_0_369"/>
          <p:cNvCxnSpPr>
            <a:stCxn id="181" idx="0"/>
            <a:endCxn id="201" idx="2"/>
          </p:cNvCxnSpPr>
          <p:nvPr/>
        </p:nvCxnSpPr>
        <p:spPr>
          <a:xfrm rot="5400000" flipH="1">
            <a:off x="6044200" y="3763483"/>
            <a:ext cx="619500" cy="600"/>
          </a:xfrm>
          <a:prstGeom prst="bentConnector3">
            <a:avLst>
              <a:gd name="adj1" fmla="val 50005"/>
            </a:avLst>
          </a:prstGeom>
          <a:noFill/>
          <a:ln w="9525" cap="flat" cmpd="sng">
            <a:solidFill>
              <a:srgbClr val="9E9E9E"/>
            </a:solidFill>
            <a:prstDash val="solid"/>
            <a:round/>
            <a:headEnd type="none" w="sm" len="sm"/>
            <a:tailEnd type="triangle" w="med" len="med"/>
          </a:ln>
        </p:spPr>
      </p:cxnSp>
      <p:cxnSp>
        <p:nvCxnSpPr>
          <p:cNvPr id="208" name="Google Shape;208;g298fdc39f42_0_369"/>
          <p:cNvCxnSpPr>
            <a:stCxn id="181" idx="3"/>
            <a:endCxn id="203" idx="1"/>
          </p:cNvCxnSpPr>
          <p:nvPr/>
        </p:nvCxnSpPr>
        <p:spPr>
          <a:xfrm>
            <a:off x="7392700" y="4415383"/>
            <a:ext cx="315300" cy="0"/>
          </a:xfrm>
          <a:prstGeom prst="straightConnector1">
            <a:avLst/>
          </a:prstGeom>
          <a:noFill/>
          <a:ln w="9525" cap="flat" cmpd="sng">
            <a:solidFill>
              <a:srgbClr val="9E9E9E"/>
            </a:solidFill>
            <a:prstDash val="solid"/>
            <a:round/>
            <a:headEnd type="none" w="sm" len="sm"/>
            <a:tailEnd type="stealth" w="med" len="med"/>
          </a:ln>
        </p:spPr>
      </p:cxnSp>
      <p:cxnSp>
        <p:nvCxnSpPr>
          <p:cNvPr id="209" name="Google Shape;209;g298fdc39f42_0_369"/>
          <p:cNvCxnSpPr>
            <a:stCxn id="201" idx="3"/>
            <a:endCxn id="202" idx="1"/>
          </p:cNvCxnSpPr>
          <p:nvPr/>
        </p:nvCxnSpPr>
        <p:spPr>
          <a:xfrm>
            <a:off x="7392017" y="3112117"/>
            <a:ext cx="317100" cy="11100"/>
          </a:xfrm>
          <a:prstGeom prst="straightConnector1">
            <a:avLst/>
          </a:prstGeom>
          <a:noFill/>
          <a:ln w="9525" cap="flat" cmpd="sng">
            <a:solidFill>
              <a:srgbClr val="9E9E9E"/>
            </a:solidFill>
            <a:prstDash val="solid"/>
            <a:round/>
            <a:headEnd type="none" w="sm" len="sm"/>
            <a:tailEnd type="stealth" w="med" len="med"/>
          </a:ln>
        </p:spPr>
      </p:cxnSp>
      <p:sp>
        <p:nvSpPr>
          <p:cNvPr id="190" name="Google Shape;190;g298fdc39f42_0_369"/>
          <p:cNvSpPr/>
          <p:nvPr/>
        </p:nvSpPr>
        <p:spPr>
          <a:xfrm>
            <a:off x="9586767" y="1468833"/>
            <a:ext cx="2206500" cy="861900"/>
          </a:xfrm>
          <a:prstGeom prst="roundRect">
            <a:avLst>
              <a:gd name="adj" fmla="val 0"/>
            </a:avLst>
          </a:prstGeom>
          <a:solidFill>
            <a:srgbClr val="46549A"/>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Condition-Based Maintenance (CBM) Dashboards</a:t>
            </a:r>
            <a:endParaRPr sz="1600" b="1" i="0" u="none" strike="noStrike" cap="none">
              <a:solidFill>
                <a:srgbClr val="FFFFFF"/>
              </a:solidFill>
              <a:latin typeface="Karla"/>
              <a:ea typeface="Karla"/>
              <a:cs typeface="Karla"/>
              <a:sym typeface="Karla"/>
            </a:endParaRPr>
          </a:p>
        </p:txBody>
      </p:sp>
      <p:sp>
        <p:nvSpPr>
          <p:cNvPr id="210" name="Google Shape;210;g298fdc39f42_0_369"/>
          <p:cNvSpPr/>
          <p:nvPr/>
        </p:nvSpPr>
        <p:spPr>
          <a:xfrm>
            <a:off x="9586767" y="3180633"/>
            <a:ext cx="2206500" cy="861900"/>
          </a:xfrm>
          <a:prstGeom prst="roundRect">
            <a:avLst>
              <a:gd name="adj" fmla="val 0"/>
            </a:avLst>
          </a:prstGeom>
          <a:solidFill>
            <a:srgbClr val="46549A"/>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Operator Heads Up Displays (HUD)</a:t>
            </a:r>
            <a:endParaRPr sz="1600" b="1" i="0" u="none" strike="noStrike" cap="none">
              <a:solidFill>
                <a:srgbClr val="FFFFFF"/>
              </a:solidFill>
              <a:latin typeface="Karla"/>
              <a:ea typeface="Karla"/>
              <a:cs typeface="Karla"/>
              <a:sym typeface="Karla"/>
            </a:endParaRPr>
          </a:p>
        </p:txBody>
      </p:sp>
      <p:cxnSp>
        <p:nvCxnSpPr>
          <p:cNvPr id="211" name="Google Shape;211;g298fdc39f42_0_369"/>
          <p:cNvCxnSpPr>
            <a:stCxn id="203" idx="3"/>
            <a:endCxn id="210" idx="1"/>
          </p:cNvCxnSpPr>
          <p:nvPr/>
        </p:nvCxnSpPr>
        <p:spPr>
          <a:xfrm rot="10800000" flipH="1">
            <a:off x="9225750" y="3611683"/>
            <a:ext cx="360900" cy="803700"/>
          </a:xfrm>
          <a:prstGeom prst="bentConnector3">
            <a:avLst>
              <a:gd name="adj1" fmla="val 50015"/>
            </a:avLst>
          </a:prstGeom>
          <a:noFill/>
          <a:ln w="9525" cap="flat" cmpd="sng">
            <a:solidFill>
              <a:srgbClr val="9E9E9E"/>
            </a:solidFill>
            <a:prstDash val="solid"/>
            <a:round/>
            <a:headEnd type="none" w="sm" len="sm"/>
            <a:tailEnd type="stealth" w="med" len="med"/>
          </a:ln>
        </p:spPr>
      </p:cxnSp>
      <p:cxnSp>
        <p:nvCxnSpPr>
          <p:cNvPr id="212" name="Google Shape;212;g298fdc39f42_0_369"/>
          <p:cNvCxnSpPr>
            <a:stCxn id="202" idx="3"/>
            <a:endCxn id="210" idx="1"/>
          </p:cNvCxnSpPr>
          <p:nvPr/>
        </p:nvCxnSpPr>
        <p:spPr>
          <a:xfrm>
            <a:off x="9226801" y="3123083"/>
            <a:ext cx="360000" cy="488400"/>
          </a:xfrm>
          <a:prstGeom prst="bentConnector3">
            <a:avLst>
              <a:gd name="adj1" fmla="val 49994"/>
            </a:avLst>
          </a:prstGeom>
          <a:noFill/>
          <a:ln w="9525" cap="flat" cmpd="sng">
            <a:solidFill>
              <a:srgbClr val="9E9E9E"/>
            </a:solidFill>
            <a:prstDash val="solid"/>
            <a:round/>
            <a:headEnd type="none" w="sm" len="sm"/>
            <a:tailEnd type="stealth" w="med" len="med"/>
          </a:ln>
        </p:spPr>
      </p:cxnSp>
      <p:sp>
        <p:nvSpPr>
          <p:cNvPr id="213" name="Google Shape;213;g298fdc39f42_0_369"/>
          <p:cNvSpPr/>
          <p:nvPr/>
        </p:nvSpPr>
        <p:spPr>
          <a:xfrm rot="2700000">
            <a:off x="4142621" y="2772011"/>
            <a:ext cx="693672" cy="668216"/>
          </a:xfrm>
          <a:prstGeom prst="ellipse">
            <a:avLst/>
          </a:prstGeom>
          <a:solidFill>
            <a:srgbClr val="E0666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Karla"/>
              <a:ea typeface="Karla"/>
              <a:cs typeface="Karla"/>
              <a:sym typeface="Karla"/>
            </a:endParaRPr>
          </a:p>
        </p:txBody>
      </p:sp>
      <p:sp>
        <p:nvSpPr>
          <p:cNvPr id="214" name="Google Shape;214;g298fdc39f42_0_369"/>
          <p:cNvSpPr txBox="1"/>
          <p:nvPr/>
        </p:nvSpPr>
        <p:spPr>
          <a:xfrm rot="2179533">
            <a:off x="4009545" y="2817627"/>
            <a:ext cx="953623" cy="584967"/>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Karla"/>
                <a:ea typeface="Karla"/>
                <a:cs typeface="Karla"/>
                <a:sym typeface="Karla"/>
              </a:rPr>
              <a:t>Patent </a:t>
            </a:r>
            <a:endParaRPr sz="1100" b="1" i="0" u="none" strike="noStrike" cap="none">
              <a:solidFill>
                <a:srgbClr val="FFFFFF"/>
              </a:solidFill>
              <a:latin typeface="Karla"/>
              <a:ea typeface="Karla"/>
              <a:cs typeface="Karla"/>
              <a:sym typeface="Karla"/>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Karla"/>
                <a:ea typeface="Karla"/>
                <a:cs typeface="Karla"/>
                <a:sym typeface="Karla"/>
              </a:rPr>
              <a:t>Pending</a:t>
            </a:r>
            <a:endParaRPr sz="1100" b="1" i="0" u="none" strike="noStrike" cap="none">
              <a:solidFill>
                <a:srgbClr val="FFFFFF"/>
              </a:solidFill>
              <a:latin typeface="Karla"/>
              <a:ea typeface="Karla"/>
              <a:cs typeface="Karla"/>
              <a:sym typeface="Karla"/>
            </a:endParaRPr>
          </a:p>
        </p:txBody>
      </p:sp>
      <p:pic>
        <p:nvPicPr>
          <p:cNvPr id="215" name="Google Shape;215;g298fdc39f42_0_369"/>
          <p:cNvPicPr preferRelativeResize="0"/>
          <p:nvPr/>
        </p:nvPicPr>
        <p:blipFill rotWithShape="1">
          <a:blip r:embed="rId4">
            <a:alphaModFix/>
          </a:blip>
          <a:srcRect/>
          <a:stretch/>
        </p:blipFill>
        <p:spPr>
          <a:xfrm>
            <a:off x="9225758" y="4892425"/>
            <a:ext cx="2509077" cy="803700"/>
          </a:xfrm>
          <a:prstGeom prst="rect">
            <a:avLst/>
          </a:prstGeom>
          <a:noFill/>
          <a:ln>
            <a:noFill/>
          </a:ln>
        </p:spPr>
      </p:pic>
      <p:sp>
        <p:nvSpPr>
          <p:cNvPr id="216" name="Google Shape;216;g298fdc39f42_0_369"/>
          <p:cNvSpPr txBox="1"/>
          <p:nvPr/>
        </p:nvSpPr>
        <p:spPr>
          <a:xfrm>
            <a:off x="9453575" y="5696125"/>
            <a:ext cx="2339700" cy="4062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1600"/>
              <a:buFont typeface="Arial"/>
              <a:buNone/>
            </a:pPr>
            <a:r>
              <a:rPr lang="en-US" sz="1600" b="1" i="0" u="none" strike="noStrike" cap="none">
                <a:solidFill>
                  <a:schemeClr val="dk1"/>
                </a:solidFill>
                <a:latin typeface="Montserrat"/>
                <a:ea typeface="Montserrat"/>
                <a:cs typeface="Montserrat"/>
                <a:sym typeface="Montserrat"/>
              </a:rPr>
              <a:t>D2P2 AFWERX SBIR</a:t>
            </a:r>
            <a:endParaRPr sz="600" b="1"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4" name="Picture 3">
            <a:extLst>
              <a:ext uri="{FF2B5EF4-FFF2-40B4-BE49-F238E27FC236}">
                <a16:creationId xmlns:a16="http://schemas.microsoft.com/office/drawing/2014/main" id="{DC33B5C9-9629-61CA-E09C-720D8CF2AA24}"/>
              </a:ext>
            </a:extLst>
          </p:cNvPr>
          <p:cNvPicPr>
            <a:picLocks noChangeAspect="1"/>
          </p:cNvPicPr>
          <p:nvPr/>
        </p:nvPicPr>
        <p:blipFill>
          <a:blip r:embed="rId3"/>
          <a:stretch>
            <a:fillRect/>
          </a:stretch>
        </p:blipFill>
        <p:spPr>
          <a:xfrm>
            <a:off x="6009364" y="2641652"/>
            <a:ext cx="6080903" cy="2475097"/>
          </a:xfrm>
          <a:prstGeom prst="rect">
            <a:avLst/>
          </a:prstGeom>
        </p:spPr>
      </p:pic>
      <p:pic>
        <p:nvPicPr>
          <p:cNvPr id="64" name="Google Shape;64;p14"/>
          <p:cNvPicPr preferRelativeResize="0"/>
          <p:nvPr/>
        </p:nvPicPr>
        <p:blipFill>
          <a:blip r:embed="rId4">
            <a:alphaModFix/>
          </a:blip>
          <a:stretch>
            <a:fillRect/>
          </a:stretch>
        </p:blipFill>
        <p:spPr>
          <a:xfrm>
            <a:off x="10332267" y="101601"/>
            <a:ext cx="1758000" cy="689265"/>
          </a:xfrm>
          <a:prstGeom prst="rect">
            <a:avLst/>
          </a:prstGeom>
          <a:noFill/>
          <a:ln>
            <a:noFill/>
          </a:ln>
        </p:spPr>
      </p:pic>
      <p:sp>
        <p:nvSpPr>
          <p:cNvPr id="65" name="Google Shape;65;p14"/>
          <p:cNvSpPr txBox="1">
            <a:spLocks noGrp="1"/>
          </p:cNvSpPr>
          <p:nvPr>
            <p:ph type="title"/>
          </p:nvPr>
        </p:nvSpPr>
        <p:spPr>
          <a:xfrm>
            <a:off x="564204" y="571492"/>
            <a:ext cx="11271929" cy="846400"/>
          </a:xfrm>
          <a:prstGeom prst="rect">
            <a:avLst/>
          </a:prstGeom>
        </p:spPr>
        <p:txBody>
          <a:bodyPr spcFirstLastPara="1" vert="horz" wrap="square" lIns="121900" tIns="121900" rIns="121900" bIns="121900" rtlCol="0" anchor="t" anchorCtr="0">
            <a:noAutofit/>
          </a:bodyPr>
          <a:lstStyle/>
          <a:p>
            <a:pPr marL="0" marR="0" lvl="0" indent="0" algn="l" rtl="0">
              <a:lnSpc>
                <a:spcPct val="115000"/>
              </a:lnSpc>
              <a:spcBef>
                <a:spcPts val="0"/>
              </a:spcBef>
              <a:spcAft>
                <a:spcPts val="0"/>
              </a:spcAft>
              <a:buClr>
                <a:srgbClr val="000000"/>
              </a:buClr>
              <a:buSzPts val="3000"/>
              <a:buFont typeface="Arial"/>
              <a:buNone/>
            </a:pPr>
            <a:r>
              <a:rPr lang="en-US" sz="5400" b="1" dirty="0">
                <a:solidFill>
                  <a:srgbClr val="46549A"/>
                </a:solidFill>
                <a:latin typeface="Montserrat"/>
                <a:ea typeface="Montserrat"/>
                <a:cs typeface="Montserrat"/>
                <a:sym typeface="Montserrat"/>
              </a:rPr>
              <a:t>Casualty: Kitty Hawk</a:t>
            </a:r>
            <a:endParaRPr lang="en-US" sz="5400" b="1" i="0" u="none" strike="noStrike" cap="none" dirty="0">
              <a:solidFill>
                <a:srgbClr val="46549A"/>
              </a:solidFill>
              <a:latin typeface="Montserrat"/>
              <a:ea typeface="Montserrat"/>
              <a:cs typeface="Montserrat"/>
              <a:sym typeface="Montserrat"/>
            </a:endParaRPr>
          </a:p>
        </p:txBody>
      </p:sp>
      <p:sp>
        <p:nvSpPr>
          <p:cNvPr id="2" name="Slide Number Placeholder 1">
            <a:extLst>
              <a:ext uri="{FF2B5EF4-FFF2-40B4-BE49-F238E27FC236}">
                <a16:creationId xmlns:a16="http://schemas.microsoft.com/office/drawing/2014/main" id="{C618ABFF-46D6-499C-83CE-662EB2634755}"/>
              </a:ext>
            </a:extLst>
          </p:cNvPr>
          <p:cNvSpPr>
            <a:spLocks noGrp="1"/>
          </p:cNvSpPr>
          <p:nvPr>
            <p:ph type="sldNum" idx="12"/>
          </p:nvPr>
        </p:nvSpPr>
        <p:spPr/>
        <p:txBody>
          <a:bodyPr/>
          <a:lstStyle/>
          <a:p>
            <a:fld id="{00000000-1234-1234-1234-123412341234}" type="slidenum">
              <a:rPr lang="en" smtClean="0"/>
              <a:pPr/>
              <a:t>21</a:t>
            </a:fld>
            <a:endParaRPr lang="en"/>
          </a:p>
        </p:txBody>
      </p:sp>
      <p:sp>
        <p:nvSpPr>
          <p:cNvPr id="5" name="Text Placeholder 4">
            <a:extLst>
              <a:ext uri="{FF2B5EF4-FFF2-40B4-BE49-F238E27FC236}">
                <a16:creationId xmlns:a16="http://schemas.microsoft.com/office/drawing/2014/main" id="{80819390-BB48-40D1-D14D-F80C03209FA7}"/>
              </a:ext>
            </a:extLst>
          </p:cNvPr>
          <p:cNvSpPr>
            <a:spLocks noGrp="1"/>
          </p:cNvSpPr>
          <p:nvPr>
            <p:ph type="body" idx="1"/>
          </p:nvPr>
        </p:nvSpPr>
        <p:spPr>
          <a:xfrm>
            <a:off x="0" y="1887784"/>
            <a:ext cx="6284068" cy="4551928"/>
          </a:xfrm>
        </p:spPr>
        <p:txBody>
          <a:bodyPr/>
          <a:lstStyle/>
          <a:p>
            <a:pPr>
              <a:lnSpc>
                <a:spcPct val="100000"/>
              </a:lnSpc>
            </a:pPr>
            <a:r>
              <a:rPr lang="en-US" sz="2400" b="1" dirty="0">
                <a:latin typeface="Montserrat" panose="00000500000000000000" pitchFamily="2" charset="0"/>
              </a:rPr>
              <a:t>October 3, 2019 </a:t>
            </a:r>
            <a:r>
              <a:rPr lang="en-US" sz="2400" dirty="0">
                <a:latin typeface="Montserrat" panose="00000500000000000000" pitchFamily="2" charset="0"/>
              </a:rPr>
              <a:t>– Kitty Hawk reveals EVTOL called Heaviside</a:t>
            </a:r>
          </a:p>
          <a:p>
            <a:pPr>
              <a:lnSpc>
                <a:spcPct val="100000"/>
              </a:lnSpc>
            </a:pPr>
            <a:endParaRPr lang="en-US" sz="2400" dirty="0">
              <a:latin typeface="Montserrat" panose="00000500000000000000" pitchFamily="2" charset="0"/>
            </a:endParaRPr>
          </a:p>
          <a:p>
            <a:pPr>
              <a:lnSpc>
                <a:spcPct val="100000"/>
              </a:lnSpc>
            </a:pPr>
            <a:r>
              <a:rPr lang="en-US" sz="2400" b="1" dirty="0">
                <a:latin typeface="Montserrat" panose="00000500000000000000" pitchFamily="2" charset="0"/>
              </a:rPr>
              <a:t>October 17, 2019 </a:t>
            </a:r>
            <a:r>
              <a:rPr lang="en-US" sz="2400" dirty="0">
                <a:latin typeface="Montserrat" panose="00000500000000000000" pitchFamily="2" charset="0"/>
              </a:rPr>
              <a:t>– Heaviside badly damaged in test flight crash</a:t>
            </a:r>
          </a:p>
          <a:p>
            <a:pPr>
              <a:lnSpc>
                <a:spcPct val="100000"/>
              </a:lnSpc>
            </a:pPr>
            <a:endParaRPr lang="en-US" sz="2400" dirty="0">
              <a:latin typeface="Montserrat" panose="00000500000000000000" pitchFamily="2" charset="0"/>
            </a:endParaRPr>
          </a:p>
          <a:p>
            <a:pPr>
              <a:lnSpc>
                <a:spcPct val="100000"/>
              </a:lnSpc>
            </a:pPr>
            <a:r>
              <a:rPr lang="en-US" sz="2400" b="1" dirty="0">
                <a:latin typeface="Montserrat" panose="00000500000000000000" pitchFamily="2" charset="0"/>
              </a:rPr>
              <a:t>March 27, 2020 </a:t>
            </a:r>
            <a:r>
              <a:rPr lang="en-US" sz="2400" dirty="0">
                <a:latin typeface="Montserrat" panose="00000500000000000000" pitchFamily="2" charset="0"/>
              </a:rPr>
              <a:t>– NTSB determines battery charging algorithm error lead to crash</a:t>
            </a:r>
          </a:p>
          <a:p>
            <a:pPr>
              <a:lnSpc>
                <a:spcPct val="100000"/>
              </a:lnSpc>
            </a:pPr>
            <a:endParaRPr lang="en-US" sz="2400" dirty="0">
              <a:latin typeface="Montserrat" panose="00000500000000000000" pitchFamily="2" charset="0"/>
            </a:endParaRPr>
          </a:p>
          <a:p>
            <a:pPr>
              <a:lnSpc>
                <a:spcPct val="100000"/>
              </a:lnSpc>
            </a:pPr>
            <a:r>
              <a:rPr lang="en-US" sz="2400" b="1" dirty="0">
                <a:latin typeface="Montserrat" panose="00000500000000000000" pitchFamily="2" charset="0"/>
              </a:rPr>
              <a:t>September 21, 2022 </a:t>
            </a:r>
            <a:r>
              <a:rPr lang="en-US" sz="2400" dirty="0">
                <a:latin typeface="Montserrat" panose="00000500000000000000" pitchFamily="2" charset="0"/>
              </a:rPr>
              <a:t>– Kitty Hawk winds down operations</a:t>
            </a:r>
          </a:p>
        </p:txBody>
      </p:sp>
    </p:spTree>
    <p:extLst>
      <p:ext uri="{BB962C8B-B14F-4D97-AF65-F5344CB8AC3E}">
        <p14:creationId xmlns:p14="http://schemas.microsoft.com/office/powerpoint/2010/main" val="3932901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60" name="Google Shape;160;g298fdc39f42_0_306"/>
          <p:cNvSpPr txBox="1"/>
          <p:nvPr/>
        </p:nvSpPr>
        <p:spPr>
          <a:xfrm>
            <a:off x="580800" y="448425"/>
            <a:ext cx="11035200" cy="95406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3000"/>
              <a:buFont typeface="Arial"/>
              <a:buNone/>
            </a:pPr>
            <a:r>
              <a:rPr lang="en-US" sz="4000" b="1" i="0" u="none" strike="noStrike" cap="none" dirty="0">
                <a:solidFill>
                  <a:srgbClr val="46549A"/>
                </a:solidFill>
                <a:latin typeface="Montserrat"/>
                <a:ea typeface="Montserrat"/>
                <a:cs typeface="Montserrat"/>
                <a:sym typeface="Montserrat"/>
              </a:rPr>
              <a:t>Unofficial Product Soft Launch</a:t>
            </a:r>
            <a:endParaRPr sz="4000" b="1" i="0" u="none" strike="noStrike" cap="none" dirty="0">
              <a:solidFill>
                <a:srgbClr val="46549A"/>
              </a:solidFill>
              <a:latin typeface="Montserrat"/>
              <a:ea typeface="Montserrat"/>
              <a:cs typeface="Montserrat"/>
              <a:sym typeface="Montserrat"/>
            </a:endParaRPr>
          </a:p>
        </p:txBody>
      </p:sp>
      <p:sp>
        <p:nvSpPr>
          <p:cNvPr id="161" name="Google Shape;161;g298fdc39f42_0_306"/>
          <p:cNvSpPr txBox="1"/>
          <p:nvPr/>
        </p:nvSpPr>
        <p:spPr>
          <a:xfrm>
            <a:off x="6796667" y="6254233"/>
            <a:ext cx="48072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Clr>
                <a:srgbClr val="000000"/>
              </a:buClr>
              <a:buSzPts val="1300"/>
              <a:buFont typeface="Arial"/>
              <a:buNone/>
            </a:pPr>
            <a:r>
              <a:rPr lang="en-US" sz="1300" b="0" i="0" u="none" strike="noStrike" cap="none">
                <a:solidFill>
                  <a:schemeClr val="dk2"/>
                </a:solidFill>
                <a:latin typeface="Montserrat"/>
                <a:ea typeface="Montserrat"/>
                <a:cs typeface="Montserrat"/>
                <a:sym typeface="Montserrat"/>
              </a:rPr>
              <a:t>© 2023 Astrolabe Analytics, Inc. All Rights Reserved.</a:t>
            </a:r>
            <a:endParaRPr sz="1100" b="0" i="0" u="none" strike="noStrike" cap="none">
              <a:solidFill>
                <a:srgbClr val="000000"/>
              </a:solidFill>
              <a:latin typeface="Montserrat"/>
              <a:ea typeface="Montserrat"/>
              <a:cs typeface="Montserrat"/>
              <a:sym typeface="Montserrat"/>
            </a:endParaRPr>
          </a:p>
        </p:txBody>
      </p:sp>
      <p:sp>
        <p:nvSpPr>
          <p:cNvPr id="162" name="Google Shape;162;g298fdc39f42_0_306"/>
          <p:cNvSpPr txBox="1">
            <a:spLocks noGrp="1"/>
          </p:cNvSpPr>
          <p:nvPr>
            <p:ph type="sldNum" idx="12"/>
          </p:nvPr>
        </p:nvSpPr>
        <p:spPr>
          <a:xfrm>
            <a:off x="11144210" y="6217622"/>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atin typeface="Montserrat"/>
                <a:ea typeface="Montserrat"/>
                <a:cs typeface="Montserrat"/>
                <a:sym typeface="Montserrat"/>
              </a:rPr>
              <a:t>22</a:t>
            </a:fld>
            <a:endParaRPr>
              <a:latin typeface="Montserrat"/>
              <a:ea typeface="Montserrat"/>
              <a:cs typeface="Montserrat"/>
              <a:sym typeface="Montserrat"/>
            </a:endParaRPr>
          </a:p>
        </p:txBody>
      </p:sp>
      <p:pic>
        <p:nvPicPr>
          <p:cNvPr id="163" name="Google Shape;163;g298fdc39f42_0_306"/>
          <p:cNvPicPr preferRelativeResize="0"/>
          <p:nvPr/>
        </p:nvPicPr>
        <p:blipFill rotWithShape="1">
          <a:blip r:embed="rId3">
            <a:alphaModFix/>
          </a:blip>
          <a:srcRect/>
          <a:stretch/>
        </p:blipFill>
        <p:spPr>
          <a:xfrm>
            <a:off x="10910475" y="234125"/>
            <a:ext cx="971975" cy="380250"/>
          </a:xfrm>
          <a:prstGeom prst="rect">
            <a:avLst/>
          </a:prstGeom>
          <a:noFill/>
          <a:ln>
            <a:noFill/>
          </a:ln>
        </p:spPr>
      </p:pic>
      <p:sp>
        <p:nvSpPr>
          <p:cNvPr id="2" name="Google Shape;104;g298fdc39f42_0_64">
            <a:extLst>
              <a:ext uri="{FF2B5EF4-FFF2-40B4-BE49-F238E27FC236}">
                <a16:creationId xmlns:a16="http://schemas.microsoft.com/office/drawing/2014/main" id="{DCD88216-8062-6C85-05F0-4176F91C14C3}"/>
              </a:ext>
            </a:extLst>
          </p:cNvPr>
          <p:cNvSpPr txBox="1">
            <a:spLocks/>
          </p:cNvSpPr>
          <p:nvPr/>
        </p:nvSpPr>
        <p:spPr>
          <a:xfrm>
            <a:off x="0" y="2023353"/>
            <a:ext cx="12192000" cy="4153472"/>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gn="ctr">
              <a:lnSpc>
                <a:spcPct val="100000"/>
              </a:lnSpc>
              <a:spcBef>
                <a:spcPts val="0"/>
              </a:spcBef>
              <a:buSzPts val="1800"/>
              <a:buNone/>
            </a:pPr>
            <a:r>
              <a:rPr lang="en-US" sz="3600" b="1" dirty="0">
                <a:latin typeface="Montserrat" panose="00000500000000000000" pitchFamily="2" charset="0"/>
                <a:ea typeface="Karla"/>
                <a:cs typeface="Karla"/>
                <a:sym typeface="Karla"/>
              </a:rPr>
              <a:t>Battery algorithms and analytics are </a:t>
            </a:r>
          </a:p>
          <a:p>
            <a:pPr marL="114300" indent="0" algn="ctr">
              <a:lnSpc>
                <a:spcPct val="100000"/>
              </a:lnSpc>
              <a:spcBef>
                <a:spcPts val="0"/>
              </a:spcBef>
              <a:buSzPts val="1800"/>
              <a:buNone/>
            </a:pPr>
            <a:r>
              <a:rPr lang="en-US" sz="3600" b="1" dirty="0">
                <a:latin typeface="Montserrat" panose="00000500000000000000" pitchFamily="2" charset="0"/>
                <a:ea typeface="Karla"/>
                <a:cs typeface="Karla"/>
                <a:sym typeface="Karla"/>
              </a:rPr>
              <a:t>mission-critical, </a:t>
            </a:r>
          </a:p>
          <a:p>
            <a:pPr marL="114300" indent="0" algn="ctr">
              <a:lnSpc>
                <a:spcPct val="100000"/>
              </a:lnSpc>
              <a:spcBef>
                <a:spcPts val="0"/>
              </a:spcBef>
              <a:buSzPts val="1800"/>
              <a:buNone/>
            </a:pPr>
            <a:endParaRPr lang="en-US" sz="3600" b="1" dirty="0">
              <a:latin typeface="Montserrat" panose="00000500000000000000" pitchFamily="2" charset="0"/>
              <a:ea typeface="Karla"/>
              <a:cs typeface="Karla"/>
              <a:sym typeface="Karla"/>
            </a:endParaRPr>
          </a:p>
          <a:p>
            <a:pPr marL="114300" indent="0" algn="ctr">
              <a:lnSpc>
                <a:spcPct val="100000"/>
              </a:lnSpc>
              <a:spcBef>
                <a:spcPts val="0"/>
              </a:spcBef>
              <a:buSzPts val="1800"/>
              <a:buNone/>
            </a:pPr>
            <a:r>
              <a:rPr lang="en-US" sz="3600" b="1" dirty="0">
                <a:latin typeface="Montserrat" panose="00000500000000000000" pitchFamily="2" charset="0"/>
                <a:ea typeface="Karla"/>
                <a:cs typeface="Karla"/>
                <a:sym typeface="Karla"/>
              </a:rPr>
              <a:t>but can’t exist in a vacuum,</a:t>
            </a:r>
          </a:p>
          <a:p>
            <a:pPr marL="114300" indent="0" algn="ctr">
              <a:lnSpc>
                <a:spcPct val="100000"/>
              </a:lnSpc>
              <a:spcBef>
                <a:spcPts val="0"/>
              </a:spcBef>
              <a:buSzPts val="1800"/>
              <a:buNone/>
            </a:pPr>
            <a:endParaRPr lang="en-US" sz="3600" b="1" dirty="0">
              <a:latin typeface="Montserrat" panose="00000500000000000000" pitchFamily="2" charset="0"/>
              <a:ea typeface="Karla"/>
              <a:cs typeface="Karla"/>
              <a:sym typeface="Karla"/>
            </a:endParaRPr>
          </a:p>
          <a:p>
            <a:pPr marL="114300" indent="0" algn="ctr">
              <a:lnSpc>
                <a:spcPct val="100000"/>
              </a:lnSpc>
              <a:spcBef>
                <a:spcPts val="0"/>
              </a:spcBef>
              <a:buSzPts val="1800"/>
              <a:buNone/>
            </a:pPr>
            <a:r>
              <a:rPr lang="en-US" sz="3600" b="1" dirty="0">
                <a:latin typeface="Montserrat" panose="00000500000000000000" pitchFamily="2" charset="0"/>
                <a:ea typeface="Karla"/>
                <a:cs typeface="Karla"/>
                <a:sym typeface="Karla"/>
              </a:rPr>
              <a:t>which is why… </a:t>
            </a:r>
            <a:endParaRPr lang="en-US" b="1" dirty="0">
              <a:latin typeface="Karla"/>
              <a:ea typeface="Karla"/>
              <a:cs typeface="Karla"/>
              <a:sym typeface="Karla"/>
            </a:endParaRPr>
          </a:p>
        </p:txBody>
      </p:sp>
    </p:spTree>
    <p:extLst>
      <p:ext uri="{BB962C8B-B14F-4D97-AF65-F5344CB8AC3E}">
        <p14:creationId xmlns:p14="http://schemas.microsoft.com/office/powerpoint/2010/main" val="2846342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3" name="Rectangle 2">
            <a:extLst>
              <a:ext uri="{FF2B5EF4-FFF2-40B4-BE49-F238E27FC236}">
                <a16:creationId xmlns:a16="http://schemas.microsoft.com/office/drawing/2014/main" id="{DF6D0450-8B3D-9232-5876-31972BD598C1}"/>
              </a:ext>
            </a:extLst>
          </p:cNvPr>
          <p:cNvSpPr/>
          <p:nvPr/>
        </p:nvSpPr>
        <p:spPr>
          <a:xfrm>
            <a:off x="0" y="0"/>
            <a:ext cx="12192000" cy="685799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Montserrat" panose="00000500000000000000" pitchFamily="2" charset="0"/>
            </a:endParaRPr>
          </a:p>
        </p:txBody>
      </p:sp>
      <p:pic>
        <p:nvPicPr>
          <p:cNvPr id="54" name="Google Shape;54;p13"/>
          <p:cNvPicPr preferRelativeResize="0"/>
          <p:nvPr/>
        </p:nvPicPr>
        <p:blipFill rotWithShape="1">
          <a:blip r:embed="rId3">
            <a:alphaModFix amt="41000"/>
          </a:blip>
          <a:srcRect t="8781" b="49363"/>
          <a:stretch/>
        </p:blipFill>
        <p:spPr>
          <a:xfrm>
            <a:off x="0" y="12801"/>
            <a:ext cx="12288800" cy="6858001"/>
          </a:xfrm>
          <a:prstGeom prst="rect">
            <a:avLst/>
          </a:prstGeom>
          <a:noFill/>
          <a:ln>
            <a:noFill/>
          </a:ln>
        </p:spPr>
      </p:pic>
      <p:pic>
        <p:nvPicPr>
          <p:cNvPr id="55" name="Google Shape;55;p13"/>
          <p:cNvPicPr preferRelativeResize="0"/>
          <p:nvPr/>
        </p:nvPicPr>
        <p:blipFill>
          <a:blip r:embed="rId4">
            <a:alphaModFix/>
          </a:blip>
          <a:stretch>
            <a:fillRect/>
          </a:stretch>
        </p:blipFill>
        <p:spPr>
          <a:xfrm>
            <a:off x="3167508" y="1894507"/>
            <a:ext cx="2490282" cy="2005579"/>
          </a:xfrm>
          <a:prstGeom prst="rect">
            <a:avLst/>
          </a:prstGeom>
          <a:noFill/>
          <a:ln>
            <a:noFill/>
          </a:ln>
        </p:spPr>
      </p:pic>
      <p:sp>
        <p:nvSpPr>
          <p:cNvPr id="56" name="Google Shape;56;p13"/>
          <p:cNvSpPr txBox="1"/>
          <p:nvPr/>
        </p:nvSpPr>
        <p:spPr>
          <a:xfrm>
            <a:off x="702128" y="4826819"/>
            <a:ext cx="10940143" cy="1415732"/>
          </a:xfrm>
          <a:prstGeom prst="rect">
            <a:avLst/>
          </a:prstGeom>
          <a:noFill/>
          <a:ln>
            <a:noFill/>
          </a:ln>
        </p:spPr>
        <p:txBody>
          <a:bodyPr spcFirstLastPara="1" wrap="square" lIns="121900" tIns="121900" rIns="121900" bIns="121900" anchor="t" anchorCtr="0">
            <a:spAutoFit/>
          </a:bodyPr>
          <a:lstStyle/>
          <a:p>
            <a:r>
              <a:rPr lang="en" sz="2800" dirty="0">
                <a:solidFill>
                  <a:schemeClr val="lt1"/>
                </a:solidFill>
                <a:latin typeface="IBM Plex Sans SemiBold"/>
                <a:ea typeface="IBM Plex Sans SemiBold"/>
                <a:cs typeface="IBM Plex Sans SemiBold"/>
                <a:sym typeface="IBM Plex Sans SemiBold"/>
              </a:rPr>
              <a:t>FLEET MANAGEMENT FOR SMART-BATTERY ENABLED DEVICES</a:t>
            </a:r>
            <a:endParaRPr sz="2800" dirty="0">
              <a:solidFill>
                <a:schemeClr val="lt1"/>
              </a:solidFill>
              <a:latin typeface="IBM Plex Sans SemiBold"/>
              <a:ea typeface="IBM Plex Sans SemiBold"/>
              <a:cs typeface="IBM Plex Sans SemiBold"/>
              <a:sym typeface="IBM Plex Sans SemiBold"/>
            </a:endParaRPr>
          </a:p>
          <a:p>
            <a:r>
              <a:rPr lang="en" sz="2400" dirty="0">
                <a:solidFill>
                  <a:schemeClr val="lt1"/>
                </a:solidFill>
                <a:latin typeface="IBM Plex Sans Light"/>
                <a:ea typeface="IBM Plex Sans Light"/>
                <a:cs typeface="IBM Plex Sans Light"/>
                <a:sym typeface="IBM Plex Sans Light"/>
              </a:rPr>
              <a:t>Moontower provides product usage tracking, remote diagnostics, and performance insights for electronics hardware companies.</a:t>
            </a:r>
            <a:endParaRPr sz="2400" dirty="0">
              <a:solidFill>
                <a:schemeClr val="lt1"/>
              </a:solidFill>
              <a:latin typeface="IBM Plex Sans Light"/>
              <a:ea typeface="IBM Plex Sans Light"/>
              <a:cs typeface="IBM Plex Sans Light"/>
              <a:sym typeface="IBM Plex Sans Light"/>
            </a:endParaRPr>
          </a:p>
        </p:txBody>
      </p:sp>
      <p:pic>
        <p:nvPicPr>
          <p:cNvPr id="5" name="Picture 4" descr="A logo with white text&#10;&#10;Description automatically generated">
            <a:extLst>
              <a:ext uri="{FF2B5EF4-FFF2-40B4-BE49-F238E27FC236}">
                <a16:creationId xmlns:a16="http://schemas.microsoft.com/office/drawing/2014/main" id="{0E39DA69-3736-35B3-18F5-5BEEA06B2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8181" y="2137162"/>
            <a:ext cx="3886101" cy="152026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p:nvPr/>
        </p:nvSpPr>
        <p:spPr>
          <a:xfrm>
            <a:off x="647701" y="787346"/>
            <a:ext cx="6057912" cy="5847714"/>
          </a:xfrm>
          <a:prstGeom prst="rect">
            <a:avLst/>
          </a:prstGeom>
          <a:noFill/>
          <a:ln>
            <a:noFill/>
          </a:ln>
        </p:spPr>
        <p:txBody>
          <a:bodyPr spcFirstLastPara="1" wrap="square" lIns="121900" tIns="121900" rIns="121900" bIns="121900" anchor="t" anchorCtr="0">
            <a:spAutoFit/>
          </a:bodyPr>
          <a:lstStyle/>
          <a:p>
            <a:r>
              <a:rPr lang="en-US" sz="2800" dirty="0">
                <a:solidFill>
                  <a:schemeClr val="dk1"/>
                </a:solidFill>
                <a:latin typeface="IBM Plex Sans SemiBold"/>
                <a:ea typeface="IBM Plex Sans SemiBold"/>
                <a:cs typeface="IBM Plex Sans SemiBold"/>
                <a:sym typeface="IBM Plex Sans SemiBold"/>
              </a:rPr>
              <a:t>GUINN PARTNERS</a:t>
            </a:r>
            <a:endParaRPr sz="2400" dirty="0">
              <a:solidFill>
                <a:schemeClr val="dk1"/>
              </a:solidFill>
              <a:latin typeface="IBM Plex Sans Light"/>
              <a:ea typeface="IBM Plex Sans Light"/>
              <a:cs typeface="IBM Plex Sans Light"/>
              <a:sym typeface="IBM Plex Sans Light"/>
            </a:endParaRPr>
          </a:p>
          <a:p>
            <a:r>
              <a:rPr lang="en" sz="2400" dirty="0">
                <a:solidFill>
                  <a:schemeClr val="dk1"/>
                </a:solidFill>
                <a:latin typeface="IBM Plex Sans Light"/>
                <a:ea typeface="IBM Plex Sans Light"/>
                <a:cs typeface="IBM Plex Sans Light"/>
                <a:sym typeface="IBM Plex Sans Light"/>
              </a:rPr>
              <a:t>Guinn Partners is a 40+ person contract engineering firm located in Austin, Texas. </a:t>
            </a:r>
            <a:endParaRPr sz="2400" dirty="0">
              <a:solidFill>
                <a:schemeClr val="dk1"/>
              </a:solidFill>
              <a:latin typeface="IBM Plex Sans Light"/>
              <a:ea typeface="IBM Plex Sans Light"/>
              <a:cs typeface="IBM Plex Sans Light"/>
              <a:sym typeface="IBM Plex Sans Light"/>
            </a:endParaRPr>
          </a:p>
          <a:p>
            <a:endParaRPr sz="2400" dirty="0">
              <a:solidFill>
                <a:schemeClr val="dk1"/>
              </a:solidFill>
              <a:latin typeface="IBM Plex Sans Light"/>
              <a:ea typeface="IBM Plex Sans Light"/>
              <a:cs typeface="IBM Plex Sans Light"/>
              <a:sym typeface="IBM Plex Sans Light"/>
            </a:endParaRPr>
          </a:p>
          <a:p>
            <a:r>
              <a:rPr lang="en" sz="2400" dirty="0">
                <a:solidFill>
                  <a:schemeClr val="dk1"/>
                </a:solidFill>
                <a:latin typeface="IBM Plex Sans Light"/>
                <a:ea typeface="IBM Plex Sans Light"/>
                <a:cs typeface="IBM Plex Sans Light"/>
                <a:sym typeface="IBM Plex Sans Light"/>
              </a:rPr>
              <a:t>Develop custom hardware and software solutions with more than 30 mobility companies over land, air and water.  </a:t>
            </a:r>
            <a:endParaRPr sz="2400" dirty="0">
              <a:solidFill>
                <a:schemeClr val="dk1"/>
              </a:solidFill>
              <a:latin typeface="IBM Plex Sans Light"/>
              <a:ea typeface="IBM Plex Sans Light"/>
              <a:cs typeface="IBM Plex Sans Light"/>
              <a:sym typeface="IBM Plex Sans Light"/>
            </a:endParaRPr>
          </a:p>
          <a:p>
            <a:endParaRPr sz="2400" dirty="0">
              <a:solidFill>
                <a:schemeClr val="dk1"/>
              </a:solidFill>
              <a:latin typeface="IBM Plex Sans Light"/>
              <a:ea typeface="IBM Plex Sans Light"/>
              <a:cs typeface="IBM Plex Sans Light"/>
              <a:sym typeface="IBM Plex Sans Light"/>
            </a:endParaRPr>
          </a:p>
          <a:p>
            <a:r>
              <a:rPr lang="en" sz="2400" dirty="0">
                <a:solidFill>
                  <a:schemeClr val="dk1"/>
                </a:solidFill>
                <a:latin typeface="IBM Plex Sans Light"/>
                <a:ea typeface="IBM Plex Sans Light"/>
                <a:cs typeface="IBM Plex Sans Light"/>
                <a:sym typeface="IBM Plex Sans Light"/>
              </a:rPr>
              <a:t>Repeated found the need for battery-powered hardware devices to have sophisticated “fleet management”. </a:t>
            </a:r>
            <a:endParaRPr sz="2400" dirty="0">
              <a:solidFill>
                <a:schemeClr val="dk1"/>
              </a:solidFill>
              <a:latin typeface="IBM Plex Sans Light"/>
              <a:ea typeface="IBM Plex Sans Light"/>
              <a:cs typeface="IBM Plex Sans Light"/>
              <a:sym typeface="IBM Plex Sans Light"/>
            </a:endParaRPr>
          </a:p>
          <a:p>
            <a:endParaRPr sz="2400" dirty="0">
              <a:solidFill>
                <a:schemeClr val="dk1"/>
              </a:solidFill>
              <a:latin typeface="IBM Plex Sans Light"/>
              <a:ea typeface="IBM Plex Sans Light"/>
              <a:cs typeface="IBM Plex Sans Light"/>
              <a:sym typeface="IBM Plex Sans Light"/>
            </a:endParaRPr>
          </a:p>
          <a:p>
            <a:r>
              <a:rPr lang="en" sz="2400" dirty="0">
                <a:solidFill>
                  <a:schemeClr val="dk1"/>
                </a:solidFill>
                <a:latin typeface="IBM Plex Sans Light"/>
                <a:ea typeface="IBM Plex Sans Light"/>
                <a:cs typeface="IBM Plex Sans Light"/>
                <a:sym typeface="IBM Plex Sans Light"/>
              </a:rPr>
              <a:t>Motivation to build an affordable, customizable software platform to get important analytics rapidly onboarded.</a:t>
            </a:r>
            <a:endParaRPr sz="2000" dirty="0">
              <a:solidFill>
                <a:schemeClr val="dk1"/>
              </a:solidFill>
              <a:latin typeface="IBM Plex Sans Light"/>
              <a:ea typeface="IBM Plex Sans Light"/>
              <a:cs typeface="IBM Plex Sans Light"/>
              <a:sym typeface="IBM Plex Sans Light"/>
            </a:endParaRPr>
          </a:p>
        </p:txBody>
      </p:sp>
      <p:pic>
        <p:nvPicPr>
          <p:cNvPr id="70" name="Google Shape;70;p15"/>
          <p:cNvPicPr preferRelativeResize="0"/>
          <p:nvPr/>
        </p:nvPicPr>
        <p:blipFill>
          <a:blip r:embed="rId3">
            <a:alphaModFix/>
          </a:blip>
          <a:stretch>
            <a:fillRect/>
          </a:stretch>
        </p:blipFill>
        <p:spPr>
          <a:xfrm>
            <a:off x="6705613" y="1"/>
            <a:ext cx="5486387" cy="6858001"/>
          </a:xfrm>
          <a:prstGeom prst="rect">
            <a:avLst/>
          </a:prstGeom>
          <a:noFill/>
          <a:ln>
            <a:noFill/>
          </a:ln>
        </p:spPr>
      </p:pic>
      <p:pic>
        <p:nvPicPr>
          <p:cNvPr id="3" name="Google Shape;63;p14">
            <a:extLst>
              <a:ext uri="{FF2B5EF4-FFF2-40B4-BE49-F238E27FC236}">
                <a16:creationId xmlns:a16="http://schemas.microsoft.com/office/drawing/2014/main" id="{49A12DE1-4CDC-E017-9562-D6A599ABF9EF}"/>
              </a:ext>
            </a:extLst>
          </p:cNvPr>
          <p:cNvPicPr preferRelativeResize="0"/>
          <p:nvPr/>
        </p:nvPicPr>
        <p:blipFill rotWithShape="1">
          <a:blip r:embed="rId4">
            <a:alphaModFix/>
          </a:blip>
          <a:srcRect l="38752" t="12499" r="39813" b="45626"/>
          <a:stretch/>
        </p:blipFill>
        <p:spPr>
          <a:xfrm>
            <a:off x="82146" y="14813"/>
            <a:ext cx="825410" cy="775367"/>
          </a:xfrm>
          <a:prstGeom prst="rect">
            <a:avLst/>
          </a:prstGeom>
          <a:noFill/>
          <a:ln>
            <a:noFill/>
          </a:ln>
        </p:spPr>
      </p:pic>
      <p:pic>
        <p:nvPicPr>
          <p:cNvPr id="4" name="Google Shape;64;p14">
            <a:extLst>
              <a:ext uri="{FF2B5EF4-FFF2-40B4-BE49-F238E27FC236}">
                <a16:creationId xmlns:a16="http://schemas.microsoft.com/office/drawing/2014/main" id="{F9E75D95-0FC3-475B-01E1-FBAA88897439}"/>
              </a:ext>
            </a:extLst>
          </p:cNvPr>
          <p:cNvPicPr preferRelativeResize="0"/>
          <p:nvPr/>
        </p:nvPicPr>
        <p:blipFill>
          <a:blip r:embed="rId5">
            <a:alphaModFix/>
          </a:blip>
          <a:stretch>
            <a:fillRect/>
          </a:stretch>
        </p:blipFill>
        <p:spPr>
          <a:xfrm>
            <a:off x="1012481" y="53724"/>
            <a:ext cx="1758000" cy="68926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rot="-5400000">
            <a:off x="6483350" y="1141217"/>
            <a:ext cx="6858001" cy="4575567"/>
          </a:xfrm>
          <a:prstGeom prst="rect">
            <a:avLst/>
          </a:prstGeom>
          <a:noFill/>
          <a:ln>
            <a:noFill/>
          </a:ln>
        </p:spPr>
      </p:pic>
      <p:sp>
        <p:nvSpPr>
          <p:cNvPr id="62" name="Google Shape;62;p14"/>
          <p:cNvSpPr txBox="1"/>
          <p:nvPr/>
        </p:nvSpPr>
        <p:spPr>
          <a:xfrm>
            <a:off x="272374" y="868000"/>
            <a:ext cx="7352193" cy="5847714"/>
          </a:xfrm>
          <a:prstGeom prst="rect">
            <a:avLst/>
          </a:prstGeom>
          <a:noFill/>
          <a:ln>
            <a:noFill/>
          </a:ln>
        </p:spPr>
        <p:txBody>
          <a:bodyPr spcFirstLastPara="1" wrap="square" lIns="121900" tIns="121900" rIns="121900" bIns="121900" anchor="t" anchorCtr="0">
            <a:spAutoFit/>
          </a:bodyPr>
          <a:lstStyle/>
          <a:p>
            <a:r>
              <a:rPr lang="en" sz="2800" dirty="0">
                <a:solidFill>
                  <a:schemeClr val="dk1"/>
                </a:solidFill>
                <a:latin typeface="IBM Plex Sans SemiBold"/>
                <a:ea typeface="IBM Plex Sans SemiBold"/>
                <a:cs typeface="IBM Plex Sans SemiBold"/>
                <a:sym typeface="IBM Plex Sans SemiBold"/>
              </a:rPr>
              <a:t>THE PROBLEM</a:t>
            </a:r>
            <a:endParaRPr sz="2400" dirty="0">
              <a:solidFill>
                <a:schemeClr val="dk1"/>
              </a:solidFill>
              <a:latin typeface="IBM Plex Sans Light"/>
              <a:ea typeface="IBM Plex Sans Light"/>
              <a:cs typeface="IBM Plex Sans Light"/>
              <a:sym typeface="IBM Plex Sans Light"/>
            </a:endParaRPr>
          </a:p>
          <a:p>
            <a:r>
              <a:rPr lang="en" sz="2400" dirty="0">
                <a:solidFill>
                  <a:schemeClr val="dk1"/>
                </a:solidFill>
                <a:latin typeface="IBM Plex Sans Light"/>
                <a:ea typeface="IBM Plex Sans Light"/>
                <a:cs typeface="IBM Plex Sans Light"/>
                <a:sym typeface="IBM Plex Sans Light"/>
              </a:rPr>
              <a:t>Companies with sophisticated, battery powered electronics products and a scaling user base need:</a:t>
            </a:r>
          </a:p>
          <a:p>
            <a:endParaRPr sz="2400" dirty="0">
              <a:solidFill>
                <a:schemeClr val="dk1"/>
              </a:solidFill>
              <a:latin typeface="IBM Plex Sans Light"/>
              <a:ea typeface="IBM Plex Sans Light"/>
              <a:cs typeface="IBM Plex Sans Light"/>
              <a:sym typeface="IBM Plex Sans Light"/>
            </a:endParaRPr>
          </a:p>
          <a:p>
            <a:pPr marL="609585" indent="-423323">
              <a:buClr>
                <a:schemeClr val="dk1"/>
              </a:buClr>
              <a:buSzPts val="1400"/>
              <a:buFont typeface="IBM Plex Sans Light"/>
              <a:buChar char="-"/>
            </a:pPr>
            <a:r>
              <a:rPr lang="en" sz="2400" dirty="0">
                <a:solidFill>
                  <a:schemeClr val="dk1"/>
                </a:solidFill>
                <a:latin typeface="IBM Plex Sans Light"/>
                <a:ea typeface="IBM Plex Sans Light"/>
                <a:cs typeface="IBM Plex Sans Light"/>
                <a:sym typeface="IBM Plex Sans Light"/>
              </a:rPr>
              <a:t>Performance reporting back to the home engineering team</a:t>
            </a:r>
            <a:endParaRPr sz="2400" dirty="0">
              <a:solidFill>
                <a:schemeClr val="dk1"/>
              </a:solidFill>
              <a:latin typeface="IBM Plex Sans Light"/>
              <a:ea typeface="IBM Plex Sans Light"/>
              <a:cs typeface="IBM Plex Sans Light"/>
              <a:sym typeface="IBM Plex Sans Light"/>
            </a:endParaRPr>
          </a:p>
          <a:p>
            <a:pPr marL="609585" indent="-423323">
              <a:buClr>
                <a:schemeClr val="dk1"/>
              </a:buClr>
              <a:buSzPts val="1400"/>
              <a:buFont typeface="IBM Plex Sans Light"/>
              <a:buChar char="-"/>
            </a:pPr>
            <a:r>
              <a:rPr lang="en" sz="2400" dirty="0">
                <a:solidFill>
                  <a:schemeClr val="dk1"/>
                </a:solidFill>
                <a:latin typeface="IBM Plex Sans Light"/>
                <a:ea typeface="IBM Plex Sans Light"/>
                <a:cs typeface="IBM Plex Sans Light"/>
                <a:sym typeface="IBM Plex Sans Light"/>
              </a:rPr>
              <a:t>An understanding of user’s usage patterns and product versions</a:t>
            </a:r>
            <a:endParaRPr sz="2400" dirty="0">
              <a:solidFill>
                <a:schemeClr val="dk1"/>
              </a:solidFill>
              <a:latin typeface="IBM Plex Sans Light"/>
              <a:ea typeface="IBM Plex Sans Light"/>
              <a:cs typeface="IBM Plex Sans Light"/>
              <a:sym typeface="IBM Plex Sans Light"/>
            </a:endParaRPr>
          </a:p>
          <a:p>
            <a:pPr marL="609585" indent="-423323">
              <a:buClr>
                <a:schemeClr val="dk1"/>
              </a:buClr>
              <a:buSzPts val="1400"/>
              <a:buFont typeface="IBM Plex Sans Light"/>
              <a:buChar char="-"/>
            </a:pPr>
            <a:r>
              <a:rPr lang="en" sz="2400" dirty="0">
                <a:solidFill>
                  <a:schemeClr val="dk1"/>
                </a:solidFill>
                <a:latin typeface="IBM Plex Sans Light"/>
                <a:ea typeface="IBM Plex Sans Light"/>
                <a:cs typeface="IBM Plex Sans Light"/>
                <a:sym typeface="IBM Plex Sans Light"/>
              </a:rPr>
              <a:t>The ability to test and rollout firmware upgrades through an intelligent system</a:t>
            </a:r>
            <a:endParaRPr sz="2400" dirty="0">
              <a:solidFill>
                <a:schemeClr val="dk1"/>
              </a:solidFill>
              <a:latin typeface="IBM Plex Sans Light"/>
              <a:ea typeface="IBM Plex Sans Light"/>
              <a:cs typeface="IBM Plex Sans Light"/>
              <a:sym typeface="IBM Plex Sans Light"/>
            </a:endParaRPr>
          </a:p>
          <a:p>
            <a:endParaRPr sz="2400" dirty="0">
              <a:solidFill>
                <a:schemeClr val="dk1"/>
              </a:solidFill>
              <a:latin typeface="IBM Plex Sans Light"/>
              <a:ea typeface="IBM Plex Sans Light"/>
              <a:cs typeface="IBM Plex Sans Light"/>
              <a:sym typeface="IBM Plex Sans Light"/>
            </a:endParaRPr>
          </a:p>
          <a:p>
            <a:r>
              <a:rPr lang="en" sz="2400" dirty="0">
                <a:solidFill>
                  <a:schemeClr val="dk1"/>
                </a:solidFill>
                <a:latin typeface="IBM Plex Sans Light"/>
                <a:ea typeface="IBM Plex Sans Light"/>
                <a:cs typeface="IBM Plex Sans Light"/>
                <a:sym typeface="IBM Plex Sans Light"/>
              </a:rPr>
              <a:t>But rarely is this built into starting product roadmaps, and it is complex and time-consuming to architect and execute while improving your core product engineering. </a:t>
            </a:r>
            <a:endParaRPr sz="2400" dirty="0">
              <a:solidFill>
                <a:schemeClr val="dk1"/>
              </a:solidFill>
              <a:latin typeface="IBM Plex Sans Light"/>
              <a:ea typeface="IBM Plex Sans Light"/>
              <a:cs typeface="IBM Plex Sans Light"/>
              <a:sym typeface="IBM Plex Sans Light"/>
            </a:endParaRPr>
          </a:p>
        </p:txBody>
      </p:sp>
      <p:pic>
        <p:nvPicPr>
          <p:cNvPr id="63" name="Google Shape;63;p14"/>
          <p:cNvPicPr preferRelativeResize="0"/>
          <p:nvPr/>
        </p:nvPicPr>
        <p:blipFill rotWithShape="1">
          <a:blip r:embed="rId4">
            <a:alphaModFix/>
          </a:blip>
          <a:srcRect l="38752" t="12499" r="39813" b="45626"/>
          <a:stretch/>
        </p:blipFill>
        <p:spPr>
          <a:xfrm>
            <a:off x="101601" y="92632"/>
            <a:ext cx="825410" cy="775367"/>
          </a:xfrm>
          <a:prstGeom prst="rect">
            <a:avLst/>
          </a:prstGeom>
          <a:noFill/>
          <a:ln>
            <a:noFill/>
          </a:ln>
        </p:spPr>
      </p:pic>
      <p:pic>
        <p:nvPicPr>
          <p:cNvPr id="2" name="Google Shape;64;p14">
            <a:extLst>
              <a:ext uri="{FF2B5EF4-FFF2-40B4-BE49-F238E27FC236}">
                <a16:creationId xmlns:a16="http://schemas.microsoft.com/office/drawing/2014/main" id="{9D6386B6-7C76-62D4-DB85-F1DE42D07594}"/>
              </a:ext>
            </a:extLst>
          </p:cNvPr>
          <p:cNvPicPr preferRelativeResize="0"/>
          <p:nvPr/>
        </p:nvPicPr>
        <p:blipFill>
          <a:blip r:embed="rId5">
            <a:alphaModFix/>
          </a:blip>
          <a:stretch>
            <a:fillRect/>
          </a:stretch>
        </p:blipFill>
        <p:spPr>
          <a:xfrm>
            <a:off x="1090301" y="92633"/>
            <a:ext cx="1758000" cy="68926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p:nvPr/>
        </p:nvSpPr>
        <p:spPr>
          <a:xfrm>
            <a:off x="101601" y="829233"/>
            <a:ext cx="6932029" cy="5847714"/>
          </a:xfrm>
          <a:prstGeom prst="rect">
            <a:avLst/>
          </a:prstGeom>
          <a:noFill/>
          <a:ln>
            <a:noFill/>
          </a:ln>
        </p:spPr>
        <p:txBody>
          <a:bodyPr spcFirstLastPara="1" wrap="square" lIns="121900" tIns="121900" rIns="121900" bIns="121900" anchor="t" anchorCtr="0">
            <a:spAutoFit/>
          </a:bodyPr>
          <a:lstStyle/>
          <a:p>
            <a:r>
              <a:rPr lang="en" sz="2800" dirty="0">
                <a:solidFill>
                  <a:schemeClr val="dk1"/>
                </a:solidFill>
                <a:latin typeface="IBM Plex Sans SemiBold"/>
                <a:ea typeface="IBM Plex Sans SemiBold"/>
                <a:cs typeface="IBM Plex Sans SemiBold"/>
                <a:sym typeface="IBM Plex Sans SemiBold"/>
              </a:rPr>
              <a:t>MOONTOWER IS:</a:t>
            </a:r>
            <a:endParaRPr sz="2400" dirty="0">
              <a:solidFill>
                <a:schemeClr val="dk1"/>
              </a:solidFill>
              <a:latin typeface="IBM Plex Sans Light"/>
              <a:ea typeface="IBM Plex Sans Light"/>
              <a:cs typeface="IBM Plex Sans Light"/>
              <a:sym typeface="IBM Plex Sans Light"/>
            </a:endParaRPr>
          </a:p>
          <a:p>
            <a:r>
              <a:rPr lang="en" sz="2400" dirty="0">
                <a:solidFill>
                  <a:schemeClr val="dk1"/>
                </a:solidFill>
                <a:latin typeface="IBM Plex Sans Light"/>
                <a:ea typeface="IBM Plex Sans Light"/>
                <a:cs typeface="IBM Plex Sans Light"/>
                <a:sym typeface="IBM Plex Sans Light"/>
              </a:rPr>
              <a:t>A single software platform, with hardware integration to “smart batteries” (any battery with a BMS) that allows remote monitoring, field firmware upgrade, and extensive diagnostics</a:t>
            </a:r>
            <a:endParaRPr sz="2400" dirty="0">
              <a:solidFill>
                <a:schemeClr val="dk1"/>
              </a:solidFill>
              <a:latin typeface="IBM Plex Sans Light"/>
              <a:ea typeface="IBM Plex Sans Light"/>
              <a:cs typeface="IBM Plex Sans Light"/>
              <a:sym typeface="IBM Plex Sans Light"/>
            </a:endParaRPr>
          </a:p>
          <a:p>
            <a:endParaRPr sz="2400" dirty="0">
              <a:solidFill>
                <a:schemeClr val="dk1"/>
              </a:solidFill>
              <a:latin typeface="IBM Plex Sans Light"/>
              <a:ea typeface="IBM Plex Sans Light"/>
              <a:cs typeface="IBM Plex Sans Light"/>
              <a:sym typeface="IBM Plex Sans Light"/>
            </a:endParaRPr>
          </a:p>
          <a:p>
            <a:r>
              <a:rPr lang="en" sz="2400" b="1" dirty="0">
                <a:solidFill>
                  <a:schemeClr val="dk1"/>
                </a:solidFill>
                <a:latin typeface="IBM Plex Sans"/>
                <a:ea typeface="IBM Plex Sans"/>
                <a:cs typeface="IBM Plex Sans"/>
                <a:sym typeface="IBM Plex Sans"/>
              </a:rPr>
              <a:t>This gives you:</a:t>
            </a:r>
            <a:endParaRPr sz="2400" b="1" dirty="0">
              <a:solidFill>
                <a:schemeClr val="dk1"/>
              </a:solidFill>
              <a:latin typeface="IBM Plex Sans"/>
              <a:ea typeface="IBM Plex Sans"/>
              <a:cs typeface="IBM Plex Sans"/>
              <a:sym typeface="IBM Plex Sans"/>
            </a:endParaRPr>
          </a:p>
          <a:p>
            <a:pPr>
              <a:buClr>
                <a:schemeClr val="dk1"/>
              </a:buClr>
              <a:buSzPts val="1100"/>
            </a:pPr>
            <a:r>
              <a:rPr lang="en" sz="2400" dirty="0">
                <a:solidFill>
                  <a:schemeClr val="dk1"/>
                </a:solidFill>
                <a:latin typeface="IBM Plex Sans Light"/>
                <a:ea typeface="IBM Plex Sans Light"/>
                <a:cs typeface="IBM Plex Sans Light"/>
                <a:sym typeface="IBM Plex Sans Light"/>
              </a:rPr>
              <a:t>Granular, real-time, insight into how your product performs during development and deployment so you can:</a:t>
            </a:r>
            <a:endParaRPr sz="2400" dirty="0">
              <a:solidFill>
                <a:schemeClr val="dk1"/>
              </a:solidFill>
              <a:latin typeface="IBM Plex Sans Light"/>
              <a:ea typeface="IBM Plex Sans Light"/>
              <a:cs typeface="IBM Plex Sans Light"/>
              <a:sym typeface="IBM Plex Sans Light"/>
            </a:endParaRPr>
          </a:p>
          <a:p>
            <a:pPr marL="609585" indent="-423323">
              <a:buClr>
                <a:schemeClr val="dk1"/>
              </a:buClr>
              <a:buSzPts val="1400"/>
              <a:buFont typeface="IBM Plex Sans Light"/>
              <a:buChar char="-"/>
            </a:pPr>
            <a:r>
              <a:rPr lang="en" sz="2400" dirty="0">
                <a:solidFill>
                  <a:schemeClr val="dk1"/>
                </a:solidFill>
                <a:latin typeface="IBM Plex Sans Light"/>
                <a:ea typeface="IBM Plex Sans Light"/>
                <a:cs typeface="IBM Plex Sans Light"/>
                <a:sym typeface="IBM Plex Sans Light"/>
              </a:rPr>
              <a:t>Develop products efficiently</a:t>
            </a:r>
            <a:endParaRPr sz="2400" dirty="0">
              <a:solidFill>
                <a:schemeClr val="dk1"/>
              </a:solidFill>
              <a:latin typeface="IBM Plex Sans Light"/>
              <a:ea typeface="IBM Plex Sans Light"/>
              <a:cs typeface="IBM Plex Sans Light"/>
              <a:sym typeface="IBM Plex Sans Light"/>
            </a:endParaRPr>
          </a:p>
          <a:p>
            <a:pPr marL="609585" indent="-423323">
              <a:buClr>
                <a:schemeClr val="dk1"/>
              </a:buClr>
              <a:buSzPts val="1400"/>
              <a:buFont typeface="IBM Plex Sans Light"/>
              <a:buChar char="-"/>
            </a:pPr>
            <a:r>
              <a:rPr lang="en" sz="2400" dirty="0">
                <a:solidFill>
                  <a:schemeClr val="dk1"/>
                </a:solidFill>
                <a:latin typeface="IBM Plex Sans Light"/>
                <a:ea typeface="IBM Plex Sans Light"/>
                <a:cs typeface="IBM Plex Sans Light"/>
                <a:sym typeface="IBM Plex Sans Light"/>
              </a:rPr>
              <a:t>Get to market faster</a:t>
            </a:r>
            <a:endParaRPr sz="2400" dirty="0">
              <a:solidFill>
                <a:schemeClr val="dk1"/>
              </a:solidFill>
              <a:latin typeface="IBM Plex Sans Light"/>
              <a:ea typeface="IBM Plex Sans Light"/>
              <a:cs typeface="IBM Plex Sans Light"/>
              <a:sym typeface="IBM Plex Sans Light"/>
            </a:endParaRPr>
          </a:p>
          <a:p>
            <a:pPr marL="609585" indent="-423323">
              <a:buClr>
                <a:schemeClr val="dk1"/>
              </a:buClr>
              <a:buSzPts val="1400"/>
              <a:buFont typeface="IBM Plex Sans Light"/>
              <a:buChar char="-"/>
            </a:pPr>
            <a:r>
              <a:rPr lang="en" sz="2400" dirty="0">
                <a:solidFill>
                  <a:schemeClr val="dk1"/>
                </a:solidFill>
                <a:latin typeface="IBM Plex Sans Light"/>
                <a:ea typeface="IBM Plex Sans Light"/>
                <a:cs typeface="IBM Plex Sans Light"/>
                <a:sym typeface="IBM Plex Sans Light"/>
              </a:rPr>
              <a:t>Have a better understanding of how customers use the products</a:t>
            </a:r>
            <a:endParaRPr sz="2400" dirty="0">
              <a:solidFill>
                <a:schemeClr val="dk1"/>
              </a:solidFill>
              <a:latin typeface="IBM Plex Sans Light"/>
              <a:ea typeface="IBM Plex Sans Light"/>
              <a:cs typeface="IBM Plex Sans Light"/>
              <a:sym typeface="IBM Plex Sans Light"/>
            </a:endParaRPr>
          </a:p>
          <a:p>
            <a:pPr marL="609585" indent="-423323">
              <a:buClr>
                <a:schemeClr val="dk1"/>
              </a:buClr>
              <a:buSzPts val="1400"/>
              <a:buFont typeface="IBM Plex Sans Light"/>
              <a:buChar char="-"/>
            </a:pPr>
            <a:r>
              <a:rPr lang="en" sz="2400" dirty="0">
                <a:solidFill>
                  <a:schemeClr val="dk1"/>
                </a:solidFill>
                <a:latin typeface="IBM Plex Sans Light"/>
                <a:ea typeface="IBM Plex Sans Light"/>
                <a:cs typeface="IBM Plex Sans Light"/>
                <a:sym typeface="IBM Plex Sans Light"/>
              </a:rPr>
              <a:t>Provide an incredible user experience</a:t>
            </a:r>
            <a:endParaRPr sz="2400" dirty="0">
              <a:solidFill>
                <a:schemeClr val="dk1"/>
              </a:solidFill>
              <a:latin typeface="IBM Plex Sans Light"/>
              <a:ea typeface="IBM Plex Sans Light"/>
              <a:cs typeface="IBM Plex Sans Light"/>
              <a:sym typeface="IBM Plex Sans Light"/>
            </a:endParaRPr>
          </a:p>
        </p:txBody>
      </p:sp>
      <p:pic>
        <p:nvPicPr>
          <p:cNvPr id="77" name="Google Shape;77;p16"/>
          <p:cNvPicPr preferRelativeResize="0"/>
          <p:nvPr/>
        </p:nvPicPr>
        <p:blipFill>
          <a:blip r:embed="rId3">
            <a:alphaModFix/>
          </a:blip>
          <a:stretch>
            <a:fillRect/>
          </a:stretch>
        </p:blipFill>
        <p:spPr>
          <a:xfrm rot="5400000">
            <a:off x="6177464" y="856165"/>
            <a:ext cx="6870699" cy="5158367"/>
          </a:xfrm>
          <a:prstGeom prst="rect">
            <a:avLst/>
          </a:prstGeom>
          <a:noFill/>
          <a:ln>
            <a:noFill/>
          </a:ln>
        </p:spPr>
      </p:pic>
      <p:pic>
        <p:nvPicPr>
          <p:cNvPr id="2" name="Google Shape;63;p14">
            <a:extLst>
              <a:ext uri="{FF2B5EF4-FFF2-40B4-BE49-F238E27FC236}">
                <a16:creationId xmlns:a16="http://schemas.microsoft.com/office/drawing/2014/main" id="{0A44586F-B199-46D9-2CF1-40535658C50E}"/>
              </a:ext>
            </a:extLst>
          </p:cNvPr>
          <p:cNvPicPr preferRelativeResize="0"/>
          <p:nvPr/>
        </p:nvPicPr>
        <p:blipFill rotWithShape="1">
          <a:blip r:embed="rId4">
            <a:alphaModFix/>
          </a:blip>
          <a:srcRect l="38752" t="12499" r="39813" b="45626"/>
          <a:stretch/>
        </p:blipFill>
        <p:spPr>
          <a:xfrm>
            <a:off x="101601" y="92632"/>
            <a:ext cx="825410" cy="775367"/>
          </a:xfrm>
          <a:prstGeom prst="rect">
            <a:avLst/>
          </a:prstGeom>
          <a:noFill/>
          <a:ln>
            <a:noFill/>
          </a:ln>
        </p:spPr>
      </p:pic>
      <p:pic>
        <p:nvPicPr>
          <p:cNvPr id="3" name="Google Shape;64;p14">
            <a:extLst>
              <a:ext uri="{FF2B5EF4-FFF2-40B4-BE49-F238E27FC236}">
                <a16:creationId xmlns:a16="http://schemas.microsoft.com/office/drawing/2014/main" id="{3E1F4737-C2AD-97CD-F96A-C3749448061A}"/>
              </a:ext>
            </a:extLst>
          </p:cNvPr>
          <p:cNvPicPr preferRelativeResize="0"/>
          <p:nvPr/>
        </p:nvPicPr>
        <p:blipFill>
          <a:blip r:embed="rId5">
            <a:alphaModFix/>
          </a:blip>
          <a:stretch>
            <a:fillRect/>
          </a:stretch>
        </p:blipFill>
        <p:spPr>
          <a:xfrm>
            <a:off x="1090301" y="92633"/>
            <a:ext cx="1758000" cy="68926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p:nvPr/>
        </p:nvSpPr>
        <p:spPr>
          <a:xfrm>
            <a:off x="767405" y="1082150"/>
            <a:ext cx="10657189" cy="6032380"/>
          </a:xfrm>
          <a:prstGeom prst="rect">
            <a:avLst/>
          </a:prstGeom>
          <a:noFill/>
          <a:ln>
            <a:noFill/>
          </a:ln>
        </p:spPr>
        <p:txBody>
          <a:bodyPr spcFirstLastPara="1" wrap="square" lIns="121900" tIns="121900" rIns="121900" bIns="121900" anchor="t" anchorCtr="0">
            <a:spAutoFit/>
          </a:bodyPr>
          <a:lstStyle/>
          <a:p>
            <a:r>
              <a:rPr lang="en" sz="2800" dirty="0">
                <a:solidFill>
                  <a:schemeClr val="dk1"/>
                </a:solidFill>
                <a:latin typeface="IBM Plex Sans SemiBold"/>
                <a:ea typeface="IBM Plex Sans SemiBold"/>
                <a:cs typeface="IBM Plex Sans SemiBold"/>
                <a:sym typeface="IBM Plex Sans SemiBold"/>
              </a:rPr>
              <a:t>MOONTOWER + ASTROLABE</a:t>
            </a:r>
          </a:p>
          <a:p>
            <a:endParaRPr sz="2800" dirty="0">
              <a:solidFill>
                <a:schemeClr val="dk1"/>
              </a:solidFill>
              <a:latin typeface="IBM Plex Sans Light"/>
              <a:ea typeface="IBM Plex Sans Light"/>
              <a:cs typeface="IBM Plex Sans Light"/>
              <a:sym typeface="IBM Plex Sans Light"/>
            </a:endParaRPr>
          </a:p>
          <a:p>
            <a:r>
              <a:rPr lang="en-US" sz="2800" b="0" u="none" strike="noStrike" dirty="0">
                <a:solidFill>
                  <a:srgbClr val="000000"/>
                </a:solidFill>
                <a:effectLst/>
                <a:latin typeface="Proxima Nova"/>
              </a:rPr>
              <a:t>"As strategic partners with Astrolabe Analytics, we recognize the critical need for advanced battery analytics in the burgeoning field of eVTOL aircraft”</a:t>
            </a:r>
          </a:p>
          <a:p>
            <a:endParaRPr lang="en-US" sz="2800" dirty="0">
              <a:solidFill>
                <a:srgbClr val="000000"/>
              </a:solidFill>
              <a:latin typeface="Proxima Nova"/>
              <a:ea typeface="IBM Plex Sans Light"/>
              <a:cs typeface="IBM Plex Sans Light"/>
              <a:sym typeface="IBM Plex Sans Light"/>
            </a:endParaRPr>
          </a:p>
          <a:p>
            <a:pPr rtl="0">
              <a:spcBef>
                <a:spcPts val="0"/>
              </a:spcBef>
              <a:spcAft>
                <a:spcPts val="0"/>
              </a:spcAft>
            </a:pPr>
            <a:r>
              <a:rPr lang="en-US" sz="2800" b="0" u="none" strike="noStrike" dirty="0">
                <a:solidFill>
                  <a:srgbClr val="000000"/>
                </a:solidFill>
                <a:effectLst/>
                <a:latin typeface="Proxima Nova"/>
              </a:rPr>
              <a:t>“</a:t>
            </a:r>
            <a:r>
              <a:rPr lang="en-US" sz="2800" dirty="0">
                <a:solidFill>
                  <a:srgbClr val="000000"/>
                </a:solidFill>
                <a:latin typeface="Proxima Nova"/>
              </a:rPr>
              <a:t>O</a:t>
            </a:r>
            <a:r>
              <a:rPr lang="en-US" sz="2800" b="0" u="none" strike="noStrike" dirty="0">
                <a:solidFill>
                  <a:srgbClr val="000000"/>
                </a:solidFill>
                <a:effectLst/>
                <a:latin typeface="Proxima Nova"/>
              </a:rPr>
              <a:t>ur partnership aligns perfectly with our strategic goals, leveraging our deep experience in product development and Astrolabe's battery analytics to meet the growing demand for advanced data-driven solutions.”</a:t>
            </a:r>
          </a:p>
          <a:p>
            <a:pPr rtl="0">
              <a:spcBef>
                <a:spcPts val="0"/>
              </a:spcBef>
              <a:spcAft>
                <a:spcPts val="0"/>
              </a:spcAft>
            </a:pPr>
            <a:endParaRPr lang="en-US" sz="2400" dirty="0">
              <a:solidFill>
                <a:srgbClr val="000000"/>
              </a:solidFill>
              <a:latin typeface="Proxima Nova"/>
            </a:endParaRPr>
          </a:p>
          <a:p>
            <a:pPr rtl="0">
              <a:spcBef>
                <a:spcPts val="0"/>
              </a:spcBef>
              <a:spcAft>
                <a:spcPts val="0"/>
              </a:spcAft>
            </a:pPr>
            <a:r>
              <a:rPr lang="en-US" sz="2400" b="1" dirty="0">
                <a:solidFill>
                  <a:srgbClr val="000000"/>
                </a:solidFill>
                <a:effectLst/>
                <a:latin typeface="Proxima Nova"/>
              </a:rPr>
              <a:t>Eric Davis, Guinn Partners</a:t>
            </a:r>
            <a:endParaRPr lang="en-US" sz="3200" b="1" dirty="0">
              <a:effectLst/>
            </a:endParaRPr>
          </a:p>
          <a:p>
            <a:br>
              <a:rPr lang="en-US" sz="2400" dirty="0"/>
            </a:br>
            <a:endParaRPr sz="2400" dirty="0">
              <a:solidFill>
                <a:schemeClr val="dk1"/>
              </a:solidFill>
              <a:latin typeface="IBM Plex Sans Light"/>
              <a:ea typeface="IBM Plex Sans Light"/>
              <a:cs typeface="IBM Plex Sans Light"/>
              <a:sym typeface="IBM Plex Sans Light"/>
            </a:endParaRPr>
          </a:p>
        </p:txBody>
      </p:sp>
      <p:pic>
        <p:nvPicPr>
          <p:cNvPr id="2" name="Google Shape;63;p14">
            <a:extLst>
              <a:ext uri="{FF2B5EF4-FFF2-40B4-BE49-F238E27FC236}">
                <a16:creationId xmlns:a16="http://schemas.microsoft.com/office/drawing/2014/main" id="{0A44586F-B199-46D9-2CF1-40535658C50E}"/>
              </a:ext>
            </a:extLst>
          </p:cNvPr>
          <p:cNvPicPr preferRelativeResize="0"/>
          <p:nvPr/>
        </p:nvPicPr>
        <p:blipFill rotWithShape="1">
          <a:blip r:embed="rId3">
            <a:alphaModFix/>
          </a:blip>
          <a:srcRect l="38752" t="12499" r="39813" b="45626"/>
          <a:stretch/>
        </p:blipFill>
        <p:spPr>
          <a:xfrm>
            <a:off x="101601" y="92632"/>
            <a:ext cx="825410" cy="775367"/>
          </a:xfrm>
          <a:prstGeom prst="rect">
            <a:avLst/>
          </a:prstGeom>
          <a:noFill/>
          <a:ln>
            <a:noFill/>
          </a:ln>
        </p:spPr>
      </p:pic>
      <p:pic>
        <p:nvPicPr>
          <p:cNvPr id="3" name="Google Shape;64;p14">
            <a:extLst>
              <a:ext uri="{FF2B5EF4-FFF2-40B4-BE49-F238E27FC236}">
                <a16:creationId xmlns:a16="http://schemas.microsoft.com/office/drawing/2014/main" id="{3E1F4737-C2AD-97CD-F96A-C3749448061A}"/>
              </a:ext>
            </a:extLst>
          </p:cNvPr>
          <p:cNvPicPr preferRelativeResize="0"/>
          <p:nvPr/>
        </p:nvPicPr>
        <p:blipFill>
          <a:blip r:embed="rId4">
            <a:alphaModFix/>
          </a:blip>
          <a:stretch>
            <a:fillRect/>
          </a:stretch>
        </p:blipFill>
        <p:spPr>
          <a:xfrm>
            <a:off x="1090301" y="92633"/>
            <a:ext cx="1758000" cy="689265"/>
          </a:xfrm>
          <a:prstGeom prst="rect">
            <a:avLst/>
          </a:prstGeom>
          <a:noFill/>
          <a:ln>
            <a:noFill/>
          </a:ln>
        </p:spPr>
      </p:pic>
    </p:spTree>
    <p:extLst>
      <p:ext uri="{BB962C8B-B14F-4D97-AF65-F5344CB8AC3E}">
        <p14:creationId xmlns:p14="http://schemas.microsoft.com/office/powerpoint/2010/main" val="2899200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p:nvPr/>
        </p:nvSpPr>
        <p:spPr>
          <a:xfrm>
            <a:off x="335114" y="1397695"/>
            <a:ext cx="5908032" cy="4493497"/>
          </a:xfrm>
          <a:prstGeom prst="rect">
            <a:avLst/>
          </a:prstGeom>
          <a:noFill/>
          <a:ln>
            <a:noFill/>
          </a:ln>
        </p:spPr>
        <p:txBody>
          <a:bodyPr spcFirstLastPara="1" wrap="square" lIns="121900" tIns="121900" rIns="121900" bIns="121900" anchor="t" anchorCtr="0">
            <a:spAutoFit/>
          </a:bodyPr>
          <a:lstStyle/>
          <a:p>
            <a:r>
              <a:rPr lang="en" sz="2800" dirty="0">
                <a:solidFill>
                  <a:schemeClr val="dk1"/>
                </a:solidFill>
                <a:latin typeface="IBM Plex Sans SemiBold"/>
                <a:ea typeface="IBM Plex Sans SemiBold"/>
                <a:cs typeface="IBM Plex Sans SemiBold"/>
                <a:sym typeface="IBM Plex Sans SemiBold"/>
              </a:rPr>
              <a:t>MOONTOWER + ASTROLABE</a:t>
            </a:r>
          </a:p>
          <a:p>
            <a:endParaRPr lang="en" sz="2800" dirty="0">
              <a:solidFill>
                <a:schemeClr val="dk1"/>
              </a:solidFill>
              <a:latin typeface="IBM Plex Sans SemiBold"/>
              <a:ea typeface="IBM Plex Sans SemiBold"/>
              <a:cs typeface="IBM Plex Sans SemiBold"/>
              <a:sym typeface="IBM Plex Sans SemiBold"/>
            </a:endParaRPr>
          </a:p>
          <a:p>
            <a:r>
              <a:rPr lang="en" sz="2800" dirty="0">
                <a:solidFill>
                  <a:schemeClr val="dk1"/>
                </a:solidFill>
                <a:latin typeface="IBM Plex Sans SemiBold"/>
                <a:ea typeface="IBM Plex Sans SemiBold"/>
                <a:cs typeface="IBM Plex Sans SemiBold"/>
                <a:sym typeface="IBM Plex Sans SemiBold"/>
              </a:rPr>
              <a:t>First demonstration: </a:t>
            </a:r>
          </a:p>
          <a:p>
            <a:r>
              <a:rPr lang="en" sz="2800" dirty="0">
                <a:solidFill>
                  <a:schemeClr val="dk1"/>
                </a:solidFill>
                <a:latin typeface="IBM Plex Sans SemiBold"/>
                <a:ea typeface="IBM Plex Sans SemiBold"/>
                <a:cs typeface="IBM Plex Sans SemiBold"/>
                <a:sym typeface="IBM Plex Sans SemiBold"/>
              </a:rPr>
              <a:t>Lift Aircraft’s HEXA</a:t>
            </a:r>
          </a:p>
          <a:p>
            <a:endParaRPr lang="en" sz="2800" dirty="0">
              <a:solidFill>
                <a:schemeClr val="dk1"/>
              </a:solidFill>
              <a:latin typeface="IBM Plex Sans SemiBold"/>
              <a:ea typeface="IBM Plex Sans SemiBold"/>
              <a:cs typeface="IBM Plex Sans SemiBold"/>
              <a:sym typeface="IBM Plex Sans SemiBold"/>
            </a:endParaRPr>
          </a:p>
          <a:p>
            <a:r>
              <a:rPr lang="en" sz="2800" dirty="0">
                <a:solidFill>
                  <a:schemeClr val="dk1"/>
                </a:solidFill>
                <a:latin typeface="IBM Plex Sans SemiBold"/>
                <a:ea typeface="IBM Plex Sans SemiBold"/>
                <a:cs typeface="IBM Plex Sans SemiBold"/>
                <a:sym typeface="IBM Plex Sans SemiBold"/>
              </a:rPr>
              <a:t>All-electric, single-seat, multirotor, amphibious ultralight vehicle under evaluation by the USAF</a:t>
            </a:r>
            <a:br>
              <a:rPr lang="en-US" sz="2400" dirty="0"/>
            </a:br>
            <a:endParaRPr sz="2400" dirty="0">
              <a:solidFill>
                <a:schemeClr val="dk1"/>
              </a:solidFill>
              <a:latin typeface="IBM Plex Sans Light"/>
              <a:ea typeface="IBM Plex Sans Light"/>
              <a:cs typeface="IBM Plex Sans Light"/>
              <a:sym typeface="IBM Plex Sans Light"/>
            </a:endParaRPr>
          </a:p>
        </p:txBody>
      </p:sp>
      <p:pic>
        <p:nvPicPr>
          <p:cNvPr id="2" name="Google Shape;63;p14">
            <a:extLst>
              <a:ext uri="{FF2B5EF4-FFF2-40B4-BE49-F238E27FC236}">
                <a16:creationId xmlns:a16="http://schemas.microsoft.com/office/drawing/2014/main" id="{0A44586F-B199-46D9-2CF1-40535658C50E}"/>
              </a:ext>
            </a:extLst>
          </p:cNvPr>
          <p:cNvPicPr preferRelativeResize="0"/>
          <p:nvPr/>
        </p:nvPicPr>
        <p:blipFill rotWithShape="1">
          <a:blip r:embed="rId3">
            <a:alphaModFix/>
          </a:blip>
          <a:srcRect l="38752" t="12499" r="39813" b="45626"/>
          <a:stretch/>
        </p:blipFill>
        <p:spPr>
          <a:xfrm>
            <a:off x="101601" y="92632"/>
            <a:ext cx="825410" cy="775367"/>
          </a:xfrm>
          <a:prstGeom prst="rect">
            <a:avLst/>
          </a:prstGeom>
          <a:noFill/>
          <a:ln>
            <a:noFill/>
          </a:ln>
        </p:spPr>
      </p:pic>
      <p:pic>
        <p:nvPicPr>
          <p:cNvPr id="3" name="Google Shape;64;p14">
            <a:extLst>
              <a:ext uri="{FF2B5EF4-FFF2-40B4-BE49-F238E27FC236}">
                <a16:creationId xmlns:a16="http://schemas.microsoft.com/office/drawing/2014/main" id="{3E1F4737-C2AD-97CD-F96A-C3749448061A}"/>
              </a:ext>
            </a:extLst>
          </p:cNvPr>
          <p:cNvPicPr preferRelativeResize="0"/>
          <p:nvPr/>
        </p:nvPicPr>
        <p:blipFill>
          <a:blip r:embed="rId4">
            <a:alphaModFix/>
          </a:blip>
          <a:stretch>
            <a:fillRect/>
          </a:stretch>
        </p:blipFill>
        <p:spPr>
          <a:xfrm>
            <a:off x="1090301" y="92633"/>
            <a:ext cx="1758000" cy="689265"/>
          </a:xfrm>
          <a:prstGeom prst="rect">
            <a:avLst/>
          </a:prstGeom>
          <a:noFill/>
          <a:ln>
            <a:noFill/>
          </a:ln>
        </p:spPr>
      </p:pic>
      <p:pic>
        <p:nvPicPr>
          <p:cNvPr id="3074" name="Picture 2">
            <a:extLst>
              <a:ext uri="{FF2B5EF4-FFF2-40B4-BE49-F238E27FC236}">
                <a16:creationId xmlns:a16="http://schemas.microsoft.com/office/drawing/2014/main" id="{DAB28872-8D6A-A14C-E886-650CB59DA7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437"/>
          <a:stretch/>
        </p:blipFill>
        <p:spPr bwMode="auto">
          <a:xfrm>
            <a:off x="6639947" y="3429000"/>
            <a:ext cx="4666593" cy="3355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4DCC7F3-860D-62E8-4602-36E2405CBC6F}"/>
              </a:ext>
            </a:extLst>
          </p:cNvPr>
          <p:cNvPicPr>
            <a:picLocks noChangeAspect="1"/>
          </p:cNvPicPr>
          <p:nvPr/>
        </p:nvPicPr>
        <p:blipFill>
          <a:blip r:embed="rId6"/>
          <a:stretch>
            <a:fillRect/>
          </a:stretch>
        </p:blipFill>
        <p:spPr>
          <a:xfrm>
            <a:off x="6406436" y="311141"/>
            <a:ext cx="5133616" cy="2903630"/>
          </a:xfrm>
          <a:prstGeom prst="rect">
            <a:avLst/>
          </a:prstGeom>
        </p:spPr>
      </p:pic>
    </p:spTree>
    <p:extLst>
      <p:ext uri="{BB962C8B-B14F-4D97-AF65-F5344CB8AC3E}">
        <p14:creationId xmlns:p14="http://schemas.microsoft.com/office/powerpoint/2010/main" val="3569355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98fdc39f42_0_369"/>
          <p:cNvSpPr txBox="1"/>
          <p:nvPr/>
        </p:nvSpPr>
        <p:spPr>
          <a:xfrm>
            <a:off x="580800" y="448425"/>
            <a:ext cx="11035200" cy="95406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3000"/>
              <a:buFont typeface="Arial"/>
              <a:buNone/>
            </a:pPr>
            <a:r>
              <a:rPr lang="en-US" sz="4000" b="1" i="0" u="none" strike="noStrike" cap="none" dirty="0">
                <a:solidFill>
                  <a:srgbClr val="46549A"/>
                </a:solidFill>
                <a:latin typeface="Montserrat"/>
                <a:ea typeface="Montserrat"/>
                <a:cs typeface="Montserrat"/>
                <a:sym typeface="Montserrat"/>
              </a:rPr>
              <a:t>Astrolabe eVTOL Analytics System</a:t>
            </a:r>
            <a:endParaRPr sz="4000" b="1" i="0" u="none" strike="noStrike" cap="none" dirty="0">
              <a:solidFill>
                <a:srgbClr val="46549A"/>
              </a:solidFill>
              <a:latin typeface="Montserrat"/>
              <a:ea typeface="Montserrat"/>
              <a:cs typeface="Montserrat"/>
              <a:sym typeface="Montserrat"/>
            </a:endParaRPr>
          </a:p>
        </p:txBody>
      </p:sp>
      <p:sp>
        <p:nvSpPr>
          <p:cNvPr id="176" name="Google Shape;176;g298fdc39f42_0_369"/>
          <p:cNvSpPr txBox="1"/>
          <p:nvPr/>
        </p:nvSpPr>
        <p:spPr>
          <a:xfrm>
            <a:off x="6796667" y="6254233"/>
            <a:ext cx="48072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Clr>
                <a:srgbClr val="000000"/>
              </a:buClr>
              <a:buSzPts val="1300"/>
              <a:buFont typeface="Arial"/>
              <a:buNone/>
            </a:pPr>
            <a:r>
              <a:rPr lang="en-US" sz="1300" b="0" i="0" u="none" strike="noStrike" cap="none">
                <a:solidFill>
                  <a:schemeClr val="dk2"/>
                </a:solidFill>
                <a:latin typeface="Montserrat"/>
                <a:ea typeface="Montserrat"/>
                <a:cs typeface="Montserrat"/>
                <a:sym typeface="Montserrat"/>
              </a:rPr>
              <a:t>© 2023 Astrolabe Analytics, Inc. All Rights Reserved.</a:t>
            </a:r>
            <a:endParaRPr sz="1100" b="0" i="0" u="none" strike="noStrike" cap="none">
              <a:solidFill>
                <a:srgbClr val="000000"/>
              </a:solidFill>
              <a:latin typeface="Montserrat"/>
              <a:ea typeface="Montserrat"/>
              <a:cs typeface="Montserrat"/>
              <a:sym typeface="Montserrat"/>
            </a:endParaRPr>
          </a:p>
        </p:txBody>
      </p:sp>
      <p:sp>
        <p:nvSpPr>
          <p:cNvPr id="177" name="Google Shape;177;g298fdc39f42_0_369"/>
          <p:cNvSpPr txBox="1">
            <a:spLocks noGrp="1"/>
          </p:cNvSpPr>
          <p:nvPr>
            <p:ph type="sldNum" idx="12"/>
          </p:nvPr>
        </p:nvSpPr>
        <p:spPr>
          <a:xfrm>
            <a:off x="11144210" y="6217622"/>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atin typeface="Montserrat"/>
                <a:ea typeface="Montserrat"/>
                <a:cs typeface="Montserrat"/>
                <a:sym typeface="Montserrat"/>
              </a:rPr>
              <a:t>29</a:t>
            </a:fld>
            <a:endParaRPr>
              <a:latin typeface="Montserrat"/>
              <a:ea typeface="Montserrat"/>
              <a:cs typeface="Montserrat"/>
              <a:sym typeface="Montserrat"/>
            </a:endParaRPr>
          </a:p>
        </p:txBody>
      </p:sp>
      <p:pic>
        <p:nvPicPr>
          <p:cNvPr id="178" name="Google Shape;178;g298fdc39f42_0_369"/>
          <p:cNvPicPr preferRelativeResize="0"/>
          <p:nvPr/>
        </p:nvPicPr>
        <p:blipFill rotWithShape="1">
          <a:blip r:embed="rId3">
            <a:alphaModFix/>
          </a:blip>
          <a:srcRect/>
          <a:stretch/>
        </p:blipFill>
        <p:spPr>
          <a:xfrm>
            <a:off x="10910475" y="234125"/>
            <a:ext cx="971975" cy="380250"/>
          </a:xfrm>
          <a:prstGeom prst="rect">
            <a:avLst/>
          </a:prstGeom>
          <a:noFill/>
          <a:ln>
            <a:noFill/>
          </a:ln>
        </p:spPr>
      </p:pic>
      <p:cxnSp>
        <p:nvCxnSpPr>
          <p:cNvPr id="179" name="Google Shape;179;g298fdc39f42_0_369"/>
          <p:cNvCxnSpPr>
            <a:stCxn id="180" idx="0"/>
            <a:endCxn id="181" idx="2"/>
          </p:cNvCxnSpPr>
          <p:nvPr/>
        </p:nvCxnSpPr>
        <p:spPr>
          <a:xfrm rot="10800000" flipH="1">
            <a:off x="6353550" y="4757117"/>
            <a:ext cx="600" cy="481500"/>
          </a:xfrm>
          <a:prstGeom prst="straightConnector1">
            <a:avLst/>
          </a:prstGeom>
          <a:noFill/>
          <a:ln w="9525" cap="flat" cmpd="sng">
            <a:solidFill>
              <a:srgbClr val="9E9E9E"/>
            </a:solidFill>
            <a:prstDash val="solid"/>
            <a:round/>
            <a:headEnd type="none" w="sm" len="sm"/>
            <a:tailEnd type="triangle" w="med" len="med"/>
          </a:ln>
        </p:spPr>
      </p:cxnSp>
      <p:cxnSp>
        <p:nvCxnSpPr>
          <p:cNvPr id="182" name="Google Shape;182;g298fdc39f42_0_369"/>
          <p:cNvCxnSpPr>
            <a:stCxn id="183" idx="3"/>
            <a:endCxn id="180" idx="1"/>
          </p:cNvCxnSpPr>
          <p:nvPr/>
        </p:nvCxnSpPr>
        <p:spPr>
          <a:xfrm>
            <a:off x="4698096" y="5580483"/>
            <a:ext cx="617100" cy="0"/>
          </a:xfrm>
          <a:prstGeom prst="straightConnector1">
            <a:avLst/>
          </a:prstGeom>
          <a:noFill/>
          <a:ln w="9525" cap="flat" cmpd="sng">
            <a:solidFill>
              <a:srgbClr val="9E9E9E"/>
            </a:solidFill>
            <a:prstDash val="solid"/>
            <a:round/>
            <a:headEnd type="none" w="sm" len="sm"/>
            <a:tailEnd type="triangle" w="med" len="med"/>
          </a:ln>
        </p:spPr>
      </p:cxnSp>
      <p:cxnSp>
        <p:nvCxnSpPr>
          <p:cNvPr id="184" name="Google Shape;184;g298fdc39f42_0_369"/>
          <p:cNvCxnSpPr>
            <a:stCxn id="185" idx="2"/>
            <a:endCxn id="181" idx="1"/>
          </p:cNvCxnSpPr>
          <p:nvPr/>
        </p:nvCxnSpPr>
        <p:spPr>
          <a:xfrm rot="-5400000" flipH="1">
            <a:off x="4320896" y="3420600"/>
            <a:ext cx="453300" cy="1536300"/>
          </a:xfrm>
          <a:prstGeom prst="bentConnector2">
            <a:avLst/>
          </a:prstGeom>
          <a:noFill/>
          <a:ln w="9525" cap="flat" cmpd="sng">
            <a:solidFill>
              <a:srgbClr val="9E9E9E"/>
            </a:solidFill>
            <a:prstDash val="solid"/>
            <a:round/>
            <a:headEnd type="none" w="sm" len="sm"/>
            <a:tailEnd type="stealth" w="med" len="med"/>
          </a:ln>
        </p:spPr>
      </p:cxnSp>
      <p:cxnSp>
        <p:nvCxnSpPr>
          <p:cNvPr id="186" name="Google Shape;186;g298fdc39f42_0_369"/>
          <p:cNvCxnSpPr>
            <a:stCxn id="187" idx="3"/>
            <a:endCxn id="188" idx="1"/>
          </p:cNvCxnSpPr>
          <p:nvPr/>
        </p:nvCxnSpPr>
        <p:spPr>
          <a:xfrm rot="10800000" flipH="1">
            <a:off x="6083417" y="1899883"/>
            <a:ext cx="684600" cy="8400"/>
          </a:xfrm>
          <a:prstGeom prst="straightConnector1">
            <a:avLst/>
          </a:prstGeom>
          <a:noFill/>
          <a:ln w="9525" cap="flat" cmpd="sng">
            <a:solidFill>
              <a:srgbClr val="9E9E9E"/>
            </a:solidFill>
            <a:prstDash val="solid"/>
            <a:round/>
            <a:headEnd type="none" w="sm" len="sm"/>
            <a:tailEnd type="stealth" w="med" len="med"/>
          </a:ln>
        </p:spPr>
      </p:cxnSp>
      <p:cxnSp>
        <p:nvCxnSpPr>
          <p:cNvPr id="189" name="Google Shape;189;g298fdc39f42_0_369"/>
          <p:cNvCxnSpPr>
            <a:stCxn id="188" idx="3"/>
            <a:endCxn id="190" idx="1"/>
          </p:cNvCxnSpPr>
          <p:nvPr/>
        </p:nvCxnSpPr>
        <p:spPr>
          <a:xfrm>
            <a:off x="8844833" y="1899883"/>
            <a:ext cx="741900" cy="0"/>
          </a:xfrm>
          <a:prstGeom prst="straightConnector1">
            <a:avLst/>
          </a:prstGeom>
          <a:noFill/>
          <a:ln w="9525" cap="flat" cmpd="sng">
            <a:solidFill>
              <a:srgbClr val="9E9E9E"/>
            </a:solidFill>
            <a:prstDash val="solid"/>
            <a:round/>
            <a:headEnd type="none" w="sm" len="sm"/>
            <a:tailEnd type="stealth" w="med" len="med"/>
          </a:ln>
        </p:spPr>
      </p:cxnSp>
      <p:cxnSp>
        <p:nvCxnSpPr>
          <p:cNvPr id="191" name="Google Shape;191;g298fdc39f42_0_369"/>
          <p:cNvCxnSpPr/>
          <p:nvPr/>
        </p:nvCxnSpPr>
        <p:spPr>
          <a:xfrm>
            <a:off x="512881" y="1874510"/>
            <a:ext cx="352500" cy="0"/>
          </a:xfrm>
          <a:prstGeom prst="straightConnector1">
            <a:avLst/>
          </a:prstGeom>
          <a:noFill/>
          <a:ln w="38100" cap="flat" cmpd="sng">
            <a:solidFill>
              <a:srgbClr val="8CD7D2"/>
            </a:solidFill>
            <a:prstDash val="solid"/>
            <a:miter lim="800000"/>
            <a:headEnd type="none" w="sm" len="sm"/>
            <a:tailEnd type="none" w="sm" len="sm"/>
          </a:ln>
        </p:spPr>
      </p:cxnSp>
      <p:sp>
        <p:nvSpPr>
          <p:cNvPr id="192" name="Google Shape;192;g298fdc39f42_0_369"/>
          <p:cNvSpPr txBox="1"/>
          <p:nvPr/>
        </p:nvSpPr>
        <p:spPr>
          <a:xfrm>
            <a:off x="264513" y="1358682"/>
            <a:ext cx="11916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Libre Franklin"/>
                <a:ea typeface="Libre Franklin"/>
                <a:cs typeface="Libre Franklin"/>
                <a:sym typeface="Libre Franklin"/>
              </a:rPr>
              <a:t>Legend</a:t>
            </a:r>
            <a:endParaRPr sz="1200" b="1" i="0" u="none" strike="noStrike" cap="none">
              <a:solidFill>
                <a:srgbClr val="000000"/>
              </a:solidFill>
              <a:latin typeface="Libre Franklin"/>
              <a:ea typeface="Libre Franklin"/>
              <a:cs typeface="Libre Franklin"/>
              <a:sym typeface="Libre Franklin"/>
            </a:endParaRPr>
          </a:p>
        </p:txBody>
      </p:sp>
      <p:cxnSp>
        <p:nvCxnSpPr>
          <p:cNvPr id="193" name="Google Shape;193;g298fdc39f42_0_369"/>
          <p:cNvCxnSpPr/>
          <p:nvPr/>
        </p:nvCxnSpPr>
        <p:spPr>
          <a:xfrm>
            <a:off x="512881" y="2197449"/>
            <a:ext cx="352500" cy="0"/>
          </a:xfrm>
          <a:prstGeom prst="straightConnector1">
            <a:avLst/>
          </a:prstGeom>
          <a:noFill/>
          <a:ln w="38100" cap="flat" cmpd="sng">
            <a:solidFill>
              <a:srgbClr val="666666"/>
            </a:solidFill>
            <a:prstDash val="solid"/>
            <a:miter lim="800000"/>
            <a:headEnd type="none" w="sm" len="sm"/>
            <a:tailEnd type="none" w="sm" len="sm"/>
          </a:ln>
        </p:spPr>
      </p:cxnSp>
      <p:cxnSp>
        <p:nvCxnSpPr>
          <p:cNvPr id="194" name="Google Shape;194;g298fdc39f42_0_369"/>
          <p:cNvCxnSpPr/>
          <p:nvPr/>
        </p:nvCxnSpPr>
        <p:spPr>
          <a:xfrm>
            <a:off x="512881" y="2499047"/>
            <a:ext cx="352500" cy="0"/>
          </a:xfrm>
          <a:prstGeom prst="straightConnector1">
            <a:avLst/>
          </a:prstGeom>
          <a:noFill/>
          <a:ln w="38100" cap="flat" cmpd="sng">
            <a:solidFill>
              <a:srgbClr val="46549A"/>
            </a:solidFill>
            <a:prstDash val="solid"/>
            <a:miter lim="800000"/>
            <a:headEnd type="none" w="sm" len="sm"/>
            <a:tailEnd type="none" w="sm" len="sm"/>
          </a:ln>
        </p:spPr>
      </p:cxnSp>
      <p:sp>
        <p:nvSpPr>
          <p:cNvPr id="195" name="Google Shape;195;g298fdc39f42_0_369"/>
          <p:cNvSpPr txBox="1"/>
          <p:nvPr/>
        </p:nvSpPr>
        <p:spPr>
          <a:xfrm>
            <a:off x="1105233" y="1704167"/>
            <a:ext cx="1370700" cy="29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Montserrat"/>
                <a:ea typeface="Montserrat"/>
                <a:cs typeface="Montserrat"/>
                <a:sym typeface="Montserrat"/>
              </a:rPr>
              <a:t>Inputs</a:t>
            </a:r>
            <a:endParaRPr sz="1300" b="0" i="0" u="none" strike="noStrike" cap="none">
              <a:solidFill>
                <a:schemeClr val="dk1"/>
              </a:solidFill>
              <a:latin typeface="Montserrat"/>
              <a:ea typeface="Montserrat"/>
              <a:cs typeface="Montserrat"/>
              <a:sym typeface="Montserrat"/>
            </a:endParaRPr>
          </a:p>
        </p:txBody>
      </p:sp>
      <p:sp>
        <p:nvSpPr>
          <p:cNvPr id="196" name="Google Shape;196;g298fdc39f42_0_369"/>
          <p:cNvSpPr txBox="1"/>
          <p:nvPr/>
        </p:nvSpPr>
        <p:spPr>
          <a:xfrm>
            <a:off x="1084101" y="2043146"/>
            <a:ext cx="2206500" cy="29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Montserrat"/>
                <a:ea typeface="Montserrat"/>
                <a:cs typeface="Montserrat"/>
                <a:sym typeface="Montserrat"/>
              </a:rPr>
              <a:t>Algorithms/Predictions</a:t>
            </a:r>
            <a:endParaRPr sz="1300" b="0" i="0" u="none" strike="noStrike" cap="none">
              <a:solidFill>
                <a:schemeClr val="dk1"/>
              </a:solidFill>
              <a:latin typeface="Montserrat"/>
              <a:ea typeface="Montserrat"/>
              <a:cs typeface="Montserrat"/>
              <a:sym typeface="Montserrat"/>
            </a:endParaRPr>
          </a:p>
        </p:txBody>
      </p:sp>
      <p:sp>
        <p:nvSpPr>
          <p:cNvPr id="197" name="Google Shape;197;g298fdc39f42_0_369"/>
          <p:cNvSpPr txBox="1"/>
          <p:nvPr/>
        </p:nvSpPr>
        <p:spPr>
          <a:xfrm>
            <a:off x="1084101" y="2371799"/>
            <a:ext cx="1886400" cy="29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Montserrat"/>
                <a:ea typeface="Montserrat"/>
                <a:cs typeface="Montserrat"/>
                <a:sym typeface="Montserrat"/>
              </a:rPr>
              <a:t>Output Media</a:t>
            </a:r>
            <a:endParaRPr sz="1200" b="0" i="0" u="none" strike="noStrike" cap="none">
              <a:solidFill>
                <a:srgbClr val="000000"/>
              </a:solidFill>
              <a:latin typeface="Montserrat"/>
              <a:ea typeface="Montserrat"/>
              <a:cs typeface="Montserrat"/>
              <a:sym typeface="Montserrat"/>
            </a:endParaRPr>
          </a:p>
        </p:txBody>
      </p:sp>
      <p:sp>
        <p:nvSpPr>
          <p:cNvPr id="198" name="Google Shape;198;g298fdc39f42_0_369"/>
          <p:cNvSpPr/>
          <p:nvPr/>
        </p:nvSpPr>
        <p:spPr>
          <a:xfrm>
            <a:off x="419100" y="3278383"/>
            <a:ext cx="2206500" cy="683700"/>
          </a:xfrm>
          <a:prstGeom prst="roundRect">
            <a:avLst>
              <a:gd name="adj" fmla="val 0"/>
            </a:avLst>
          </a:prstGeom>
          <a:solidFill>
            <a:srgbClr val="8CD7D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Flight Data (I, V, T)</a:t>
            </a:r>
            <a:endParaRPr sz="1600" b="1" i="0" u="none" strike="noStrike" cap="none">
              <a:solidFill>
                <a:srgbClr val="FFFFFF"/>
              </a:solidFill>
              <a:latin typeface="Karla"/>
              <a:ea typeface="Karla"/>
              <a:cs typeface="Karla"/>
              <a:sym typeface="Karla"/>
            </a:endParaRPr>
          </a:p>
          <a:p>
            <a:pPr marL="0" marR="0" lvl="0" indent="0" algn="ctr" rtl="0">
              <a:lnSpc>
                <a:spcPct val="100000"/>
              </a:lnSpc>
              <a:spcBef>
                <a:spcPts val="0"/>
              </a:spcBef>
              <a:spcAft>
                <a:spcPts val="0"/>
              </a:spcAft>
              <a:buClr>
                <a:srgbClr val="000000"/>
              </a:buClr>
              <a:buSzPts val="1500"/>
              <a:buFont typeface="Arial"/>
              <a:buNone/>
            </a:pPr>
            <a:r>
              <a:rPr lang="en-US" sz="1600" b="1" i="0" u="none" strike="noStrike" cap="none">
                <a:solidFill>
                  <a:srgbClr val="FFFFFF"/>
                </a:solidFill>
                <a:latin typeface="Karla"/>
                <a:ea typeface="Karla"/>
                <a:cs typeface="Karla"/>
                <a:sym typeface="Karla"/>
              </a:rPr>
              <a:t>System metadata</a:t>
            </a:r>
            <a:endParaRPr sz="1600" b="1" i="0" u="none" strike="noStrike" cap="none">
              <a:solidFill>
                <a:srgbClr val="FFFFFF"/>
              </a:solidFill>
              <a:latin typeface="Karla"/>
              <a:ea typeface="Karla"/>
              <a:cs typeface="Karla"/>
              <a:sym typeface="Karla"/>
            </a:endParaRPr>
          </a:p>
        </p:txBody>
      </p:sp>
      <p:cxnSp>
        <p:nvCxnSpPr>
          <p:cNvPr id="199" name="Google Shape;199;g298fdc39f42_0_369"/>
          <p:cNvCxnSpPr>
            <a:stCxn id="198" idx="3"/>
            <a:endCxn id="185" idx="1"/>
          </p:cNvCxnSpPr>
          <p:nvPr/>
        </p:nvCxnSpPr>
        <p:spPr>
          <a:xfrm>
            <a:off x="2625600" y="3620233"/>
            <a:ext cx="273600" cy="0"/>
          </a:xfrm>
          <a:prstGeom prst="straightConnector1">
            <a:avLst/>
          </a:prstGeom>
          <a:noFill/>
          <a:ln w="9525" cap="flat" cmpd="sng">
            <a:solidFill>
              <a:srgbClr val="9E9E9E"/>
            </a:solidFill>
            <a:prstDash val="solid"/>
            <a:round/>
            <a:headEnd type="none" w="sm" len="sm"/>
            <a:tailEnd type="stealth" w="med" len="med"/>
          </a:ln>
        </p:spPr>
      </p:cxnSp>
      <p:sp>
        <p:nvSpPr>
          <p:cNvPr id="200" name="Google Shape;200;g298fdc39f42_0_369"/>
          <p:cNvSpPr/>
          <p:nvPr/>
        </p:nvSpPr>
        <p:spPr>
          <a:xfrm>
            <a:off x="419100" y="5238633"/>
            <a:ext cx="2206500" cy="683700"/>
          </a:xfrm>
          <a:prstGeom prst="roundRect">
            <a:avLst>
              <a:gd name="adj" fmla="val 0"/>
            </a:avLst>
          </a:prstGeom>
          <a:solidFill>
            <a:srgbClr val="8CD7D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Characterization Test Data</a:t>
            </a:r>
            <a:endParaRPr sz="1600" b="1" i="0" u="none" strike="noStrike" cap="none">
              <a:solidFill>
                <a:srgbClr val="FFFFFF"/>
              </a:solidFill>
              <a:latin typeface="Karla"/>
              <a:ea typeface="Karla"/>
              <a:cs typeface="Karla"/>
              <a:sym typeface="Karla"/>
            </a:endParaRPr>
          </a:p>
        </p:txBody>
      </p:sp>
      <p:sp>
        <p:nvSpPr>
          <p:cNvPr id="185" name="Google Shape;185;g298fdc39f42_0_369"/>
          <p:cNvSpPr/>
          <p:nvPr/>
        </p:nvSpPr>
        <p:spPr>
          <a:xfrm>
            <a:off x="2899196" y="3278400"/>
            <a:ext cx="1760400" cy="683700"/>
          </a:xfrm>
          <a:prstGeom prst="roundRect">
            <a:avLst>
              <a:gd name="adj" fmla="val 0"/>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Weak Cell Identification</a:t>
            </a:r>
            <a:endParaRPr sz="1600" b="1" i="0" u="none" strike="noStrike" cap="none">
              <a:solidFill>
                <a:srgbClr val="FFFFFF"/>
              </a:solidFill>
              <a:latin typeface="Karla"/>
              <a:ea typeface="Karla"/>
              <a:cs typeface="Karla"/>
              <a:sym typeface="Karla"/>
            </a:endParaRPr>
          </a:p>
        </p:txBody>
      </p:sp>
      <p:sp>
        <p:nvSpPr>
          <p:cNvPr id="183" name="Google Shape;183;g298fdc39f42_0_369"/>
          <p:cNvSpPr/>
          <p:nvPr/>
        </p:nvSpPr>
        <p:spPr>
          <a:xfrm>
            <a:off x="2937696" y="5238633"/>
            <a:ext cx="1760400" cy="683700"/>
          </a:xfrm>
          <a:prstGeom prst="roundRect">
            <a:avLst>
              <a:gd name="adj" fmla="val 0"/>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Battery Model</a:t>
            </a:r>
            <a:endParaRPr sz="1600" b="1" i="0" u="none" strike="noStrike" cap="none">
              <a:solidFill>
                <a:srgbClr val="FFFFFF"/>
              </a:solidFill>
              <a:latin typeface="Karla"/>
              <a:ea typeface="Karla"/>
              <a:cs typeface="Karla"/>
              <a:sym typeface="Karla"/>
            </a:endParaRPr>
          </a:p>
        </p:txBody>
      </p:sp>
      <p:sp>
        <p:nvSpPr>
          <p:cNvPr id="187" name="Google Shape;187;g298fdc39f42_0_369"/>
          <p:cNvSpPr/>
          <p:nvPr/>
        </p:nvSpPr>
        <p:spPr>
          <a:xfrm>
            <a:off x="4006517" y="1566433"/>
            <a:ext cx="2076900" cy="683700"/>
          </a:xfrm>
          <a:prstGeom prst="roundRect">
            <a:avLst>
              <a:gd name="adj" fmla="val 0"/>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State of Health (SoH) Algorithm</a:t>
            </a:r>
            <a:endParaRPr sz="1600" b="1" i="0" u="none" strike="noStrike" cap="none">
              <a:solidFill>
                <a:srgbClr val="FFFFFF"/>
              </a:solidFill>
              <a:latin typeface="Karla"/>
              <a:ea typeface="Karla"/>
              <a:cs typeface="Karla"/>
              <a:sym typeface="Karla"/>
            </a:endParaRPr>
          </a:p>
        </p:txBody>
      </p:sp>
      <p:sp>
        <p:nvSpPr>
          <p:cNvPr id="188" name="Google Shape;188;g298fdc39f42_0_369"/>
          <p:cNvSpPr/>
          <p:nvPr/>
        </p:nvSpPr>
        <p:spPr>
          <a:xfrm>
            <a:off x="6767933" y="1558033"/>
            <a:ext cx="2076900" cy="683700"/>
          </a:xfrm>
          <a:prstGeom prst="roundRect">
            <a:avLst>
              <a:gd name="adj" fmla="val 0"/>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Remaining Useful Life (RUL)</a:t>
            </a:r>
            <a:endParaRPr sz="1600" b="1" i="0" u="none" strike="noStrike" cap="none">
              <a:solidFill>
                <a:srgbClr val="FFFFFF"/>
              </a:solidFill>
              <a:latin typeface="Karla"/>
              <a:ea typeface="Karla"/>
              <a:cs typeface="Karla"/>
              <a:sym typeface="Karla"/>
            </a:endParaRPr>
          </a:p>
        </p:txBody>
      </p:sp>
      <p:sp>
        <p:nvSpPr>
          <p:cNvPr id="180" name="Google Shape;180;g298fdc39f42_0_369"/>
          <p:cNvSpPr/>
          <p:nvPr/>
        </p:nvSpPr>
        <p:spPr>
          <a:xfrm>
            <a:off x="5315100" y="5238617"/>
            <a:ext cx="2076900" cy="683700"/>
          </a:xfrm>
          <a:prstGeom prst="roundRect">
            <a:avLst>
              <a:gd name="adj" fmla="val 0"/>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Parameters</a:t>
            </a:r>
            <a:endParaRPr sz="1600" b="1" i="0" u="none" strike="noStrike" cap="none">
              <a:solidFill>
                <a:srgbClr val="FFFFFF"/>
              </a:solidFill>
              <a:latin typeface="Karla"/>
              <a:ea typeface="Karla"/>
              <a:cs typeface="Karla"/>
              <a:sym typeface="Karla"/>
            </a:endParaRPr>
          </a:p>
        </p:txBody>
      </p:sp>
      <p:sp>
        <p:nvSpPr>
          <p:cNvPr id="181" name="Google Shape;181;g298fdc39f42_0_369"/>
          <p:cNvSpPr/>
          <p:nvPr/>
        </p:nvSpPr>
        <p:spPr>
          <a:xfrm>
            <a:off x="5315800" y="4073533"/>
            <a:ext cx="2076900" cy="683700"/>
          </a:xfrm>
          <a:prstGeom prst="roundRect">
            <a:avLst>
              <a:gd name="adj" fmla="val 0"/>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State of Charge (SoC) Algorithm</a:t>
            </a:r>
            <a:endParaRPr sz="1600" b="1" i="0" u="none" strike="noStrike" cap="none">
              <a:solidFill>
                <a:srgbClr val="FFFFFF"/>
              </a:solidFill>
              <a:latin typeface="Karla"/>
              <a:ea typeface="Karla"/>
              <a:cs typeface="Karla"/>
              <a:sym typeface="Karla"/>
            </a:endParaRPr>
          </a:p>
        </p:txBody>
      </p:sp>
      <p:sp>
        <p:nvSpPr>
          <p:cNvPr id="201" name="Google Shape;201;g298fdc39f42_0_369"/>
          <p:cNvSpPr/>
          <p:nvPr/>
        </p:nvSpPr>
        <p:spPr>
          <a:xfrm>
            <a:off x="5315117" y="2770267"/>
            <a:ext cx="2076900" cy="683700"/>
          </a:xfrm>
          <a:prstGeom prst="roundRect">
            <a:avLst>
              <a:gd name="adj" fmla="val 0"/>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FFFFFF"/>
                </a:solidFill>
                <a:latin typeface="Karla"/>
                <a:ea typeface="Karla"/>
                <a:cs typeface="Karla"/>
                <a:sym typeface="Karla"/>
              </a:rPr>
              <a:t>State of Power (</a:t>
            </a:r>
            <a:r>
              <a:rPr lang="en-US" sz="1600" b="1" i="0" u="none" strike="noStrike" cap="none" dirty="0" err="1">
                <a:solidFill>
                  <a:srgbClr val="FFFFFF"/>
                </a:solidFill>
                <a:latin typeface="Karla"/>
                <a:ea typeface="Karla"/>
                <a:cs typeface="Karla"/>
                <a:sym typeface="Karla"/>
              </a:rPr>
              <a:t>SoP</a:t>
            </a:r>
            <a:r>
              <a:rPr lang="en-US" sz="1600" b="1" i="0" u="none" strike="noStrike" cap="none" dirty="0">
                <a:solidFill>
                  <a:srgbClr val="FFFFFF"/>
                </a:solidFill>
                <a:latin typeface="Karla"/>
                <a:ea typeface="Karla"/>
                <a:cs typeface="Karla"/>
                <a:sym typeface="Karla"/>
              </a:rPr>
              <a:t>) Algorithm</a:t>
            </a:r>
            <a:endParaRPr sz="1600" b="1" i="0" u="none" strike="noStrike" cap="none" dirty="0">
              <a:solidFill>
                <a:srgbClr val="FFFFFF"/>
              </a:solidFill>
              <a:latin typeface="Karla"/>
              <a:ea typeface="Karla"/>
              <a:cs typeface="Karla"/>
              <a:sym typeface="Karla"/>
            </a:endParaRPr>
          </a:p>
        </p:txBody>
      </p:sp>
      <p:sp>
        <p:nvSpPr>
          <p:cNvPr id="202" name="Google Shape;202;g298fdc39f42_0_369"/>
          <p:cNvSpPr/>
          <p:nvPr/>
        </p:nvSpPr>
        <p:spPr>
          <a:xfrm>
            <a:off x="7709101" y="2781233"/>
            <a:ext cx="1517700" cy="683700"/>
          </a:xfrm>
          <a:prstGeom prst="roundRect">
            <a:avLst>
              <a:gd name="adj" fmla="val 0"/>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Remaining Hover Time</a:t>
            </a:r>
            <a:endParaRPr sz="1600" b="1" i="0" u="none" strike="noStrike" cap="none">
              <a:solidFill>
                <a:srgbClr val="FFFFFF"/>
              </a:solidFill>
              <a:latin typeface="Karla"/>
              <a:ea typeface="Karla"/>
              <a:cs typeface="Karla"/>
              <a:sym typeface="Karla"/>
            </a:endParaRPr>
          </a:p>
        </p:txBody>
      </p:sp>
      <p:sp>
        <p:nvSpPr>
          <p:cNvPr id="203" name="Google Shape;203;g298fdc39f42_0_369"/>
          <p:cNvSpPr/>
          <p:nvPr/>
        </p:nvSpPr>
        <p:spPr>
          <a:xfrm>
            <a:off x="7708050" y="4073533"/>
            <a:ext cx="1517700" cy="683700"/>
          </a:xfrm>
          <a:prstGeom prst="roundRect">
            <a:avLst>
              <a:gd name="adj" fmla="val 0"/>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Remaining Cruise Time</a:t>
            </a:r>
            <a:endParaRPr sz="1600" b="1" i="0" u="none" strike="noStrike" cap="none">
              <a:solidFill>
                <a:srgbClr val="FFFFFF"/>
              </a:solidFill>
              <a:latin typeface="Karla"/>
              <a:ea typeface="Karla"/>
              <a:cs typeface="Karla"/>
              <a:sym typeface="Karla"/>
            </a:endParaRPr>
          </a:p>
        </p:txBody>
      </p:sp>
      <p:cxnSp>
        <p:nvCxnSpPr>
          <p:cNvPr id="204" name="Google Shape;204;g298fdc39f42_0_369"/>
          <p:cNvCxnSpPr>
            <a:stCxn id="187" idx="2"/>
            <a:endCxn id="180" idx="1"/>
          </p:cNvCxnSpPr>
          <p:nvPr/>
        </p:nvCxnSpPr>
        <p:spPr>
          <a:xfrm rot="-5400000" flipH="1">
            <a:off x="3514817" y="3780283"/>
            <a:ext cx="3330300" cy="270000"/>
          </a:xfrm>
          <a:prstGeom prst="bentConnector2">
            <a:avLst/>
          </a:prstGeom>
          <a:noFill/>
          <a:ln w="9525" cap="flat" cmpd="sng">
            <a:solidFill>
              <a:srgbClr val="9E9E9E"/>
            </a:solidFill>
            <a:prstDash val="solid"/>
            <a:round/>
            <a:headEnd type="none" w="sm" len="sm"/>
            <a:tailEnd type="stealth" w="med" len="med"/>
          </a:ln>
        </p:spPr>
      </p:cxnSp>
      <p:cxnSp>
        <p:nvCxnSpPr>
          <p:cNvPr id="205" name="Google Shape;205;g298fdc39f42_0_369"/>
          <p:cNvCxnSpPr>
            <a:stCxn id="185" idx="0"/>
            <a:endCxn id="187" idx="1"/>
          </p:cNvCxnSpPr>
          <p:nvPr/>
        </p:nvCxnSpPr>
        <p:spPr>
          <a:xfrm rot="-5400000">
            <a:off x="3207896" y="2479800"/>
            <a:ext cx="1370100" cy="227100"/>
          </a:xfrm>
          <a:prstGeom prst="bentConnector2">
            <a:avLst/>
          </a:prstGeom>
          <a:noFill/>
          <a:ln w="9525" cap="flat" cmpd="sng">
            <a:solidFill>
              <a:srgbClr val="9E9E9E"/>
            </a:solidFill>
            <a:prstDash val="solid"/>
            <a:round/>
            <a:headEnd type="none" w="sm" len="sm"/>
            <a:tailEnd type="stealth" w="med" len="med"/>
          </a:ln>
        </p:spPr>
      </p:cxnSp>
      <p:cxnSp>
        <p:nvCxnSpPr>
          <p:cNvPr id="206" name="Google Shape;206;g298fdc39f42_0_369"/>
          <p:cNvCxnSpPr>
            <a:stCxn id="200" idx="3"/>
            <a:endCxn id="183" idx="1"/>
          </p:cNvCxnSpPr>
          <p:nvPr/>
        </p:nvCxnSpPr>
        <p:spPr>
          <a:xfrm>
            <a:off x="2625600" y="5580483"/>
            <a:ext cx="312000" cy="600"/>
          </a:xfrm>
          <a:prstGeom prst="bentConnector3">
            <a:avLst>
              <a:gd name="adj1" fmla="val 50016"/>
            </a:avLst>
          </a:prstGeom>
          <a:noFill/>
          <a:ln w="9525" cap="flat" cmpd="sng">
            <a:solidFill>
              <a:srgbClr val="9E9E9E"/>
            </a:solidFill>
            <a:prstDash val="solid"/>
            <a:round/>
            <a:headEnd type="none" w="sm" len="sm"/>
            <a:tailEnd type="stealth" w="med" len="med"/>
          </a:ln>
        </p:spPr>
      </p:cxnSp>
      <p:cxnSp>
        <p:nvCxnSpPr>
          <p:cNvPr id="207" name="Google Shape;207;g298fdc39f42_0_369"/>
          <p:cNvCxnSpPr>
            <a:stCxn id="181" idx="0"/>
            <a:endCxn id="201" idx="2"/>
          </p:cNvCxnSpPr>
          <p:nvPr/>
        </p:nvCxnSpPr>
        <p:spPr>
          <a:xfrm rot="5400000" flipH="1">
            <a:off x="6044200" y="3763483"/>
            <a:ext cx="619500" cy="600"/>
          </a:xfrm>
          <a:prstGeom prst="bentConnector3">
            <a:avLst>
              <a:gd name="adj1" fmla="val 50005"/>
            </a:avLst>
          </a:prstGeom>
          <a:noFill/>
          <a:ln w="9525" cap="flat" cmpd="sng">
            <a:solidFill>
              <a:srgbClr val="9E9E9E"/>
            </a:solidFill>
            <a:prstDash val="solid"/>
            <a:round/>
            <a:headEnd type="none" w="sm" len="sm"/>
            <a:tailEnd type="triangle" w="med" len="med"/>
          </a:ln>
        </p:spPr>
      </p:cxnSp>
      <p:cxnSp>
        <p:nvCxnSpPr>
          <p:cNvPr id="208" name="Google Shape;208;g298fdc39f42_0_369"/>
          <p:cNvCxnSpPr>
            <a:stCxn id="181" idx="3"/>
            <a:endCxn id="203" idx="1"/>
          </p:cNvCxnSpPr>
          <p:nvPr/>
        </p:nvCxnSpPr>
        <p:spPr>
          <a:xfrm>
            <a:off x="7392700" y="4415383"/>
            <a:ext cx="315300" cy="0"/>
          </a:xfrm>
          <a:prstGeom prst="straightConnector1">
            <a:avLst/>
          </a:prstGeom>
          <a:noFill/>
          <a:ln w="9525" cap="flat" cmpd="sng">
            <a:solidFill>
              <a:srgbClr val="9E9E9E"/>
            </a:solidFill>
            <a:prstDash val="solid"/>
            <a:round/>
            <a:headEnd type="none" w="sm" len="sm"/>
            <a:tailEnd type="stealth" w="med" len="med"/>
          </a:ln>
        </p:spPr>
      </p:cxnSp>
      <p:cxnSp>
        <p:nvCxnSpPr>
          <p:cNvPr id="209" name="Google Shape;209;g298fdc39f42_0_369"/>
          <p:cNvCxnSpPr>
            <a:stCxn id="201" idx="3"/>
            <a:endCxn id="202" idx="1"/>
          </p:cNvCxnSpPr>
          <p:nvPr/>
        </p:nvCxnSpPr>
        <p:spPr>
          <a:xfrm>
            <a:off x="7392017" y="3112117"/>
            <a:ext cx="317100" cy="11100"/>
          </a:xfrm>
          <a:prstGeom prst="straightConnector1">
            <a:avLst/>
          </a:prstGeom>
          <a:noFill/>
          <a:ln w="9525" cap="flat" cmpd="sng">
            <a:solidFill>
              <a:srgbClr val="9E9E9E"/>
            </a:solidFill>
            <a:prstDash val="solid"/>
            <a:round/>
            <a:headEnd type="none" w="sm" len="sm"/>
            <a:tailEnd type="stealth" w="med" len="med"/>
          </a:ln>
        </p:spPr>
      </p:cxnSp>
      <p:sp>
        <p:nvSpPr>
          <p:cNvPr id="190" name="Google Shape;190;g298fdc39f42_0_369"/>
          <p:cNvSpPr/>
          <p:nvPr/>
        </p:nvSpPr>
        <p:spPr>
          <a:xfrm>
            <a:off x="9586767" y="1468833"/>
            <a:ext cx="2206500" cy="861900"/>
          </a:xfrm>
          <a:prstGeom prst="roundRect">
            <a:avLst>
              <a:gd name="adj" fmla="val 0"/>
            </a:avLst>
          </a:prstGeom>
          <a:solidFill>
            <a:srgbClr val="46549A"/>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Condition-Based Maintenance (CBM) Dashboards</a:t>
            </a:r>
            <a:endParaRPr sz="1600" b="1" i="0" u="none" strike="noStrike" cap="none">
              <a:solidFill>
                <a:srgbClr val="FFFFFF"/>
              </a:solidFill>
              <a:latin typeface="Karla"/>
              <a:ea typeface="Karla"/>
              <a:cs typeface="Karla"/>
              <a:sym typeface="Karla"/>
            </a:endParaRPr>
          </a:p>
        </p:txBody>
      </p:sp>
      <p:sp>
        <p:nvSpPr>
          <p:cNvPr id="210" name="Google Shape;210;g298fdc39f42_0_369"/>
          <p:cNvSpPr/>
          <p:nvPr/>
        </p:nvSpPr>
        <p:spPr>
          <a:xfrm>
            <a:off x="9586767" y="3180633"/>
            <a:ext cx="2206500" cy="861900"/>
          </a:xfrm>
          <a:prstGeom prst="roundRect">
            <a:avLst>
              <a:gd name="adj" fmla="val 0"/>
            </a:avLst>
          </a:prstGeom>
          <a:solidFill>
            <a:srgbClr val="46549A"/>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Karla"/>
                <a:ea typeface="Karla"/>
                <a:cs typeface="Karla"/>
                <a:sym typeface="Karla"/>
              </a:rPr>
              <a:t>Operator Heads Up Displays (HUD)</a:t>
            </a:r>
            <a:endParaRPr sz="1600" b="1" i="0" u="none" strike="noStrike" cap="none">
              <a:solidFill>
                <a:srgbClr val="FFFFFF"/>
              </a:solidFill>
              <a:latin typeface="Karla"/>
              <a:ea typeface="Karla"/>
              <a:cs typeface="Karla"/>
              <a:sym typeface="Karla"/>
            </a:endParaRPr>
          </a:p>
        </p:txBody>
      </p:sp>
      <p:cxnSp>
        <p:nvCxnSpPr>
          <p:cNvPr id="211" name="Google Shape;211;g298fdc39f42_0_369"/>
          <p:cNvCxnSpPr>
            <a:stCxn id="203" idx="3"/>
            <a:endCxn id="210" idx="1"/>
          </p:cNvCxnSpPr>
          <p:nvPr/>
        </p:nvCxnSpPr>
        <p:spPr>
          <a:xfrm rot="10800000" flipH="1">
            <a:off x="9225750" y="3611683"/>
            <a:ext cx="360900" cy="803700"/>
          </a:xfrm>
          <a:prstGeom prst="bentConnector3">
            <a:avLst>
              <a:gd name="adj1" fmla="val 50015"/>
            </a:avLst>
          </a:prstGeom>
          <a:noFill/>
          <a:ln w="9525" cap="flat" cmpd="sng">
            <a:solidFill>
              <a:srgbClr val="9E9E9E"/>
            </a:solidFill>
            <a:prstDash val="solid"/>
            <a:round/>
            <a:headEnd type="none" w="sm" len="sm"/>
            <a:tailEnd type="stealth" w="med" len="med"/>
          </a:ln>
        </p:spPr>
      </p:cxnSp>
      <p:cxnSp>
        <p:nvCxnSpPr>
          <p:cNvPr id="212" name="Google Shape;212;g298fdc39f42_0_369"/>
          <p:cNvCxnSpPr>
            <a:stCxn id="202" idx="3"/>
            <a:endCxn id="210" idx="1"/>
          </p:cNvCxnSpPr>
          <p:nvPr/>
        </p:nvCxnSpPr>
        <p:spPr>
          <a:xfrm>
            <a:off x="9226801" y="3123083"/>
            <a:ext cx="360000" cy="488400"/>
          </a:xfrm>
          <a:prstGeom prst="bentConnector3">
            <a:avLst>
              <a:gd name="adj1" fmla="val 49994"/>
            </a:avLst>
          </a:prstGeom>
          <a:noFill/>
          <a:ln w="9525" cap="flat" cmpd="sng">
            <a:solidFill>
              <a:srgbClr val="9E9E9E"/>
            </a:solidFill>
            <a:prstDash val="solid"/>
            <a:round/>
            <a:headEnd type="none" w="sm" len="sm"/>
            <a:tailEnd type="stealth" w="med" len="med"/>
          </a:ln>
        </p:spPr>
      </p:cxnSp>
      <p:sp>
        <p:nvSpPr>
          <p:cNvPr id="213" name="Google Shape;213;g298fdc39f42_0_369"/>
          <p:cNvSpPr/>
          <p:nvPr/>
        </p:nvSpPr>
        <p:spPr>
          <a:xfrm rot="2700000">
            <a:off x="4142621" y="2772011"/>
            <a:ext cx="693672" cy="668216"/>
          </a:xfrm>
          <a:prstGeom prst="ellipse">
            <a:avLst/>
          </a:prstGeom>
          <a:solidFill>
            <a:srgbClr val="E0666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Karla"/>
              <a:ea typeface="Karla"/>
              <a:cs typeface="Karla"/>
              <a:sym typeface="Karla"/>
            </a:endParaRPr>
          </a:p>
        </p:txBody>
      </p:sp>
      <p:sp>
        <p:nvSpPr>
          <p:cNvPr id="214" name="Google Shape;214;g298fdc39f42_0_369"/>
          <p:cNvSpPr txBox="1"/>
          <p:nvPr/>
        </p:nvSpPr>
        <p:spPr>
          <a:xfrm rot="2179533">
            <a:off x="4009545" y="2817627"/>
            <a:ext cx="953623" cy="584967"/>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Karla"/>
                <a:ea typeface="Karla"/>
                <a:cs typeface="Karla"/>
                <a:sym typeface="Karla"/>
              </a:rPr>
              <a:t>Patent </a:t>
            </a:r>
            <a:endParaRPr sz="1100" b="1" i="0" u="none" strike="noStrike" cap="none">
              <a:solidFill>
                <a:srgbClr val="FFFFFF"/>
              </a:solidFill>
              <a:latin typeface="Karla"/>
              <a:ea typeface="Karla"/>
              <a:cs typeface="Karla"/>
              <a:sym typeface="Karla"/>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Karla"/>
                <a:ea typeface="Karla"/>
                <a:cs typeface="Karla"/>
                <a:sym typeface="Karla"/>
              </a:rPr>
              <a:t>Pending</a:t>
            </a:r>
            <a:endParaRPr sz="1100" b="1" i="0" u="none" strike="noStrike" cap="none">
              <a:solidFill>
                <a:srgbClr val="FFFFFF"/>
              </a:solidFill>
              <a:latin typeface="Karla"/>
              <a:ea typeface="Karla"/>
              <a:cs typeface="Karla"/>
              <a:sym typeface="Karla"/>
            </a:endParaRPr>
          </a:p>
        </p:txBody>
      </p:sp>
      <p:pic>
        <p:nvPicPr>
          <p:cNvPr id="215" name="Google Shape;215;g298fdc39f42_0_369"/>
          <p:cNvPicPr preferRelativeResize="0"/>
          <p:nvPr/>
        </p:nvPicPr>
        <p:blipFill rotWithShape="1">
          <a:blip r:embed="rId4">
            <a:alphaModFix/>
          </a:blip>
          <a:srcRect/>
          <a:stretch/>
        </p:blipFill>
        <p:spPr>
          <a:xfrm>
            <a:off x="9225758" y="4892425"/>
            <a:ext cx="2509077" cy="803700"/>
          </a:xfrm>
          <a:prstGeom prst="rect">
            <a:avLst/>
          </a:prstGeom>
          <a:noFill/>
          <a:ln>
            <a:noFill/>
          </a:ln>
        </p:spPr>
      </p:pic>
      <p:sp>
        <p:nvSpPr>
          <p:cNvPr id="216" name="Google Shape;216;g298fdc39f42_0_369"/>
          <p:cNvSpPr txBox="1"/>
          <p:nvPr/>
        </p:nvSpPr>
        <p:spPr>
          <a:xfrm>
            <a:off x="9453575" y="5696125"/>
            <a:ext cx="2339700" cy="4062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1600"/>
              <a:buFont typeface="Arial"/>
              <a:buNone/>
            </a:pPr>
            <a:r>
              <a:rPr lang="en-US" sz="1600" b="1" i="0" u="none" strike="noStrike" cap="none">
                <a:solidFill>
                  <a:schemeClr val="dk1"/>
                </a:solidFill>
                <a:latin typeface="Montserrat"/>
                <a:ea typeface="Montserrat"/>
                <a:cs typeface="Montserrat"/>
                <a:sym typeface="Montserrat"/>
              </a:rPr>
              <a:t>D2P2 AFWERX SBIR</a:t>
            </a:r>
            <a:endParaRPr sz="600" b="1" i="0" u="none" strike="noStrike" cap="none">
              <a:solidFill>
                <a:srgbClr val="000000"/>
              </a:solidFill>
              <a:latin typeface="Montserrat"/>
              <a:ea typeface="Montserrat"/>
              <a:cs typeface="Montserrat"/>
              <a:sym typeface="Montserrat"/>
            </a:endParaRPr>
          </a:p>
        </p:txBody>
      </p:sp>
    </p:spTree>
    <p:extLst>
      <p:ext uri="{BB962C8B-B14F-4D97-AF65-F5344CB8AC3E}">
        <p14:creationId xmlns:p14="http://schemas.microsoft.com/office/powerpoint/2010/main" val="79889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1" descr="A person with a mustache smiling&#10;&#10;Description automatically generated"/>
          <p:cNvPicPr preferRelativeResize="0"/>
          <p:nvPr/>
        </p:nvPicPr>
        <p:blipFill rotWithShape="1">
          <a:blip r:embed="rId3">
            <a:alphaModFix/>
          </a:blip>
          <a:srcRect/>
          <a:stretch/>
        </p:blipFill>
        <p:spPr>
          <a:xfrm>
            <a:off x="6148684" y="4442896"/>
            <a:ext cx="1533200" cy="1578400"/>
          </a:xfrm>
          <a:prstGeom prst="flowChartConnector">
            <a:avLst/>
          </a:prstGeom>
          <a:noFill/>
          <a:ln>
            <a:noFill/>
          </a:ln>
        </p:spPr>
      </p:pic>
      <p:sp>
        <p:nvSpPr>
          <p:cNvPr id="159" name="Google Shape;159;p1"/>
          <p:cNvSpPr txBox="1"/>
          <p:nvPr/>
        </p:nvSpPr>
        <p:spPr>
          <a:xfrm>
            <a:off x="239307" y="3662111"/>
            <a:ext cx="3040000" cy="4260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endParaRPr sz="1467" b="0" i="0" u="none" strike="noStrike" cap="none">
              <a:solidFill>
                <a:schemeClr val="dk1"/>
              </a:solidFill>
              <a:latin typeface="Montserrat"/>
              <a:ea typeface="Montserrat"/>
              <a:cs typeface="Montserrat"/>
              <a:sym typeface="Montserrat"/>
            </a:endParaRPr>
          </a:p>
        </p:txBody>
      </p:sp>
      <p:pic>
        <p:nvPicPr>
          <p:cNvPr id="160" name="Google Shape;160;p1"/>
          <p:cNvPicPr preferRelativeResize="0"/>
          <p:nvPr/>
        </p:nvPicPr>
        <p:blipFill rotWithShape="1">
          <a:blip r:embed="rId4">
            <a:alphaModFix/>
          </a:blip>
          <a:srcRect/>
          <a:stretch/>
        </p:blipFill>
        <p:spPr>
          <a:xfrm>
            <a:off x="593290" y="2304095"/>
            <a:ext cx="1530933" cy="1535037"/>
          </a:xfrm>
          <a:prstGeom prst="rect">
            <a:avLst/>
          </a:prstGeom>
          <a:noFill/>
          <a:ln>
            <a:noFill/>
          </a:ln>
        </p:spPr>
      </p:pic>
      <p:sp>
        <p:nvSpPr>
          <p:cNvPr id="161" name="Google Shape;161;p1"/>
          <p:cNvSpPr txBox="1"/>
          <p:nvPr/>
        </p:nvSpPr>
        <p:spPr>
          <a:xfrm>
            <a:off x="2191600" y="2573967"/>
            <a:ext cx="3040000" cy="1412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2400" b="1" i="0" u="none" strike="noStrike" cap="none">
                <a:solidFill>
                  <a:srgbClr val="46549A"/>
                </a:solidFill>
                <a:latin typeface="Montserrat"/>
                <a:ea typeface="Montserrat"/>
                <a:cs typeface="Montserrat"/>
                <a:sym typeface="Montserrat"/>
              </a:rPr>
              <a:t>Robert Masse, PhD</a:t>
            </a:r>
            <a:endParaRPr sz="2400" b="1" i="0" u="none" strike="noStrike" cap="none">
              <a:solidFill>
                <a:srgbClr val="46549A"/>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US" sz="1733" b="1" i="0" u="none" strike="noStrike" cap="none">
                <a:solidFill>
                  <a:srgbClr val="595959"/>
                </a:solidFill>
                <a:latin typeface="Montserrat"/>
                <a:ea typeface="Montserrat"/>
                <a:cs typeface="Montserrat"/>
                <a:sym typeface="Montserrat"/>
              </a:rPr>
              <a:t>Founder &amp; CEO, Material Scientist</a:t>
            </a:r>
            <a:endParaRPr sz="1733" b="0" i="0" u="none" strike="noStrike" cap="none">
              <a:solidFill>
                <a:srgbClr val="595959"/>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2133" b="1" i="0" u="none" strike="noStrike" cap="none">
              <a:solidFill>
                <a:srgbClr val="46549A"/>
              </a:solidFill>
              <a:latin typeface="Montserrat"/>
              <a:ea typeface="Montserrat"/>
              <a:cs typeface="Montserrat"/>
              <a:sym typeface="Montserrat"/>
            </a:endParaRPr>
          </a:p>
        </p:txBody>
      </p:sp>
      <p:sp>
        <p:nvSpPr>
          <p:cNvPr id="162" name="Google Shape;162;p1"/>
          <p:cNvSpPr txBox="1"/>
          <p:nvPr/>
        </p:nvSpPr>
        <p:spPr>
          <a:xfrm>
            <a:off x="7776100" y="2573967"/>
            <a:ext cx="3829600" cy="11440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2400" b="1" i="0" u="none" strike="noStrike" cap="none">
                <a:solidFill>
                  <a:srgbClr val="46549A"/>
                </a:solidFill>
                <a:latin typeface="Montserrat"/>
                <a:ea typeface="Montserrat"/>
                <a:cs typeface="Montserrat"/>
                <a:sym typeface="Montserrat"/>
              </a:rPr>
              <a:t>Shrilakshmi Bonageri, MS</a:t>
            </a:r>
            <a:endParaRPr sz="2400" b="1" i="0" u="none" strike="noStrike" cap="none">
              <a:solidFill>
                <a:srgbClr val="46549A"/>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US" sz="1733" b="1" i="0" u="none" strike="noStrike" cap="none">
                <a:solidFill>
                  <a:srgbClr val="595959"/>
                </a:solidFill>
                <a:latin typeface="Montserrat"/>
                <a:ea typeface="Montserrat"/>
                <a:cs typeface="Montserrat"/>
                <a:sym typeface="Montserrat"/>
              </a:rPr>
              <a:t>Lead Data Scientist</a:t>
            </a:r>
            <a:endParaRPr sz="1867" b="1" i="1" u="none" strike="noStrike" cap="none">
              <a:solidFill>
                <a:srgbClr val="46549A"/>
              </a:solidFill>
              <a:latin typeface="Montserrat"/>
              <a:ea typeface="Montserrat"/>
              <a:cs typeface="Montserrat"/>
              <a:sym typeface="Montserrat"/>
            </a:endParaRPr>
          </a:p>
        </p:txBody>
      </p:sp>
      <p:pic>
        <p:nvPicPr>
          <p:cNvPr id="163" name="Google Shape;163;p1" descr="A person smiling at camera&#10;&#10;Description automatically generated"/>
          <p:cNvPicPr preferRelativeResize="0"/>
          <p:nvPr/>
        </p:nvPicPr>
        <p:blipFill rotWithShape="1">
          <a:blip r:embed="rId5">
            <a:alphaModFix/>
          </a:blip>
          <a:srcRect l="2993" t="2997" r="3738" b="2742"/>
          <a:stretch/>
        </p:blipFill>
        <p:spPr>
          <a:xfrm>
            <a:off x="6146311" y="2304095"/>
            <a:ext cx="1538000" cy="1576800"/>
          </a:xfrm>
          <a:prstGeom prst="flowChartConnector">
            <a:avLst/>
          </a:prstGeom>
          <a:noFill/>
          <a:ln>
            <a:noFill/>
          </a:ln>
        </p:spPr>
      </p:pic>
      <p:pic>
        <p:nvPicPr>
          <p:cNvPr id="164" name="Google Shape;164;p1" descr="A person in a blue suit&#10;&#10;Description automatically generated"/>
          <p:cNvPicPr preferRelativeResize="0"/>
          <p:nvPr/>
        </p:nvPicPr>
        <p:blipFill rotWithShape="1">
          <a:blip r:embed="rId6">
            <a:alphaModFix/>
          </a:blip>
          <a:srcRect l="7236" t="1316" r="28150" b="1149"/>
          <a:stretch/>
        </p:blipFill>
        <p:spPr>
          <a:xfrm>
            <a:off x="584965" y="4442896"/>
            <a:ext cx="1547600" cy="1552000"/>
          </a:xfrm>
          <a:prstGeom prst="flowChartConnector">
            <a:avLst/>
          </a:prstGeom>
          <a:noFill/>
          <a:ln>
            <a:noFill/>
          </a:ln>
        </p:spPr>
      </p:pic>
      <p:sp>
        <p:nvSpPr>
          <p:cNvPr id="165" name="Google Shape;165;p1"/>
          <p:cNvSpPr txBox="1"/>
          <p:nvPr/>
        </p:nvSpPr>
        <p:spPr>
          <a:xfrm>
            <a:off x="419100" y="448434"/>
            <a:ext cx="11196800" cy="95406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en-US" sz="4000" b="1" i="0" u="none" strike="noStrike" cap="none" dirty="0">
                <a:solidFill>
                  <a:srgbClr val="46549A"/>
                </a:solidFill>
                <a:latin typeface="Montserrat"/>
                <a:ea typeface="Montserrat"/>
                <a:cs typeface="Montserrat"/>
                <a:sym typeface="Montserrat"/>
              </a:rPr>
              <a:t>Core Team</a:t>
            </a:r>
            <a:endParaRPr sz="4000" b="1" i="0" u="none" strike="noStrike" cap="none" dirty="0">
              <a:solidFill>
                <a:srgbClr val="46549A"/>
              </a:solidFill>
              <a:latin typeface="Montserrat"/>
              <a:ea typeface="Montserrat"/>
              <a:cs typeface="Montserrat"/>
              <a:sym typeface="Montserrat"/>
            </a:endParaRPr>
          </a:p>
        </p:txBody>
      </p:sp>
      <p:sp>
        <p:nvSpPr>
          <p:cNvPr id="166" name="Google Shape;166;p1"/>
          <p:cNvSpPr txBox="1"/>
          <p:nvPr/>
        </p:nvSpPr>
        <p:spPr>
          <a:xfrm>
            <a:off x="419100" y="1158601"/>
            <a:ext cx="11687600" cy="656614"/>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None/>
            </a:pPr>
            <a:r>
              <a:rPr lang="en-US" sz="2667" b="1" i="0" u="none" strike="noStrike" cap="none">
                <a:solidFill>
                  <a:srgbClr val="858585"/>
                </a:solidFill>
                <a:latin typeface="Montserrat"/>
                <a:ea typeface="Montserrat"/>
                <a:cs typeface="Montserrat"/>
                <a:sym typeface="Montserrat"/>
              </a:rPr>
              <a:t>Astrolabe combines battery and data science expertise</a:t>
            </a:r>
            <a:endParaRPr sz="2667" b="1" i="0" u="none" strike="noStrike" cap="none">
              <a:solidFill>
                <a:srgbClr val="858585"/>
              </a:solidFill>
              <a:latin typeface="Montserrat"/>
              <a:ea typeface="Montserrat"/>
              <a:cs typeface="Montserrat"/>
              <a:sym typeface="Montserrat"/>
            </a:endParaRPr>
          </a:p>
        </p:txBody>
      </p:sp>
      <p:sp>
        <p:nvSpPr>
          <p:cNvPr id="167" name="Google Shape;167;p1"/>
          <p:cNvSpPr txBox="1"/>
          <p:nvPr/>
        </p:nvSpPr>
        <p:spPr>
          <a:xfrm>
            <a:off x="2191600" y="4778700"/>
            <a:ext cx="3229600" cy="1412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2400" b="1" i="0" u="none" strike="noStrike" cap="none">
                <a:solidFill>
                  <a:srgbClr val="46549A"/>
                </a:solidFill>
                <a:latin typeface="Montserrat"/>
                <a:ea typeface="Montserrat"/>
                <a:cs typeface="Montserrat"/>
                <a:sym typeface="Montserrat"/>
              </a:rPr>
              <a:t>Tahmida Shimu, MBA</a:t>
            </a:r>
            <a:endParaRPr sz="2400" b="1" i="0" u="none" strike="noStrike" cap="none">
              <a:solidFill>
                <a:srgbClr val="46549A"/>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US" sz="1733" b="1" i="0" u="none" strike="noStrike" cap="none">
                <a:solidFill>
                  <a:srgbClr val="595959"/>
                </a:solidFill>
                <a:latin typeface="Montserrat"/>
                <a:ea typeface="Montserrat"/>
                <a:cs typeface="Montserrat"/>
                <a:sym typeface="Montserrat"/>
              </a:rPr>
              <a:t>Director of Strategy and Operations</a:t>
            </a:r>
            <a:endParaRPr sz="2267" b="1" i="0" u="none" strike="noStrike" cap="none">
              <a:solidFill>
                <a:srgbClr val="46549A"/>
              </a:solidFill>
              <a:latin typeface="Montserrat"/>
              <a:ea typeface="Montserrat"/>
              <a:cs typeface="Montserrat"/>
              <a:sym typeface="Montserrat"/>
            </a:endParaRPr>
          </a:p>
        </p:txBody>
      </p:sp>
      <p:sp>
        <p:nvSpPr>
          <p:cNvPr id="168" name="Google Shape;168;p1"/>
          <p:cNvSpPr txBox="1"/>
          <p:nvPr/>
        </p:nvSpPr>
        <p:spPr>
          <a:xfrm>
            <a:off x="7776100" y="4778700"/>
            <a:ext cx="3040000" cy="1412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2400" b="1" i="0" u="none" strike="noStrike" cap="none">
                <a:solidFill>
                  <a:srgbClr val="46549A"/>
                </a:solidFill>
                <a:latin typeface="Montserrat"/>
                <a:ea typeface="Montserrat"/>
                <a:cs typeface="Montserrat"/>
                <a:sym typeface="Montserrat"/>
              </a:rPr>
              <a:t>Sebastian Kuhn, MS</a:t>
            </a:r>
            <a:endParaRPr sz="2400" b="1" i="0" u="none" strike="noStrike" cap="none">
              <a:solidFill>
                <a:srgbClr val="46549A"/>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US" sz="1733" b="1" i="0" u="none" strike="noStrike" cap="none">
                <a:solidFill>
                  <a:srgbClr val="595959"/>
                </a:solidFill>
                <a:latin typeface="Montserrat"/>
                <a:ea typeface="Montserrat"/>
                <a:cs typeface="Montserrat"/>
                <a:sym typeface="Montserrat"/>
              </a:rPr>
              <a:t>Head of Product</a:t>
            </a:r>
            <a:endParaRPr sz="2267" b="1" i="0" u="none" strike="noStrike" cap="none">
              <a:solidFill>
                <a:srgbClr val="46549A"/>
              </a:solidFill>
              <a:latin typeface="Montserrat"/>
              <a:ea typeface="Montserrat"/>
              <a:cs typeface="Montserrat"/>
              <a:sym typeface="Montserrat"/>
            </a:endParaRPr>
          </a:p>
        </p:txBody>
      </p:sp>
      <p:sp>
        <p:nvSpPr>
          <p:cNvPr id="169" name="Google Shape;169;p1"/>
          <p:cNvSpPr txBox="1"/>
          <p:nvPr/>
        </p:nvSpPr>
        <p:spPr>
          <a:xfrm>
            <a:off x="6796667" y="6254234"/>
            <a:ext cx="4807200" cy="687264"/>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None/>
            </a:pPr>
            <a:r>
              <a:rPr lang="en-US" sz="1333" b="0" i="0" u="none" strike="noStrike" cap="none">
                <a:solidFill>
                  <a:schemeClr val="dk2"/>
                </a:solidFill>
                <a:latin typeface="Montserrat"/>
                <a:ea typeface="Montserrat"/>
                <a:cs typeface="Montserrat"/>
                <a:sym typeface="Montserrat"/>
              </a:rPr>
              <a:t>© 2023 Astrolabe Analytics, Inc. All Rights Reserved.</a:t>
            </a:r>
            <a:endParaRPr sz="1067" b="0" i="0" u="none" strike="noStrike" cap="none">
              <a:solidFill>
                <a:srgbClr val="000000"/>
              </a:solidFill>
              <a:latin typeface="Arial"/>
              <a:ea typeface="Arial"/>
              <a:cs typeface="Arial"/>
              <a:sym typeface="Arial"/>
            </a:endParaRPr>
          </a:p>
        </p:txBody>
      </p:sp>
      <p:sp>
        <p:nvSpPr>
          <p:cNvPr id="170" name="Google Shape;170;p1"/>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3</a:t>
            </a:fld>
            <a:endParaRPr/>
          </a:p>
        </p:txBody>
      </p:sp>
      <p:pic>
        <p:nvPicPr>
          <p:cNvPr id="171" name="Google Shape;171;p1"/>
          <p:cNvPicPr preferRelativeResize="0"/>
          <p:nvPr/>
        </p:nvPicPr>
        <p:blipFill rotWithShape="1">
          <a:blip r:embed="rId7">
            <a:alphaModFix/>
          </a:blip>
          <a:srcRect/>
          <a:stretch/>
        </p:blipFill>
        <p:spPr>
          <a:xfrm>
            <a:off x="10770467" y="223067"/>
            <a:ext cx="1154375" cy="451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p:nvPr/>
        </p:nvSpPr>
        <p:spPr>
          <a:xfrm>
            <a:off x="101600" y="-34367"/>
            <a:ext cx="10287200" cy="615513"/>
          </a:xfrm>
          <a:prstGeom prst="rect">
            <a:avLst/>
          </a:prstGeom>
          <a:noFill/>
          <a:ln>
            <a:noFill/>
          </a:ln>
        </p:spPr>
        <p:txBody>
          <a:bodyPr spcFirstLastPara="1" wrap="square" lIns="121900" tIns="121900" rIns="121900" bIns="121900" anchor="t" anchorCtr="0">
            <a:spAutoFit/>
          </a:bodyPr>
          <a:lstStyle/>
          <a:p>
            <a:r>
              <a:rPr lang="en" sz="2400">
                <a:solidFill>
                  <a:schemeClr val="dk1"/>
                </a:solidFill>
                <a:latin typeface="IBM Plex Sans SemiBold"/>
                <a:ea typeface="IBM Plex Sans SemiBold"/>
                <a:cs typeface="IBM Plex Sans SemiBold"/>
                <a:sym typeface="IBM Plex Sans SemiBold"/>
              </a:rPr>
              <a:t>MOONTOWER IN ACTION: INTERNAL DASHBOARD</a:t>
            </a:r>
            <a:endParaRPr sz="2400">
              <a:solidFill>
                <a:schemeClr val="dk1"/>
              </a:solidFill>
              <a:latin typeface="IBM Plex Sans Light"/>
              <a:ea typeface="IBM Plex Sans Light"/>
              <a:cs typeface="IBM Plex Sans Light"/>
              <a:sym typeface="IBM Plex Sans Light"/>
            </a:endParaRPr>
          </a:p>
        </p:txBody>
      </p:sp>
      <p:pic>
        <p:nvPicPr>
          <p:cNvPr id="84" name="Google Shape;84;p17"/>
          <p:cNvPicPr preferRelativeResize="0"/>
          <p:nvPr/>
        </p:nvPicPr>
        <p:blipFill>
          <a:blip r:embed="rId3">
            <a:alphaModFix/>
          </a:blip>
          <a:stretch>
            <a:fillRect/>
          </a:stretch>
        </p:blipFill>
        <p:spPr>
          <a:xfrm>
            <a:off x="203201" y="881709"/>
            <a:ext cx="10481705" cy="5870369"/>
          </a:xfrm>
          <a:prstGeom prst="rect">
            <a:avLst/>
          </a:prstGeom>
          <a:noFill/>
          <a:ln>
            <a:noFill/>
          </a:ln>
        </p:spPr>
      </p:pic>
      <p:pic>
        <p:nvPicPr>
          <p:cNvPr id="2" name="Google Shape;63;p14">
            <a:extLst>
              <a:ext uri="{FF2B5EF4-FFF2-40B4-BE49-F238E27FC236}">
                <a16:creationId xmlns:a16="http://schemas.microsoft.com/office/drawing/2014/main" id="{33C6E14A-2135-921F-0719-4E8A0E6DAEA4}"/>
              </a:ext>
            </a:extLst>
          </p:cNvPr>
          <p:cNvPicPr preferRelativeResize="0"/>
          <p:nvPr/>
        </p:nvPicPr>
        <p:blipFill rotWithShape="1">
          <a:blip r:embed="rId4">
            <a:alphaModFix/>
          </a:blip>
          <a:srcRect l="38752" t="12499" r="39813" b="45626"/>
          <a:stretch/>
        </p:blipFill>
        <p:spPr>
          <a:xfrm>
            <a:off x="9400100" y="95168"/>
            <a:ext cx="825410" cy="775367"/>
          </a:xfrm>
          <a:prstGeom prst="rect">
            <a:avLst/>
          </a:prstGeom>
          <a:noFill/>
          <a:ln>
            <a:noFill/>
          </a:ln>
        </p:spPr>
      </p:pic>
      <p:pic>
        <p:nvPicPr>
          <p:cNvPr id="3" name="Google Shape;64;p14">
            <a:extLst>
              <a:ext uri="{FF2B5EF4-FFF2-40B4-BE49-F238E27FC236}">
                <a16:creationId xmlns:a16="http://schemas.microsoft.com/office/drawing/2014/main" id="{1C03BB90-8DB3-9832-8F97-689074B046F2}"/>
              </a:ext>
            </a:extLst>
          </p:cNvPr>
          <p:cNvPicPr preferRelativeResize="0"/>
          <p:nvPr/>
        </p:nvPicPr>
        <p:blipFill>
          <a:blip r:embed="rId5">
            <a:alphaModFix/>
          </a:blip>
          <a:stretch>
            <a:fillRect/>
          </a:stretch>
        </p:blipFill>
        <p:spPr>
          <a:xfrm>
            <a:off x="10388800" y="95169"/>
            <a:ext cx="1758000" cy="689265"/>
          </a:xfrm>
          <a:prstGeom prst="rect">
            <a:avLst/>
          </a:prstGeom>
          <a:noFill/>
          <a:ln>
            <a:noFill/>
          </a:ln>
        </p:spPr>
      </p:pic>
      <p:sp>
        <p:nvSpPr>
          <p:cNvPr id="4" name="Rectangle 3">
            <a:extLst>
              <a:ext uri="{FF2B5EF4-FFF2-40B4-BE49-F238E27FC236}">
                <a16:creationId xmlns:a16="http://schemas.microsoft.com/office/drawing/2014/main" id="{BF581C11-E362-05A3-515E-3BF3FCF65453}"/>
              </a:ext>
            </a:extLst>
          </p:cNvPr>
          <p:cNvSpPr/>
          <p:nvPr/>
        </p:nvSpPr>
        <p:spPr>
          <a:xfrm>
            <a:off x="5836596" y="1984443"/>
            <a:ext cx="3563504" cy="381324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695634AD-5F28-4ACE-1A27-3D2C26581084}"/>
              </a:ext>
            </a:extLst>
          </p:cNvPr>
          <p:cNvSpPr/>
          <p:nvPr/>
        </p:nvSpPr>
        <p:spPr>
          <a:xfrm rot="7855555">
            <a:off x="8872659" y="1261611"/>
            <a:ext cx="1786912" cy="71975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p:nvPr/>
        </p:nvSpPr>
        <p:spPr>
          <a:xfrm>
            <a:off x="101600" y="-34366"/>
            <a:ext cx="10325200" cy="615513"/>
          </a:xfrm>
          <a:prstGeom prst="rect">
            <a:avLst/>
          </a:prstGeom>
          <a:noFill/>
          <a:ln>
            <a:noFill/>
          </a:ln>
        </p:spPr>
        <p:txBody>
          <a:bodyPr spcFirstLastPara="1" wrap="square" lIns="121900" tIns="121900" rIns="121900" bIns="121900" anchor="t" anchorCtr="0">
            <a:spAutoFit/>
          </a:bodyPr>
          <a:lstStyle/>
          <a:p>
            <a:r>
              <a:rPr lang="en" sz="2400">
                <a:solidFill>
                  <a:schemeClr val="dk1"/>
                </a:solidFill>
                <a:latin typeface="IBM Plex Sans SemiBold"/>
                <a:ea typeface="IBM Plex Sans SemiBold"/>
                <a:cs typeface="IBM Plex Sans SemiBold"/>
                <a:sym typeface="IBM Plex Sans SemiBold"/>
              </a:rPr>
              <a:t>MOONTOWER IN ACTION: ERROR MONITORING &amp; ESCALATION</a:t>
            </a:r>
            <a:endParaRPr sz="2400">
              <a:solidFill>
                <a:schemeClr val="dk1"/>
              </a:solidFill>
              <a:latin typeface="IBM Plex Sans Light"/>
              <a:ea typeface="IBM Plex Sans Light"/>
              <a:cs typeface="IBM Plex Sans Light"/>
              <a:sym typeface="IBM Plex Sans Light"/>
            </a:endParaRPr>
          </a:p>
        </p:txBody>
      </p:sp>
      <p:pic>
        <p:nvPicPr>
          <p:cNvPr id="91" name="Google Shape;91;p18"/>
          <p:cNvPicPr preferRelativeResize="0"/>
          <p:nvPr/>
        </p:nvPicPr>
        <p:blipFill>
          <a:blip r:embed="rId3">
            <a:alphaModFix/>
          </a:blip>
          <a:stretch>
            <a:fillRect/>
          </a:stretch>
        </p:blipFill>
        <p:spPr>
          <a:xfrm>
            <a:off x="571499" y="1142750"/>
            <a:ext cx="11049001" cy="3533800"/>
          </a:xfrm>
          <a:prstGeom prst="rect">
            <a:avLst/>
          </a:prstGeom>
          <a:noFill/>
          <a:ln>
            <a:noFill/>
          </a:ln>
        </p:spPr>
      </p:pic>
      <p:pic>
        <p:nvPicPr>
          <p:cNvPr id="92" name="Google Shape;92;p18"/>
          <p:cNvPicPr preferRelativeResize="0"/>
          <p:nvPr/>
        </p:nvPicPr>
        <p:blipFill>
          <a:blip r:embed="rId4">
            <a:alphaModFix/>
          </a:blip>
          <a:stretch>
            <a:fillRect/>
          </a:stretch>
        </p:blipFill>
        <p:spPr>
          <a:xfrm>
            <a:off x="11544315" y="6366839"/>
            <a:ext cx="546101" cy="423095"/>
          </a:xfrm>
          <a:prstGeom prst="rect">
            <a:avLst/>
          </a:prstGeom>
          <a:noFill/>
          <a:ln>
            <a:noFill/>
          </a:ln>
        </p:spPr>
      </p:pic>
      <p:pic>
        <p:nvPicPr>
          <p:cNvPr id="2" name="Google Shape;63;p14">
            <a:extLst>
              <a:ext uri="{FF2B5EF4-FFF2-40B4-BE49-F238E27FC236}">
                <a16:creationId xmlns:a16="http://schemas.microsoft.com/office/drawing/2014/main" id="{335F314F-09BF-3117-31A3-BEF421623CBD}"/>
              </a:ext>
            </a:extLst>
          </p:cNvPr>
          <p:cNvPicPr preferRelativeResize="0"/>
          <p:nvPr/>
        </p:nvPicPr>
        <p:blipFill rotWithShape="1">
          <a:blip r:embed="rId5">
            <a:alphaModFix/>
          </a:blip>
          <a:srcRect l="38752" t="12499" r="39813" b="45626"/>
          <a:stretch/>
        </p:blipFill>
        <p:spPr>
          <a:xfrm>
            <a:off x="9438100" y="68066"/>
            <a:ext cx="825410" cy="775367"/>
          </a:xfrm>
          <a:prstGeom prst="rect">
            <a:avLst/>
          </a:prstGeom>
          <a:noFill/>
          <a:ln>
            <a:noFill/>
          </a:ln>
        </p:spPr>
      </p:pic>
      <p:pic>
        <p:nvPicPr>
          <p:cNvPr id="3" name="Google Shape;64;p14">
            <a:extLst>
              <a:ext uri="{FF2B5EF4-FFF2-40B4-BE49-F238E27FC236}">
                <a16:creationId xmlns:a16="http://schemas.microsoft.com/office/drawing/2014/main" id="{8514ECA3-FBE6-87D7-F876-DB4D1A87A91F}"/>
              </a:ext>
            </a:extLst>
          </p:cNvPr>
          <p:cNvPicPr preferRelativeResize="0"/>
          <p:nvPr/>
        </p:nvPicPr>
        <p:blipFill>
          <a:blip r:embed="rId6">
            <a:alphaModFix/>
          </a:blip>
          <a:stretch>
            <a:fillRect/>
          </a:stretch>
        </p:blipFill>
        <p:spPr>
          <a:xfrm>
            <a:off x="10426800" y="68067"/>
            <a:ext cx="1758000" cy="689265"/>
          </a:xfrm>
          <a:prstGeom prst="rect">
            <a:avLst/>
          </a:prstGeom>
          <a:noFill/>
          <a:ln>
            <a:noFill/>
          </a:ln>
        </p:spPr>
      </p:pic>
      <p:sp>
        <p:nvSpPr>
          <p:cNvPr id="5" name="Google Shape;75;p16">
            <a:extLst>
              <a:ext uri="{FF2B5EF4-FFF2-40B4-BE49-F238E27FC236}">
                <a16:creationId xmlns:a16="http://schemas.microsoft.com/office/drawing/2014/main" id="{4036A25B-4C1F-5B64-E8F3-D0EE12E925B2}"/>
              </a:ext>
            </a:extLst>
          </p:cNvPr>
          <p:cNvSpPr txBox="1"/>
          <p:nvPr/>
        </p:nvSpPr>
        <p:spPr>
          <a:xfrm>
            <a:off x="571499" y="4959285"/>
            <a:ext cx="11049001" cy="1538842"/>
          </a:xfrm>
          <a:prstGeom prst="rect">
            <a:avLst/>
          </a:prstGeom>
          <a:noFill/>
          <a:ln>
            <a:noFill/>
          </a:ln>
        </p:spPr>
        <p:txBody>
          <a:bodyPr spcFirstLastPara="1" wrap="square" lIns="121900" tIns="121900" rIns="121900" bIns="121900" anchor="t" anchorCtr="0">
            <a:spAutoFit/>
          </a:bodyPr>
          <a:lstStyle/>
          <a:p>
            <a:r>
              <a:rPr lang="en-US" sz="2800" b="1" dirty="0">
                <a:solidFill>
                  <a:schemeClr val="dk1"/>
                </a:solidFill>
                <a:latin typeface="IBM Plex Sans SemiBold"/>
                <a:ea typeface="IBM Plex Sans SemiBold"/>
                <a:cs typeface="IBM Plex Sans SemiBold"/>
                <a:sym typeface="IBM Plex Sans SemiBold"/>
              </a:rPr>
              <a:t>This delivers not only battery analytics but deeper, holistic correlations between component/subsystem/vehicle operations and battery health and performance</a:t>
            </a:r>
            <a:endParaRPr sz="2400" b="1" dirty="0">
              <a:solidFill>
                <a:schemeClr val="dk1"/>
              </a:solidFill>
              <a:latin typeface="IBM Plex Sans Light"/>
              <a:ea typeface="IBM Plex Sans Light"/>
              <a:cs typeface="IBM Plex Sans Light"/>
              <a:sym typeface="IBM Plex Sans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8"/>
          <p:cNvSpPr txBox="1"/>
          <p:nvPr/>
        </p:nvSpPr>
        <p:spPr>
          <a:xfrm>
            <a:off x="1217700" y="1412218"/>
            <a:ext cx="4878400" cy="4464772"/>
          </a:xfrm>
          <a:prstGeom prst="rect">
            <a:avLst/>
          </a:prstGeom>
          <a:noFill/>
          <a:ln>
            <a:noFill/>
          </a:ln>
        </p:spPr>
        <p:txBody>
          <a:bodyPr spcFirstLastPara="1" wrap="square" lIns="121900" tIns="121900" rIns="121900" bIns="121900" anchor="t" anchorCtr="0">
            <a:spAutoFit/>
          </a:bodyPr>
          <a:lstStyle/>
          <a:p>
            <a:pPr>
              <a:lnSpc>
                <a:spcPct val="115000"/>
              </a:lnSpc>
            </a:pPr>
            <a:r>
              <a:rPr lang="en" sz="2400" b="1" dirty="0">
                <a:solidFill>
                  <a:schemeClr val="dk1"/>
                </a:solidFill>
                <a:latin typeface="IBM Plex Sans"/>
                <a:ea typeface="IBM Plex Sans"/>
                <a:cs typeface="IBM Plex Sans"/>
                <a:sym typeface="IBM Plex Sans"/>
              </a:rPr>
              <a:t>CONTACT</a:t>
            </a:r>
            <a:endParaRPr sz="2400" dirty="0">
              <a:solidFill>
                <a:schemeClr val="dk1"/>
              </a:solidFill>
              <a:latin typeface="IBM Plex Sans Light"/>
              <a:ea typeface="IBM Plex Sans Light"/>
              <a:cs typeface="IBM Plex Sans Light"/>
              <a:sym typeface="IBM Plex Sans Light"/>
            </a:endParaRPr>
          </a:p>
          <a:p>
            <a:pPr>
              <a:lnSpc>
                <a:spcPct val="115000"/>
              </a:lnSpc>
              <a:spcBef>
                <a:spcPts val="1600"/>
              </a:spcBef>
            </a:pPr>
            <a:r>
              <a:rPr lang="en" sz="2400" dirty="0">
                <a:solidFill>
                  <a:schemeClr val="dk1"/>
                </a:solidFill>
                <a:latin typeface="IBM Plex Sans Light"/>
                <a:ea typeface="IBM Plex Sans Light"/>
                <a:cs typeface="IBM Plex Sans Light"/>
                <a:sym typeface="IBM Plex Sans Light"/>
              </a:rPr>
              <a:t>CRAIG NEHRKORN</a:t>
            </a:r>
            <a:br>
              <a:rPr lang="en" sz="2400" dirty="0">
                <a:solidFill>
                  <a:schemeClr val="dk1"/>
                </a:solidFill>
                <a:latin typeface="IBM Plex Sans Light"/>
                <a:ea typeface="IBM Plex Sans Light"/>
                <a:cs typeface="IBM Plex Sans Light"/>
                <a:sym typeface="IBM Plex Sans Light"/>
              </a:rPr>
            </a:br>
            <a:r>
              <a:rPr lang="en" sz="2400" dirty="0">
                <a:solidFill>
                  <a:schemeClr val="dk1"/>
                </a:solidFill>
                <a:latin typeface="IBM Plex Sans Light"/>
                <a:ea typeface="IBM Plex Sans Light"/>
                <a:cs typeface="IBM Plex Sans Light"/>
                <a:sym typeface="IBM Plex Sans Light"/>
                <a:hlinkClick r:id="rId3"/>
              </a:rPr>
              <a:t>craig@guinnpartners.com</a:t>
            </a:r>
            <a:endParaRPr lang="en" sz="2400" dirty="0">
              <a:solidFill>
                <a:schemeClr val="dk1"/>
              </a:solidFill>
              <a:latin typeface="IBM Plex Sans Light"/>
              <a:ea typeface="IBM Plex Sans Light"/>
              <a:cs typeface="IBM Plex Sans Light"/>
              <a:sym typeface="IBM Plex Sans Light"/>
            </a:endParaRPr>
          </a:p>
          <a:p>
            <a:pPr>
              <a:lnSpc>
                <a:spcPct val="115000"/>
              </a:lnSpc>
              <a:spcBef>
                <a:spcPts val="1600"/>
              </a:spcBef>
            </a:pPr>
            <a:r>
              <a:rPr lang="en" sz="2400" dirty="0">
                <a:solidFill>
                  <a:schemeClr val="dk1"/>
                </a:solidFill>
                <a:latin typeface="IBM Plex Sans Light"/>
                <a:ea typeface="IBM Plex Sans Light"/>
                <a:cs typeface="IBM Plex Sans Light"/>
                <a:sym typeface="IBM Plex Sans Light"/>
              </a:rPr>
              <a:t>ERIC DAVIS</a:t>
            </a:r>
            <a:br>
              <a:rPr lang="en" sz="2400" dirty="0">
                <a:solidFill>
                  <a:schemeClr val="dk1"/>
                </a:solidFill>
                <a:latin typeface="IBM Plex Sans Light"/>
                <a:ea typeface="IBM Plex Sans Light"/>
                <a:cs typeface="IBM Plex Sans Light"/>
                <a:sym typeface="IBM Plex Sans Light"/>
              </a:rPr>
            </a:br>
            <a:r>
              <a:rPr lang="en" sz="2400" dirty="0">
                <a:solidFill>
                  <a:schemeClr val="dk1"/>
                </a:solidFill>
                <a:latin typeface="IBM Plex Sans Light"/>
                <a:ea typeface="IBM Plex Sans Light"/>
                <a:cs typeface="IBM Plex Sans Light"/>
                <a:sym typeface="IBM Plex Sans Light"/>
                <a:hlinkClick r:id="rId4"/>
              </a:rPr>
              <a:t>eric@guinnpartners.com</a:t>
            </a:r>
            <a:endParaRPr lang="en" sz="2400" dirty="0">
              <a:solidFill>
                <a:schemeClr val="dk1"/>
              </a:solidFill>
              <a:latin typeface="IBM Plex Sans Light"/>
              <a:ea typeface="IBM Plex Sans Light"/>
              <a:cs typeface="IBM Plex Sans Light"/>
              <a:sym typeface="IBM Plex Sans Light"/>
            </a:endParaRPr>
          </a:p>
          <a:p>
            <a:pPr>
              <a:lnSpc>
                <a:spcPct val="115000"/>
              </a:lnSpc>
              <a:spcBef>
                <a:spcPts val="1600"/>
              </a:spcBef>
            </a:pPr>
            <a:r>
              <a:rPr lang="en-US" sz="2400" dirty="0">
                <a:solidFill>
                  <a:schemeClr val="dk1"/>
                </a:solidFill>
                <a:latin typeface="IBM Plex Sans Light"/>
                <a:ea typeface="IBM Plex Sans Light"/>
                <a:cs typeface="IBM Plex Sans Light"/>
                <a:sym typeface="IBM Plex Sans Light"/>
              </a:rPr>
              <a:t>ROBERT MASSE</a:t>
            </a:r>
            <a:br>
              <a:rPr lang="en-US" sz="2400" dirty="0">
                <a:solidFill>
                  <a:schemeClr val="dk1"/>
                </a:solidFill>
                <a:latin typeface="IBM Plex Sans Light"/>
                <a:ea typeface="IBM Plex Sans Light"/>
                <a:cs typeface="IBM Plex Sans Light"/>
                <a:sym typeface="IBM Plex Sans Light"/>
              </a:rPr>
            </a:br>
            <a:r>
              <a:rPr lang="en-US" sz="2400" dirty="0">
                <a:solidFill>
                  <a:schemeClr val="dk1"/>
                </a:solidFill>
                <a:latin typeface="IBM Plex Sans Light"/>
                <a:ea typeface="IBM Plex Sans Light"/>
                <a:cs typeface="IBM Plex Sans Light"/>
                <a:sym typeface="IBM Plex Sans Light"/>
                <a:hlinkClick r:id="rId5"/>
              </a:rPr>
              <a:t>robert@astrolabe-analytics.com</a:t>
            </a:r>
            <a:endParaRPr lang="en-US" sz="2400" dirty="0">
              <a:solidFill>
                <a:schemeClr val="dk1"/>
              </a:solidFill>
              <a:latin typeface="IBM Plex Sans Light"/>
              <a:ea typeface="IBM Plex Sans Light"/>
              <a:cs typeface="IBM Plex Sans Light"/>
              <a:sym typeface="IBM Plex Sans Light"/>
            </a:endParaRPr>
          </a:p>
          <a:p>
            <a:pPr>
              <a:lnSpc>
                <a:spcPct val="115000"/>
              </a:lnSpc>
              <a:spcBef>
                <a:spcPts val="1600"/>
              </a:spcBef>
            </a:pPr>
            <a:endParaRPr lang="en" sz="2400" dirty="0">
              <a:solidFill>
                <a:schemeClr val="dk1"/>
              </a:solidFill>
              <a:latin typeface="IBM Plex Sans Light"/>
              <a:ea typeface="IBM Plex Sans Light"/>
              <a:cs typeface="IBM Plex Sans Light"/>
              <a:sym typeface="IBM Plex Sans Light"/>
            </a:endParaRPr>
          </a:p>
        </p:txBody>
      </p:sp>
      <p:pic>
        <p:nvPicPr>
          <p:cNvPr id="188" name="Google Shape;188;p28"/>
          <p:cNvPicPr preferRelativeResize="0"/>
          <p:nvPr/>
        </p:nvPicPr>
        <p:blipFill rotWithShape="1">
          <a:blip r:embed="rId6">
            <a:alphaModFix/>
          </a:blip>
          <a:srcRect l="37516" r="21727"/>
          <a:stretch/>
        </p:blipFill>
        <p:spPr>
          <a:xfrm>
            <a:off x="6821930" y="1"/>
            <a:ext cx="5370068" cy="6858001"/>
          </a:xfrm>
          <a:prstGeom prst="rect">
            <a:avLst/>
          </a:prstGeom>
          <a:noFill/>
          <a:ln>
            <a:noFill/>
          </a:ln>
        </p:spPr>
      </p:pic>
      <p:pic>
        <p:nvPicPr>
          <p:cNvPr id="2" name="Google Shape;63;p14">
            <a:extLst>
              <a:ext uri="{FF2B5EF4-FFF2-40B4-BE49-F238E27FC236}">
                <a16:creationId xmlns:a16="http://schemas.microsoft.com/office/drawing/2014/main" id="{E20712A0-8390-FDB4-7DB9-3373B2421C18}"/>
              </a:ext>
            </a:extLst>
          </p:cNvPr>
          <p:cNvPicPr preferRelativeResize="0"/>
          <p:nvPr/>
        </p:nvPicPr>
        <p:blipFill rotWithShape="1">
          <a:blip r:embed="rId7">
            <a:alphaModFix/>
          </a:blip>
          <a:srcRect l="38752" t="12499" r="39813" b="45626"/>
          <a:stretch/>
        </p:blipFill>
        <p:spPr>
          <a:xfrm>
            <a:off x="101601" y="92632"/>
            <a:ext cx="825410" cy="775367"/>
          </a:xfrm>
          <a:prstGeom prst="rect">
            <a:avLst/>
          </a:prstGeom>
          <a:noFill/>
          <a:ln>
            <a:noFill/>
          </a:ln>
        </p:spPr>
      </p:pic>
      <p:pic>
        <p:nvPicPr>
          <p:cNvPr id="3" name="Google Shape;64;p14">
            <a:extLst>
              <a:ext uri="{FF2B5EF4-FFF2-40B4-BE49-F238E27FC236}">
                <a16:creationId xmlns:a16="http://schemas.microsoft.com/office/drawing/2014/main" id="{6EC12ECD-4E86-5477-F848-98B86FDF7977}"/>
              </a:ext>
            </a:extLst>
          </p:cNvPr>
          <p:cNvPicPr preferRelativeResize="0"/>
          <p:nvPr/>
        </p:nvPicPr>
        <p:blipFill>
          <a:blip r:embed="rId8">
            <a:alphaModFix/>
          </a:blip>
          <a:stretch>
            <a:fillRect/>
          </a:stretch>
        </p:blipFill>
        <p:spPr>
          <a:xfrm>
            <a:off x="1090301" y="92633"/>
            <a:ext cx="1758000" cy="68926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60" name="Google Shape;160;g298fdc39f42_0_306"/>
          <p:cNvSpPr txBox="1"/>
          <p:nvPr/>
        </p:nvSpPr>
        <p:spPr>
          <a:xfrm>
            <a:off x="205241" y="236151"/>
            <a:ext cx="11035200" cy="95406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3000"/>
              <a:buFont typeface="Arial"/>
              <a:buNone/>
            </a:pPr>
            <a:r>
              <a:rPr lang="en-US" sz="4000" b="1" i="0" u="none" strike="noStrike" cap="none" dirty="0">
                <a:solidFill>
                  <a:srgbClr val="46549A"/>
                </a:solidFill>
                <a:latin typeface="Montserrat"/>
                <a:ea typeface="Montserrat"/>
                <a:cs typeface="Montserrat"/>
                <a:sym typeface="Montserrat"/>
              </a:rPr>
              <a:t>MPSC Battery Maintenance Committee</a:t>
            </a:r>
            <a:endParaRPr sz="4000" b="1" i="0" u="none" strike="noStrike" cap="none" dirty="0">
              <a:solidFill>
                <a:srgbClr val="46549A"/>
              </a:solidFill>
              <a:latin typeface="Montserrat"/>
              <a:ea typeface="Montserrat"/>
              <a:cs typeface="Montserrat"/>
              <a:sym typeface="Montserrat"/>
            </a:endParaRPr>
          </a:p>
        </p:txBody>
      </p:sp>
      <p:sp>
        <p:nvSpPr>
          <p:cNvPr id="161" name="Google Shape;161;g298fdc39f42_0_306"/>
          <p:cNvSpPr txBox="1"/>
          <p:nvPr/>
        </p:nvSpPr>
        <p:spPr>
          <a:xfrm>
            <a:off x="6796667" y="6254233"/>
            <a:ext cx="48072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Clr>
                <a:srgbClr val="000000"/>
              </a:buClr>
              <a:buSzPts val="1300"/>
              <a:buFont typeface="Arial"/>
              <a:buNone/>
            </a:pPr>
            <a:r>
              <a:rPr lang="en-US" sz="1300" b="0" i="0" u="none" strike="noStrike" cap="none">
                <a:solidFill>
                  <a:schemeClr val="dk2"/>
                </a:solidFill>
                <a:latin typeface="Montserrat"/>
                <a:ea typeface="Montserrat"/>
                <a:cs typeface="Montserrat"/>
                <a:sym typeface="Montserrat"/>
              </a:rPr>
              <a:t>© 2023 Astrolabe Analytics, Inc. All Rights Reserved.</a:t>
            </a:r>
            <a:endParaRPr sz="1100" b="0" i="0" u="none" strike="noStrike" cap="none">
              <a:solidFill>
                <a:srgbClr val="000000"/>
              </a:solidFill>
              <a:latin typeface="Montserrat"/>
              <a:ea typeface="Montserrat"/>
              <a:cs typeface="Montserrat"/>
              <a:sym typeface="Montserrat"/>
            </a:endParaRPr>
          </a:p>
        </p:txBody>
      </p:sp>
      <p:sp>
        <p:nvSpPr>
          <p:cNvPr id="162" name="Google Shape;162;g298fdc39f42_0_306"/>
          <p:cNvSpPr txBox="1">
            <a:spLocks noGrp="1"/>
          </p:cNvSpPr>
          <p:nvPr>
            <p:ph type="sldNum" idx="12"/>
          </p:nvPr>
        </p:nvSpPr>
        <p:spPr>
          <a:xfrm>
            <a:off x="11144210" y="6217622"/>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atin typeface="Montserrat"/>
                <a:ea typeface="Montserrat"/>
                <a:cs typeface="Montserrat"/>
                <a:sym typeface="Montserrat"/>
              </a:rPr>
              <a:t>33</a:t>
            </a:fld>
            <a:endParaRPr>
              <a:latin typeface="Montserrat"/>
              <a:ea typeface="Montserrat"/>
              <a:cs typeface="Montserrat"/>
              <a:sym typeface="Montserrat"/>
            </a:endParaRPr>
          </a:p>
        </p:txBody>
      </p:sp>
      <p:pic>
        <p:nvPicPr>
          <p:cNvPr id="163" name="Google Shape;163;g298fdc39f42_0_306"/>
          <p:cNvPicPr preferRelativeResize="0"/>
          <p:nvPr/>
        </p:nvPicPr>
        <p:blipFill rotWithShape="1">
          <a:blip r:embed="rId3">
            <a:alphaModFix/>
          </a:blip>
          <a:srcRect/>
          <a:stretch/>
        </p:blipFill>
        <p:spPr>
          <a:xfrm>
            <a:off x="10910475" y="234125"/>
            <a:ext cx="971975" cy="380250"/>
          </a:xfrm>
          <a:prstGeom prst="rect">
            <a:avLst/>
          </a:prstGeom>
          <a:noFill/>
          <a:ln>
            <a:noFill/>
          </a:ln>
        </p:spPr>
      </p:pic>
      <p:sp>
        <p:nvSpPr>
          <p:cNvPr id="2" name="Google Shape;104;g298fdc39f42_0_64">
            <a:extLst>
              <a:ext uri="{FF2B5EF4-FFF2-40B4-BE49-F238E27FC236}">
                <a16:creationId xmlns:a16="http://schemas.microsoft.com/office/drawing/2014/main" id="{035332B8-0272-866F-88B3-61DEE2E6CC98}"/>
              </a:ext>
            </a:extLst>
          </p:cNvPr>
          <p:cNvSpPr txBox="1">
            <a:spLocks/>
          </p:cNvSpPr>
          <p:nvPr/>
        </p:nvSpPr>
        <p:spPr>
          <a:xfrm>
            <a:off x="184731" y="1190219"/>
            <a:ext cx="11849426" cy="5007083"/>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222222"/>
                </a:solidFill>
                <a:effectLst/>
                <a:latin typeface="Montserrat" panose="00000500000000000000" pitchFamily="2" charset="0"/>
                <a:cs typeface="Arial" panose="020B0604020202020204" pitchFamily="34" charset="0"/>
              </a:rPr>
              <a:t>Goal:</a:t>
            </a:r>
            <a:r>
              <a:rPr kumimoji="0" lang="en-US" altLang="en-US" sz="3200" b="0" i="0" u="none" strike="noStrike" cap="none" normalizeH="0" baseline="0" dirty="0">
                <a:ln>
                  <a:noFill/>
                </a:ln>
                <a:solidFill>
                  <a:srgbClr val="222222"/>
                </a:solidFill>
                <a:effectLst/>
                <a:latin typeface="Montserrat" panose="00000500000000000000" pitchFamily="2" charset="0"/>
                <a:cs typeface="Arial" panose="020B0604020202020204" pitchFamily="34" charset="0"/>
              </a:rPr>
              <a:t> To share best practices for the maintenance and operations of the batteries in the DOD's inventory.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200" dirty="0">
              <a:solidFill>
                <a:srgbClr val="222222"/>
              </a:solidFill>
              <a:latin typeface="Montserrat" panose="00000500000000000000" pitchFamily="2"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222222"/>
                </a:solidFill>
                <a:effectLst/>
                <a:latin typeface="Montserrat" panose="00000500000000000000" pitchFamily="2" charset="0"/>
                <a:cs typeface="Arial" panose="020B0604020202020204" pitchFamily="34" charset="0"/>
              </a:rPr>
              <a:t>This would better allow operators and maintainers to quickly diagnose problems to avoid premature preventive maintenance and/or disposal of the battery, while ensuring high system safety and uptime.</a:t>
            </a:r>
            <a:endParaRPr kumimoji="0" lang="en-US" altLang="en-US" sz="2200" b="0" i="0" u="none" strike="noStrike" cap="none" normalizeH="0" baseline="0" dirty="0">
              <a:ln>
                <a:noFill/>
              </a:ln>
              <a:solidFill>
                <a:schemeClr val="tx1"/>
              </a:solidFill>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222222"/>
                </a:solidFill>
                <a:effectLst/>
                <a:latin typeface="Montserrat" panose="00000500000000000000" pitchFamily="2" charset="0"/>
                <a:cs typeface="Arial" panose="020B0604020202020204" pitchFamily="34" charset="0"/>
              </a:rPr>
              <a:t> </a:t>
            </a:r>
            <a:endParaRPr kumimoji="0" lang="en-US" altLang="en-US" sz="2200" b="0" i="0" u="none" strike="noStrike" cap="none" normalizeH="0" baseline="0" dirty="0">
              <a:ln>
                <a:noFill/>
              </a:ln>
              <a:solidFill>
                <a:schemeClr val="tx1"/>
              </a:solidFill>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222222"/>
                </a:solidFill>
                <a:effectLst/>
                <a:latin typeface="Montserrat" panose="00000500000000000000" pitchFamily="2" charset="0"/>
                <a:cs typeface="Arial" panose="020B0604020202020204" pitchFamily="34" charset="0"/>
              </a:rPr>
              <a:t>Preliminary milestones and deliverables</a:t>
            </a:r>
            <a:r>
              <a:rPr kumimoji="0" lang="en-US" altLang="en-US" sz="2200" b="0" i="0" u="none" strike="noStrike" cap="none" normalizeH="0" baseline="0" dirty="0">
                <a:ln>
                  <a:noFill/>
                </a:ln>
                <a:solidFill>
                  <a:srgbClr val="222222"/>
                </a:solidFill>
                <a:effectLst/>
                <a:latin typeface="Montserrat" panose="00000500000000000000" pitchFamily="2" charset="0"/>
                <a:cs typeface="Arial" panose="020B0604020202020204" pitchFamily="34" charset="0"/>
              </a:rPr>
              <a:t>:</a:t>
            </a:r>
            <a:endParaRPr kumimoji="0" lang="en-US" altLang="en-US" sz="2200" b="0" i="0" u="none" strike="noStrike" cap="none" normalizeH="0" baseline="0" dirty="0">
              <a:ln>
                <a:noFill/>
              </a:ln>
              <a:solidFill>
                <a:schemeClr val="tx1"/>
              </a:solidFill>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200" dirty="0">
                <a:solidFill>
                  <a:srgbClr val="222222"/>
                </a:solidFill>
                <a:latin typeface="Montserrat" panose="00000500000000000000" pitchFamily="2" charset="0"/>
                <a:cs typeface="Arial" panose="020B0604020202020204" pitchFamily="34" charset="0"/>
              </a:rPr>
              <a:t>1</a:t>
            </a:r>
            <a:r>
              <a:rPr kumimoji="0" lang="en-US" altLang="en-US" sz="2200" b="0" i="0" u="none" strike="noStrike" cap="none" normalizeH="0" baseline="0" dirty="0">
                <a:ln>
                  <a:noFill/>
                </a:ln>
                <a:solidFill>
                  <a:srgbClr val="222222"/>
                </a:solidFill>
                <a:effectLst/>
                <a:latin typeface="Montserrat" panose="00000500000000000000" pitchFamily="2" charset="0"/>
                <a:cs typeface="Arial" panose="020B0604020202020204" pitchFamily="34" charset="0"/>
              </a:rPr>
              <a:t>) Identify common MTX issues and solutions in depots or fielded by the warfighter</a:t>
            </a:r>
            <a:endParaRPr kumimoji="0" lang="en-US" altLang="en-US" sz="2200" b="0" i="0" u="none" strike="noStrike" cap="none" normalizeH="0" baseline="0" dirty="0">
              <a:ln>
                <a:noFill/>
              </a:ln>
              <a:solidFill>
                <a:schemeClr val="tx1"/>
              </a:solidFill>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200" dirty="0">
                <a:solidFill>
                  <a:srgbClr val="222222"/>
                </a:solidFill>
                <a:latin typeface="Montserrat" panose="00000500000000000000" pitchFamily="2" charset="0"/>
                <a:cs typeface="Arial" panose="020B0604020202020204" pitchFamily="34" charset="0"/>
              </a:rPr>
              <a:t>2</a:t>
            </a:r>
            <a:r>
              <a:rPr kumimoji="0" lang="en-US" altLang="en-US" sz="2200" b="0" i="0" u="none" strike="noStrike" cap="none" normalizeH="0" baseline="0" dirty="0">
                <a:ln>
                  <a:noFill/>
                </a:ln>
                <a:solidFill>
                  <a:srgbClr val="222222"/>
                </a:solidFill>
                <a:effectLst/>
                <a:latin typeface="Montserrat" panose="00000500000000000000" pitchFamily="2" charset="0"/>
                <a:cs typeface="Arial" panose="020B0604020202020204" pitchFamily="34" charset="0"/>
              </a:rPr>
              <a:t>) Assess opportunities for battery end-of-life recycling or repurposing</a:t>
            </a:r>
            <a:endParaRPr kumimoji="0" lang="en-US" altLang="en-US" sz="2200" b="0" i="0" u="none" strike="noStrike" cap="none" normalizeH="0" baseline="0" dirty="0">
              <a:ln>
                <a:noFill/>
              </a:ln>
              <a:solidFill>
                <a:schemeClr val="tx1"/>
              </a:solidFill>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200" dirty="0">
                <a:solidFill>
                  <a:srgbClr val="222222"/>
                </a:solidFill>
                <a:latin typeface="Montserrat" panose="00000500000000000000" pitchFamily="2" charset="0"/>
                <a:cs typeface="Arial" panose="020B0604020202020204" pitchFamily="34" charset="0"/>
              </a:rPr>
              <a:t>3</a:t>
            </a:r>
            <a:r>
              <a:rPr kumimoji="0" lang="en-US" altLang="en-US" sz="2200" b="0" i="0" u="none" strike="noStrike" cap="none" normalizeH="0" baseline="0" dirty="0">
                <a:ln>
                  <a:noFill/>
                </a:ln>
                <a:solidFill>
                  <a:srgbClr val="222222"/>
                </a:solidFill>
                <a:effectLst/>
                <a:latin typeface="Montserrat" panose="00000500000000000000" pitchFamily="2" charset="0"/>
                <a:cs typeface="Arial" panose="020B0604020202020204" pitchFamily="34" charset="0"/>
              </a:rPr>
              <a:t>) Communicate results back to the consortium</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200" dirty="0">
              <a:solidFill>
                <a:srgbClr val="222222"/>
              </a:solidFill>
              <a:latin typeface="Montserrat" panose="00000500000000000000" pitchFamily="2"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222222"/>
                </a:solidFill>
                <a:effectLst/>
                <a:latin typeface="Montserrat" panose="00000500000000000000" pitchFamily="2" charset="0"/>
                <a:cs typeface="Arial" panose="020B0604020202020204" pitchFamily="34" charset="0"/>
              </a:rPr>
              <a:t>Chairperson</a:t>
            </a:r>
            <a:r>
              <a:rPr kumimoji="0" lang="en-US" altLang="en-US" sz="2200" b="0" i="0" u="none" strike="noStrike" cap="none" normalizeH="0" baseline="0" dirty="0">
                <a:ln>
                  <a:noFill/>
                </a:ln>
                <a:solidFill>
                  <a:srgbClr val="222222"/>
                </a:solidFill>
                <a:effectLst/>
                <a:latin typeface="Montserrat" panose="00000500000000000000" pitchFamily="2" charset="0"/>
                <a:cs typeface="Arial" panose="020B0604020202020204" pitchFamily="34" charset="0"/>
              </a:rPr>
              <a:t> – Robert Masse (</a:t>
            </a:r>
            <a:r>
              <a:rPr kumimoji="0" lang="en-US" altLang="en-US" sz="2200" b="0" i="0" u="none" strike="noStrike" cap="none" normalizeH="0" baseline="0" dirty="0">
                <a:ln>
                  <a:noFill/>
                </a:ln>
                <a:solidFill>
                  <a:srgbClr val="1155CC"/>
                </a:solidFill>
                <a:effectLst/>
                <a:latin typeface="Montserrat" panose="00000500000000000000" pitchFamily="2" charset="0"/>
                <a:cs typeface="Arial" panose="020B0604020202020204" pitchFamily="34" charset="0"/>
                <a:hlinkClick r:id="rId4"/>
              </a:rPr>
              <a:t>robert@astrolabe-analytics.com</a:t>
            </a:r>
            <a:r>
              <a:rPr kumimoji="0" lang="en-US" altLang="en-US" sz="2200" b="0" i="0" u="none" strike="noStrike" cap="none" normalizeH="0" baseline="0" dirty="0">
                <a:ln>
                  <a:noFill/>
                </a:ln>
                <a:solidFill>
                  <a:srgbClr val="222222"/>
                </a:solidFill>
                <a:effectLst/>
                <a:latin typeface="Montserrat" panose="00000500000000000000" pitchFamily="2" charset="0"/>
                <a:cs typeface="Arial" panose="020B0604020202020204" pitchFamily="34" charset="0"/>
              </a:rPr>
              <a:t>)</a:t>
            </a:r>
            <a:endParaRPr kumimoji="0" lang="en-US" altLang="en-US" sz="2200" b="0" i="0" u="none" strike="noStrike" cap="none" normalizeH="0" baseline="0" dirty="0">
              <a:ln>
                <a:noFill/>
              </a:ln>
              <a:solidFill>
                <a:schemeClr val="tx1"/>
              </a:solidFill>
              <a:effectLst/>
              <a:latin typeface="Montserrat" panose="00000500000000000000" pitchFamily="2" charset="0"/>
            </a:endParaRPr>
          </a:p>
        </p:txBody>
      </p:sp>
      <p:sp>
        <p:nvSpPr>
          <p:cNvPr id="4" name="Rectangle 2">
            <a:extLst>
              <a:ext uri="{FF2B5EF4-FFF2-40B4-BE49-F238E27FC236}">
                <a16:creationId xmlns:a16="http://schemas.microsoft.com/office/drawing/2014/main" id="{88CC04E6-C559-B374-8A28-960C93F81E3C}"/>
              </a:ext>
            </a:extLst>
          </p:cNvPr>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65270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5" name="Google Shape;115;g298fdc39f42_0_82"/>
          <p:cNvSpPr txBox="1">
            <a:spLocks noGrp="1"/>
          </p:cNvSpPr>
          <p:nvPr>
            <p:ph type="sldNum" idx="12"/>
          </p:nvPr>
        </p:nvSpPr>
        <p:spPr>
          <a:xfrm>
            <a:off x="11144210" y="6217622"/>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atin typeface="Montserrat"/>
                <a:ea typeface="Montserrat"/>
                <a:cs typeface="Montserrat"/>
                <a:sym typeface="Montserrat"/>
              </a:rPr>
              <a:t>34</a:t>
            </a:fld>
            <a:endParaRPr>
              <a:latin typeface="Montserrat"/>
              <a:ea typeface="Montserrat"/>
              <a:cs typeface="Montserrat"/>
              <a:sym typeface="Montserrat"/>
            </a:endParaRPr>
          </a:p>
        </p:txBody>
      </p:sp>
      <p:pic>
        <p:nvPicPr>
          <p:cNvPr id="116" name="Google Shape;116;g298fdc39f42_0_82"/>
          <p:cNvPicPr preferRelativeResize="0"/>
          <p:nvPr/>
        </p:nvPicPr>
        <p:blipFill rotWithShape="1">
          <a:blip r:embed="rId3">
            <a:alphaModFix/>
          </a:blip>
          <a:srcRect/>
          <a:stretch/>
        </p:blipFill>
        <p:spPr>
          <a:xfrm>
            <a:off x="10910475" y="234125"/>
            <a:ext cx="971975" cy="380250"/>
          </a:xfrm>
          <a:prstGeom prst="rect">
            <a:avLst/>
          </a:prstGeom>
          <a:noFill/>
          <a:ln>
            <a:noFill/>
          </a:ln>
        </p:spPr>
      </p:pic>
      <p:sp>
        <p:nvSpPr>
          <p:cNvPr id="3" name="Google Shape;113;g298fdc39f42_0_82"/>
          <p:cNvSpPr txBox="1"/>
          <p:nvPr/>
        </p:nvSpPr>
        <p:spPr>
          <a:xfrm>
            <a:off x="0" y="2723"/>
            <a:ext cx="12192000" cy="812490"/>
          </a:xfrm>
          <a:prstGeom prst="rect">
            <a:avLst/>
          </a:prstGeom>
          <a:noFill/>
          <a:ln>
            <a:noFill/>
          </a:ln>
        </p:spPr>
        <p:txBody>
          <a:bodyPr spcFirstLastPara="1" wrap="square" lIns="121900" tIns="121900" rIns="121900" bIns="121900" anchor="t" anchorCtr="0">
            <a:spAutoFit/>
          </a:bodyPr>
          <a:lstStyle/>
          <a:p>
            <a:pPr marL="0" marR="0" lvl="0" indent="0" rtl="0">
              <a:lnSpc>
                <a:spcPct val="115000"/>
              </a:lnSpc>
              <a:spcBef>
                <a:spcPts val="0"/>
              </a:spcBef>
              <a:spcAft>
                <a:spcPts val="0"/>
              </a:spcAft>
              <a:buClr>
                <a:srgbClr val="000000"/>
              </a:buClr>
              <a:buSzPts val="3000"/>
              <a:buFont typeface="Arial"/>
              <a:buNone/>
            </a:pPr>
            <a:r>
              <a:rPr lang="en-US" sz="3200" b="1" dirty="0">
                <a:solidFill>
                  <a:srgbClr val="46549A"/>
                </a:solidFill>
                <a:latin typeface="Montserrat"/>
                <a:ea typeface="Montserrat"/>
                <a:cs typeface="Montserrat"/>
                <a:sym typeface="Montserrat"/>
              </a:rPr>
              <a:t>Appendix</a:t>
            </a:r>
          </a:p>
        </p:txBody>
      </p:sp>
    </p:spTree>
    <p:extLst>
      <p:ext uri="{BB962C8B-B14F-4D97-AF65-F5344CB8AC3E}">
        <p14:creationId xmlns:p14="http://schemas.microsoft.com/office/powerpoint/2010/main" val="3275683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3"/>
          <p:cNvPicPr preferRelativeResize="0"/>
          <p:nvPr/>
        </p:nvPicPr>
        <p:blipFill>
          <a:blip r:embed="rId3">
            <a:alphaModFix/>
          </a:blip>
          <a:stretch>
            <a:fillRect/>
          </a:stretch>
        </p:blipFill>
        <p:spPr>
          <a:xfrm>
            <a:off x="1126780" y="1578834"/>
            <a:ext cx="9268237" cy="4272065"/>
          </a:xfrm>
          <a:prstGeom prst="rect">
            <a:avLst/>
          </a:prstGeom>
          <a:noFill/>
          <a:ln>
            <a:noFill/>
          </a:ln>
        </p:spPr>
      </p:pic>
      <p:sp>
        <p:nvSpPr>
          <p:cNvPr id="133" name="Google Shape;133;p23"/>
          <p:cNvSpPr txBox="1"/>
          <p:nvPr/>
        </p:nvSpPr>
        <p:spPr>
          <a:xfrm>
            <a:off x="1228367" y="4562033"/>
            <a:ext cx="4468800" cy="2277506"/>
          </a:xfrm>
          <a:prstGeom prst="rect">
            <a:avLst/>
          </a:prstGeom>
          <a:noFill/>
          <a:ln>
            <a:noFill/>
          </a:ln>
        </p:spPr>
        <p:txBody>
          <a:bodyPr spcFirstLastPara="1" wrap="square" lIns="121900" tIns="121900" rIns="121900" bIns="121900" anchor="t" anchorCtr="0">
            <a:spAutoFit/>
          </a:bodyPr>
          <a:lstStyle/>
          <a:p>
            <a:pPr>
              <a:buClr>
                <a:schemeClr val="dk1"/>
              </a:buClr>
              <a:buSzPts val="1100"/>
            </a:pPr>
            <a:r>
              <a:rPr lang="en" sz="2200" dirty="0">
                <a:solidFill>
                  <a:schemeClr val="dk1"/>
                </a:solidFill>
                <a:latin typeface="IBM Plex Sans Light"/>
                <a:ea typeface="IBM Plex Sans Light"/>
                <a:cs typeface="IBM Plex Sans Light"/>
                <a:sym typeface="IBM Plex Sans Light"/>
              </a:rPr>
              <a:t>The true cost of internally building out customized systems of this nature - especially once thoroughly tested and matured - is typically 24-36 months and $750K+. </a:t>
            </a:r>
            <a:endParaRPr sz="2200" dirty="0">
              <a:latin typeface="IBM Plex Sans Light"/>
              <a:ea typeface="IBM Plex Sans Light"/>
              <a:cs typeface="IBM Plex Sans Light"/>
              <a:sym typeface="IBM Plex Sans Light"/>
            </a:endParaRPr>
          </a:p>
        </p:txBody>
      </p:sp>
      <p:sp>
        <p:nvSpPr>
          <p:cNvPr id="134" name="Google Shape;134;p23"/>
          <p:cNvSpPr txBox="1"/>
          <p:nvPr/>
        </p:nvSpPr>
        <p:spPr>
          <a:xfrm>
            <a:off x="5923100" y="4562034"/>
            <a:ext cx="4824400" cy="2277506"/>
          </a:xfrm>
          <a:prstGeom prst="rect">
            <a:avLst/>
          </a:prstGeom>
          <a:noFill/>
          <a:ln>
            <a:noFill/>
          </a:ln>
        </p:spPr>
        <p:txBody>
          <a:bodyPr spcFirstLastPara="1" wrap="square" lIns="121900" tIns="121900" rIns="121900" bIns="121900" anchor="t" anchorCtr="0">
            <a:spAutoFit/>
          </a:bodyPr>
          <a:lstStyle/>
          <a:p>
            <a:pPr>
              <a:buClr>
                <a:schemeClr val="dk1"/>
              </a:buClr>
              <a:buSzPts val="1100"/>
            </a:pPr>
            <a:r>
              <a:rPr lang="en" sz="2200" dirty="0">
                <a:solidFill>
                  <a:schemeClr val="dk1"/>
                </a:solidFill>
                <a:latin typeface="IBM Plex Sans Light"/>
                <a:ea typeface="IBM Plex Sans Light"/>
                <a:cs typeface="IBM Plex Sans Light"/>
                <a:sym typeface="IBM Plex Sans Light"/>
              </a:rPr>
              <a:t>We’re able to reduce the cost of building out your fleet management system by 70+% and reduce time to market to around 6 months with our developed integration and enablement processes.</a:t>
            </a:r>
            <a:endParaRPr sz="2200" dirty="0">
              <a:latin typeface="IBM Plex Sans Light"/>
              <a:ea typeface="IBM Plex Sans Light"/>
              <a:cs typeface="IBM Plex Sans Light"/>
              <a:sym typeface="IBM Plex Sans Light"/>
            </a:endParaRPr>
          </a:p>
        </p:txBody>
      </p:sp>
      <p:sp>
        <p:nvSpPr>
          <p:cNvPr id="135" name="Google Shape;135;p23"/>
          <p:cNvSpPr txBox="1"/>
          <p:nvPr/>
        </p:nvSpPr>
        <p:spPr>
          <a:xfrm>
            <a:off x="2467195" y="1864901"/>
            <a:ext cx="1256800" cy="615513"/>
          </a:xfrm>
          <a:prstGeom prst="rect">
            <a:avLst/>
          </a:prstGeom>
          <a:noFill/>
          <a:ln>
            <a:noFill/>
          </a:ln>
        </p:spPr>
        <p:txBody>
          <a:bodyPr spcFirstLastPara="1" wrap="square" lIns="121900" tIns="121900" rIns="121900" bIns="121900" anchor="t" anchorCtr="0">
            <a:spAutoFit/>
          </a:bodyPr>
          <a:lstStyle/>
          <a:p>
            <a:r>
              <a:rPr lang="en" sz="2400">
                <a:latin typeface="IBM Plex Sans Light"/>
                <a:ea typeface="IBM Plex Sans Light"/>
                <a:cs typeface="IBM Plex Sans Light"/>
                <a:sym typeface="IBM Plex Sans Light"/>
              </a:rPr>
              <a:t>BUILD</a:t>
            </a:r>
            <a:endParaRPr sz="2400">
              <a:latin typeface="IBM Plex Sans Light"/>
              <a:ea typeface="IBM Plex Sans Light"/>
              <a:cs typeface="IBM Plex Sans Light"/>
              <a:sym typeface="IBM Plex Sans Light"/>
            </a:endParaRPr>
          </a:p>
        </p:txBody>
      </p:sp>
      <p:sp>
        <p:nvSpPr>
          <p:cNvPr id="136" name="Google Shape;136;p23"/>
          <p:cNvSpPr txBox="1"/>
          <p:nvPr/>
        </p:nvSpPr>
        <p:spPr>
          <a:xfrm>
            <a:off x="7548591" y="1864900"/>
            <a:ext cx="1256800" cy="615513"/>
          </a:xfrm>
          <a:prstGeom prst="rect">
            <a:avLst/>
          </a:prstGeom>
          <a:noFill/>
          <a:ln>
            <a:noFill/>
          </a:ln>
        </p:spPr>
        <p:txBody>
          <a:bodyPr spcFirstLastPara="1" wrap="square" lIns="121900" tIns="121900" rIns="121900" bIns="121900" anchor="t" anchorCtr="0">
            <a:spAutoFit/>
          </a:bodyPr>
          <a:lstStyle/>
          <a:p>
            <a:r>
              <a:rPr lang="en" sz="2400">
                <a:latin typeface="IBM Plex Sans Light"/>
                <a:ea typeface="IBM Plex Sans Light"/>
                <a:cs typeface="IBM Plex Sans Light"/>
                <a:sym typeface="IBM Plex Sans Light"/>
              </a:rPr>
              <a:t>BUY</a:t>
            </a:r>
            <a:endParaRPr sz="2400">
              <a:latin typeface="IBM Plex Sans Light"/>
              <a:ea typeface="IBM Plex Sans Light"/>
              <a:cs typeface="IBM Plex Sans Light"/>
              <a:sym typeface="IBM Plex Sans Light"/>
            </a:endParaRPr>
          </a:p>
        </p:txBody>
      </p:sp>
      <p:sp>
        <p:nvSpPr>
          <p:cNvPr id="137" name="Google Shape;137;p23"/>
          <p:cNvSpPr txBox="1"/>
          <p:nvPr/>
        </p:nvSpPr>
        <p:spPr>
          <a:xfrm>
            <a:off x="5573899" y="1905901"/>
            <a:ext cx="561200" cy="615513"/>
          </a:xfrm>
          <a:prstGeom prst="rect">
            <a:avLst/>
          </a:prstGeom>
          <a:noFill/>
          <a:ln>
            <a:noFill/>
          </a:ln>
        </p:spPr>
        <p:txBody>
          <a:bodyPr spcFirstLastPara="1" wrap="square" lIns="121900" tIns="121900" rIns="121900" bIns="121900" anchor="t" anchorCtr="0">
            <a:spAutoFit/>
          </a:bodyPr>
          <a:lstStyle/>
          <a:p>
            <a:r>
              <a:rPr lang="en" sz="2400">
                <a:latin typeface="IBM Plex Sans Light"/>
                <a:ea typeface="IBM Plex Sans Light"/>
                <a:cs typeface="IBM Plex Sans Light"/>
                <a:sym typeface="IBM Plex Sans Light"/>
              </a:rPr>
              <a:t>vs</a:t>
            </a:r>
            <a:endParaRPr sz="2400">
              <a:latin typeface="IBM Plex Sans Light"/>
              <a:ea typeface="IBM Plex Sans Light"/>
              <a:cs typeface="IBM Plex Sans Light"/>
              <a:sym typeface="IBM Plex Sans Light"/>
            </a:endParaRPr>
          </a:p>
        </p:txBody>
      </p:sp>
      <p:sp>
        <p:nvSpPr>
          <p:cNvPr id="138" name="Google Shape;138;p23"/>
          <p:cNvSpPr txBox="1"/>
          <p:nvPr/>
        </p:nvSpPr>
        <p:spPr>
          <a:xfrm>
            <a:off x="1193800" y="928734"/>
            <a:ext cx="6299200" cy="574412"/>
          </a:xfrm>
          <a:prstGeom prst="rect">
            <a:avLst/>
          </a:prstGeom>
          <a:noFill/>
          <a:ln>
            <a:noFill/>
          </a:ln>
        </p:spPr>
        <p:txBody>
          <a:bodyPr spcFirstLastPara="1" wrap="square" lIns="121900" tIns="121900" rIns="121900" bIns="121900" anchor="t" anchorCtr="0">
            <a:spAutoFit/>
          </a:bodyPr>
          <a:lstStyle/>
          <a:p>
            <a:r>
              <a:rPr lang="en" sz="2133" b="1">
                <a:solidFill>
                  <a:schemeClr val="dk1"/>
                </a:solidFill>
                <a:latin typeface="IBM Plex Sans"/>
                <a:ea typeface="IBM Plex Sans"/>
                <a:cs typeface="IBM Plex Sans"/>
                <a:sym typeface="IBM Plex Sans"/>
              </a:rPr>
              <a:t>THE CHOICE: BUILD vs BUY</a:t>
            </a:r>
            <a:endParaRPr sz="2133" b="1">
              <a:solidFill>
                <a:schemeClr val="dk1"/>
              </a:solidFill>
              <a:latin typeface="IBM Plex Sans"/>
              <a:ea typeface="IBM Plex Sans"/>
              <a:cs typeface="IBM Plex Sans"/>
              <a:sym typeface="IBM Plex Sans"/>
            </a:endParaRPr>
          </a:p>
        </p:txBody>
      </p:sp>
      <p:pic>
        <p:nvPicPr>
          <p:cNvPr id="2" name="Google Shape;63;p14">
            <a:extLst>
              <a:ext uri="{FF2B5EF4-FFF2-40B4-BE49-F238E27FC236}">
                <a16:creationId xmlns:a16="http://schemas.microsoft.com/office/drawing/2014/main" id="{49729B4A-6A21-FE4F-505F-6EE33A8A8AA2}"/>
              </a:ext>
            </a:extLst>
          </p:cNvPr>
          <p:cNvPicPr preferRelativeResize="0"/>
          <p:nvPr/>
        </p:nvPicPr>
        <p:blipFill rotWithShape="1">
          <a:blip r:embed="rId4">
            <a:alphaModFix/>
          </a:blip>
          <a:srcRect l="38752" t="12499" r="39813" b="45626"/>
          <a:stretch/>
        </p:blipFill>
        <p:spPr>
          <a:xfrm>
            <a:off x="101601" y="92632"/>
            <a:ext cx="825410" cy="775367"/>
          </a:xfrm>
          <a:prstGeom prst="rect">
            <a:avLst/>
          </a:prstGeom>
          <a:noFill/>
          <a:ln>
            <a:noFill/>
          </a:ln>
        </p:spPr>
      </p:pic>
      <p:pic>
        <p:nvPicPr>
          <p:cNvPr id="3" name="Google Shape;64;p14">
            <a:extLst>
              <a:ext uri="{FF2B5EF4-FFF2-40B4-BE49-F238E27FC236}">
                <a16:creationId xmlns:a16="http://schemas.microsoft.com/office/drawing/2014/main" id="{BD810816-66BF-B4AD-A5B5-5CC5726CCD3A}"/>
              </a:ext>
            </a:extLst>
          </p:cNvPr>
          <p:cNvPicPr preferRelativeResize="0"/>
          <p:nvPr/>
        </p:nvPicPr>
        <p:blipFill>
          <a:blip r:embed="rId5">
            <a:alphaModFix/>
          </a:blip>
          <a:stretch>
            <a:fillRect/>
          </a:stretch>
        </p:blipFill>
        <p:spPr>
          <a:xfrm>
            <a:off x="1090301" y="92633"/>
            <a:ext cx="1758000" cy="68926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p:nvPr/>
        </p:nvSpPr>
        <p:spPr>
          <a:xfrm>
            <a:off x="311285" y="961505"/>
            <a:ext cx="6692630" cy="5310068"/>
          </a:xfrm>
          <a:prstGeom prst="rect">
            <a:avLst/>
          </a:prstGeom>
          <a:noFill/>
          <a:ln>
            <a:noFill/>
          </a:ln>
        </p:spPr>
        <p:txBody>
          <a:bodyPr spcFirstLastPara="1" wrap="square" lIns="121900" tIns="121900" rIns="121900" bIns="121900" anchor="t" anchorCtr="0">
            <a:spAutoFit/>
          </a:bodyPr>
          <a:lstStyle/>
          <a:p>
            <a:r>
              <a:rPr lang="en" sz="2133" b="1" dirty="0">
                <a:solidFill>
                  <a:schemeClr val="dk1"/>
                </a:solidFill>
                <a:latin typeface="IBM Plex Sans"/>
                <a:ea typeface="IBM Plex Sans"/>
                <a:cs typeface="IBM Plex Sans"/>
                <a:sym typeface="IBM Plex Sans"/>
              </a:rPr>
              <a:t>HOW IT WORKS</a:t>
            </a:r>
            <a:endParaRPr sz="1467" i="1" u="sng" dirty="0">
              <a:solidFill>
                <a:schemeClr val="dk1"/>
              </a:solidFill>
            </a:endParaRPr>
          </a:p>
          <a:p>
            <a:pPr>
              <a:lnSpc>
                <a:spcPct val="115000"/>
              </a:lnSpc>
            </a:pPr>
            <a:r>
              <a:rPr lang="en" sz="2400" dirty="0">
                <a:solidFill>
                  <a:schemeClr val="dk1"/>
                </a:solidFill>
                <a:latin typeface="IBM Plex Sans Light"/>
                <a:ea typeface="IBM Plex Sans Light"/>
                <a:cs typeface="IBM Plex Sans Light"/>
                <a:sym typeface="IBM Plex Sans Light"/>
              </a:rPr>
              <a:t>We have a three part integration for Moontower clients.</a:t>
            </a:r>
            <a:endParaRPr sz="2400" dirty="0">
              <a:solidFill>
                <a:schemeClr val="dk1"/>
              </a:solidFill>
              <a:latin typeface="IBM Plex Sans Light"/>
              <a:ea typeface="IBM Plex Sans Light"/>
              <a:cs typeface="IBM Plex Sans Light"/>
              <a:sym typeface="IBM Plex Sans Light"/>
            </a:endParaRPr>
          </a:p>
          <a:p>
            <a:pPr>
              <a:lnSpc>
                <a:spcPct val="115000"/>
              </a:lnSpc>
            </a:pPr>
            <a:endParaRPr sz="2400" dirty="0">
              <a:solidFill>
                <a:schemeClr val="dk1"/>
              </a:solidFill>
              <a:latin typeface="IBM Plex Sans Light"/>
              <a:ea typeface="IBM Plex Sans Light"/>
              <a:cs typeface="IBM Plex Sans Light"/>
              <a:sym typeface="IBM Plex Sans Light"/>
            </a:endParaRPr>
          </a:p>
          <a:p>
            <a:pPr>
              <a:lnSpc>
                <a:spcPct val="115000"/>
              </a:lnSpc>
            </a:pPr>
            <a:r>
              <a:rPr lang="en" sz="2400" b="1" dirty="0">
                <a:solidFill>
                  <a:schemeClr val="dk1"/>
                </a:solidFill>
                <a:latin typeface="IBM Plex Sans"/>
                <a:ea typeface="IBM Plex Sans"/>
                <a:cs typeface="IBM Plex Sans"/>
                <a:sym typeface="IBM Plex Sans"/>
              </a:rPr>
              <a:t>PHASE A: SCOPING</a:t>
            </a:r>
            <a:endParaRPr sz="2400" b="1" dirty="0">
              <a:solidFill>
                <a:schemeClr val="dk1"/>
              </a:solidFill>
              <a:latin typeface="IBM Plex Sans"/>
              <a:ea typeface="IBM Plex Sans"/>
              <a:cs typeface="IBM Plex Sans"/>
              <a:sym typeface="IBM Plex Sans"/>
            </a:endParaRPr>
          </a:p>
          <a:p>
            <a:pPr>
              <a:lnSpc>
                <a:spcPct val="115000"/>
              </a:lnSpc>
            </a:pPr>
            <a:r>
              <a:rPr lang="en" sz="1600" dirty="0">
                <a:solidFill>
                  <a:schemeClr val="dk1"/>
                </a:solidFill>
                <a:latin typeface="IBM Plex Sans Light"/>
                <a:ea typeface="IBM Plex Sans Light"/>
                <a:cs typeface="IBM Plex Sans Light"/>
                <a:sym typeface="IBM Plex Sans Light"/>
              </a:rPr>
              <a:t>Over the course of 90 days our implementation team</a:t>
            </a:r>
            <a:endParaRPr sz="1600" dirty="0">
              <a:solidFill>
                <a:schemeClr val="dk1"/>
              </a:solidFill>
              <a:latin typeface="IBM Plex Sans Light"/>
              <a:ea typeface="IBM Plex Sans Light"/>
              <a:cs typeface="IBM Plex Sans Light"/>
              <a:sym typeface="IBM Plex Sans Light"/>
            </a:endParaRPr>
          </a:p>
          <a:p>
            <a:pPr marL="609585" indent="-406390">
              <a:lnSpc>
                <a:spcPct val="115000"/>
              </a:lnSpc>
              <a:spcBef>
                <a:spcPts val="1600"/>
              </a:spcBef>
              <a:buClr>
                <a:schemeClr val="dk1"/>
              </a:buClr>
              <a:buSzPts val="1200"/>
              <a:buFont typeface="IBM Plex Sans Light"/>
              <a:buChar char="●"/>
            </a:pPr>
            <a:r>
              <a:rPr lang="en" sz="1600" dirty="0">
                <a:solidFill>
                  <a:schemeClr val="dk1"/>
                </a:solidFill>
                <a:latin typeface="IBM Plex Sans Light"/>
                <a:ea typeface="IBM Plex Sans Light"/>
                <a:cs typeface="IBM Plex Sans Light"/>
                <a:sym typeface="IBM Plex Sans Light"/>
              </a:rPr>
              <a:t>Does a series of meetings with your team to get familiar with your tech stack</a:t>
            </a:r>
            <a:endParaRPr sz="1600" dirty="0">
              <a:solidFill>
                <a:schemeClr val="dk1"/>
              </a:solidFill>
              <a:latin typeface="IBM Plex Sans Light"/>
              <a:ea typeface="IBM Plex Sans Light"/>
              <a:cs typeface="IBM Plex Sans Light"/>
              <a:sym typeface="IBM Plex Sans Light"/>
            </a:endParaRPr>
          </a:p>
          <a:p>
            <a:pPr marL="609585" indent="-406390">
              <a:lnSpc>
                <a:spcPct val="115000"/>
              </a:lnSpc>
              <a:buClr>
                <a:schemeClr val="dk1"/>
              </a:buClr>
              <a:buSzPts val="1200"/>
              <a:buFont typeface="IBM Plex Sans Light"/>
              <a:buChar char="●"/>
            </a:pPr>
            <a:r>
              <a:rPr lang="en" sz="1600" dirty="0">
                <a:solidFill>
                  <a:schemeClr val="dk1"/>
                </a:solidFill>
                <a:latin typeface="IBM Plex Sans Light"/>
                <a:ea typeface="IBM Plex Sans Light"/>
                <a:cs typeface="IBM Plex Sans Light"/>
                <a:sym typeface="IBM Plex Sans Light"/>
              </a:rPr>
              <a:t>Works together to create a product requirements document for your Moontower implementation composed of phases related to technology you need that either is in the existing toolkit, or would take further development</a:t>
            </a:r>
            <a:endParaRPr sz="1600" dirty="0">
              <a:solidFill>
                <a:schemeClr val="dk1"/>
              </a:solidFill>
              <a:latin typeface="IBM Plex Sans Light"/>
              <a:ea typeface="IBM Plex Sans Light"/>
              <a:cs typeface="IBM Plex Sans Light"/>
              <a:sym typeface="IBM Plex Sans Light"/>
            </a:endParaRPr>
          </a:p>
          <a:p>
            <a:pPr marL="609585" indent="-406390">
              <a:lnSpc>
                <a:spcPct val="115000"/>
              </a:lnSpc>
              <a:buClr>
                <a:schemeClr val="dk1"/>
              </a:buClr>
              <a:buSzPts val="1200"/>
              <a:buFont typeface="IBM Plex Sans Light"/>
              <a:buChar char="●"/>
            </a:pPr>
            <a:r>
              <a:rPr lang="en" sz="1600" dirty="0">
                <a:solidFill>
                  <a:schemeClr val="dk1"/>
                </a:solidFill>
                <a:latin typeface="IBM Plex Sans Light"/>
                <a:ea typeface="IBM Plex Sans Light"/>
                <a:cs typeface="IBM Plex Sans Light"/>
                <a:sym typeface="IBM Plex Sans Light"/>
              </a:rPr>
              <a:t>Finalizes a timeline and implementation plan on how the product would be released in the field, and the how the team is supported in the backend</a:t>
            </a:r>
            <a:endParaRPr sz="1600" dirty="0">
              <a:latin typeface="IBM Plex Sans Light"/>
              <a:ea typeface="IBM Plex Sans Light"/>
              <a:cs typeface="IBM Plex Sans Light"/>
              <a:sym typeface="IBM Plex Sans Light"/>
            </a:endParaRPr>
          </a:p>
        </p:txBody>
      </p:sp>
      <p:pic>
        <p:nvPicPr>
          <p:cNvPr id="146" name="Google Shape;146;p24"/>
          <p:cNvPicPr preferRelativeResize="0"/>
          <p:nvPr/>
        </p:nvPicPr>
        <p:blipFill rotWithShape="1">
          <a:blip r:embed="rId3">
            <a:alphaModFix/>
          </a:blip>
          <a:srcRect r="9099"/>
          <a:stretch/>
        </p:blipFill>
        <p:spPr>
          <a:xfrm>
            <a:off x="7204768" y="1"/>
            <a:ext cx="4987235" cy="6858001"/>
          </a:xfrm>
          <a:prstGeom prst="rect">
            <a:avLst/>
          </a:prstGeom>
          <a:noFill/>
          <a:ln>
            <a:noFill/>
          </a:ln>
        </p:spPr>
      </p:pic>
      <p:pic>
        <p:nvPicPr>
          <p:cNvPr id="2" name="Google Shape;63;p14">
            <a:extLst>
              <a:ext uri="{FF2B5EF4-FFF2-40B4-BE49-F238E27FC236}">
                <a16:creationId xmlns:a16="http://schemas.microsoft.com/office/drawing/2014/main" id="{F1081D47-1C30-10C2-8392-218B762A92AE}"/>
              </a:ext>
            </a:extLst>
          </p:cNvPr>
          <p:cNvPicPr preferRelativeResize="0"/>
          <p:nvPr/>
        </p:nvPicPr>
        <p:blipFill rotWithShape="1">
          <a:blip r:embed="rId4">
            <a:alphaModFix/>
          </a:blip>
          <a:srcRect l="38752" t="12499" r="39813" b="45626"/>
          <a:stretch/>
        </p:blipFill>
        <p:spPr>
          <a:xfrm>
            <a:off x="101601" y="92632"/>
            <a:ext cx="825410" cy="775367"/>
          </a:xfrm>
          <a:prstGeom prst="rect">
            <a:avLst/>
          </a:prstGeom>
          <a:noFill/>
          <a:ln>
            <a:noFill/>
          </a:ln>
        </p:spPr>
      </p:pic>
      <p:pic>
        <p:nvPicPr>
          <p:cNvPr id="3" name="Google Shape;64;p14">
            <a:extLst>
              <a:ext uri="{FF2B5EF4-FFF2-40B4-BE49-F238E27FC236}">
                <a16:creationId xmlns:a16="http://schemas.microsoft.com/office/drawing/2014/main" id="{EAB0D300-7FE7-689B-450A-47CB64C175A5}"/>
              </a:ext>
            </a:extLst>
          </p:cNvPr>
          <p:cNvPicPr preferRelativeResize="0"/>
          <p:nvPr/>
        </p:nvPicPr>
        <p:blipFill>
          <a:blip r:embed="rId5">
            <a:alphaModFix/>
          </a:blip>
          <a:stretch>
            <a:fillRect/>
          </a:stretch>
        </p:blipFill>
        <p:spPr>
          <a:xfrm>
            <a:off x="1090301" y="92633"/>
            <a:ext cx="1758000" cy="68926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5"/>
          <p:cNvSpPr txBox="1"/>
          <p:nvPr/>
        </p:nvSpPr>
        <p:spPr>
          <a:xfrm>
            <a:off x="0" y="818867"/>
            <a:ext cx="7048500" cy="5548145"/>
          </a:xfrm>
          <a:prstGeom prst="rect">
            <a:avLst/>
          </a:prstGeom>
          <a:noFill/>
          <a:ln>
            <a:noFill/>
          </a:ln>
        </p:spPr>
        <p:txBody>
          <a:bodyPr spcFirstLastPara="1" wrap="square" lIns="121900" tIns="121900" rIns="121900" bIns="121900" anchor="t" anchorCtr="0">
            <a:spAutoFit/>
          </a:bodyPr>
          <a:lstStyle/>
          <a:p>
            <a:pPr>
              <a:lnSpc>
                <a:spcPct val="115000"/>
              </a:lnSpc>
            </a:pPr>
            <a:r>
              <a:rPr lang="en" sz="2400" b="1" dirty="0">
                <a:solidFill>
                  <a:schemeClr val="dk1"/>
                </a:solidFill>
                <a:latin typeface="IBM Plex Sans"/>
                <a:ea typeface="IBM Plex Sans"/>
                <a:cs typeface="IBM Plex Sans"/>
                <a:sym typeface="IBM Plex Sans"/>
              </a:rPr>
              <a:t>PHASE B: INTEGRATION</a:t>
            </a:r>
            <a:endParaRPr sz="2400" b="1" dirty="0">
              <a:solidFill>
                <a:schemeClr val="dk1"/>
              </a:solidFill>
              <a:latin typeface="IBM Plex Sans"/>
              <a:ea typeface="IBM Plex Sans"/>
              <a:cs typeface="IBM Plex Sans"/>
              <a:sym typeface="IBM Plex Sans"/>
            </a:endParaRPr>
          </a:p>
          <a:p>
            <a:pPr>
              <a:lnSpc>
                <a:spcPct val="115000"/>
              </a:lnSpc>
            </a:pPr>
            <a:r>
              <a:rPr lang="en" sz="2400" dirty="0">
                <a:solidFill>
                  <a:schemeClr val="dk1"/>
                </a:solidFill>
                <a:latin typeface="IBM Plex Sans Light"/>
                <a:ea typeface="IBM Plex Sans Light"/>
                <a:cs typeface="IBM Plex Sans Light"/>
                <a:sym typeface="IBM Plex Sans Light"/>
              </a:rPr>
              <a:t>Over the course of 90 days our implementation team</a:t>
            </a:r>
            <a:endParaRPr sz="2400" dirty="0">
              <a:solidFill>
                <a:schemeClr val="dk1"/>
              </a:solidFill>
              <a:latin typeface="IBM Plex Sans Light"/>
              <a:ea typeface="IBM Plex Sans Light"/>
              <a:cs typeface="IBM Plex Sans Light"/>
              <a:sym typeface="IBM Plex Sans Light"/>
            </a:endParaRPr>
          </a:p>
          <a:p>
            <a:pPr marL="609585" indent="-423323">
              <a:lnSpc>
                <a:spcPct val="115000"/>
              </a:lnSpc>
              <a:spcBef>
                <a:spcPts val="1600"/>
              </a:spcBef>
              <a:buClr>
                <a:schemeClr val="dk1"/>
              </a:buClr>
              <a:buSzPts val="1400"/>
              <a:buFont typeface="IBM Plex Sans Light"/>
              <a:buChar char="●"/>
            </a:pPr>
            <a:r>
              <a:rPr lang="en" sz="2400" dirty="0">
                <a:solidFill>
                  <a:schemeClr val="dk1"/>
                </a:solidFill>
                <a:latin typeface="IBM Plex Sans Light"/>
                <a:ea typeface="IBM Plex Sans Light"/>
                <a:cs typeface="IBM Plex Sans Light"/>
                <a:sym typeface="IBM Plex Sans Light"/>
              </a:rPr>
              <a:t>Launches your products Moontower software instance to match the PRD from phase 1</a:t>
            </a:r>
            <a:endParaRPr sz="2400" dirty="0">
              <a:solidFill>
                <a:schemeClr val="dk1"/>
              </a:solidFill>
              <a:latin typeface="IBM Plex Sans Light"/>
              <a:ea typeface="IBM Plex Sans Light"/>
              <a:cs typeface="IBM Plex Sans Light"/>
              <a:sym typeface="IBM Plex Sans Light"/>
            </a:endParaRPr>
          </a:p>
          <a:p>
            <a:pPr marL="609585" indent="-423323">
              <a:lnSpc>
                <a:spcPct val="115000"/>
              </a:lnSpc>
              <a:buClr>
                <a:schemeClr val="dk1"/>
              </a:buClr>
              <a:buSzPts val="1400"/>
              <a:buFont typeface="IBM Plex Sans Light"/>
              <a:buChar char="●"/>
            </a:pPr>
            <a:r>
              <a:rPr lang="en" sz="2400" dirty="0">
                <a:solidFill>
                  <a:schemeClr val="dk1"/>
                </a:solidFill>
                <a:latin typeface="IBM Plex Sans Light"/>
                <a:ea typeface="IBM Plex Sans Light"/>
                <a:cs typeface="IBM Plex Sans Light"/>
                <a:sym typeface="IBM Plex Sans Light"/>
              </a:rPr>
              <a:t>Works with your team to finalize and release hardware and software updates for existing products are released into the field in phases pending the previously developed plan</a:t>
            </a:r>
            <a:endParaRPr sz="2400" dirty="0">
              <a:solidFill>
                <a:schemeClr val="dk1"/>
              </a:solidFill>
              <a:latin typeface="IBM Plex Sans Light"/>
              <a:ea typeface="IBM Plex Sans Light"/>
              <a:cs typeface="IBM Plex Sans Light"/>
              <a:sym typeface="IBM Plex Sans Light"/>
            </a:endParaRPr>
          </a:p>
          <a:p>
            <a:pPr marL="609585" indent="-423323">
              <a:lnSpc>
                <a:spcPct val="115000"/>
              </a:lnSpc>
              <a:buClr>
                <a:schemeClr val="dk1"/>
              </a:buClr>
              <a:buSzPts val="1400"/>
              <a:buFont typeface="IBM Plex Sans Light"/>
              <a:buChar char="●"/>
            </a:pPr>
            <a:r>
              <a:rPr lang="en" sz="2400" dirty="0">
                <a:solidFill>
                  <a:schemeClr val="dk1"/>
                </a:solidFill>
                <a:latin typeface="IBM Plex Sans Light"/>
                <a:ea typeface="IBM Plex Sans Light"/>
                <a:cs typeface="IBM Plex Sans Light"/>
                <a:sym typeface="IBM Plex Sans Light"/>
              </a:rPr>
              <a:t>Engage in a regular cadence of usage and training with your team to build a custom documentation package</a:t>
            </a:r>
            <a:endParaRPr sz="2400" dirty="0">
              <a:solidFill>
                <a:schemeClr val="dk1"/>
              </a:solidFill>
              <a:latin typeface="IBM Plex Sans Light"/>
              <a:ea typeface="IBM Plex Sans Light"/>
              <a:cs typeface="IBM Plex Sans Light"/>
              <a:sym typeface="IBM Plex Sans Light"/>
            </a:endParaRPr>
          </a:p>
        </p:txBody>
      </p:sp>
      <p:pic>
        <p:nvPicPr>
          <p:cNvPr id="153" name="Google Shape;153;p25"/>
          <p:cNvPicPr preferRelativeResize="0"/>
          <p:nvPr/>
        </p:nvPicPr>
        <p:blipFill>
          <a:blip r:embed="rId3">
            <a:alphaModFix/>
          </a:blip>
          <a:stretch>
            <a:fillRect/>
          </a:stretch>
        </p:blipFill>
        <p:spPr>
          <a:xfrm>
            <a:off x="7048500" y="1"/>
            <a:ext cx="5143501" cy="6858001"/>
          </a:xfrm>
          <a:prstGeom prst="rect">
            <a:avLst/>
          </a:prstGeom>
          <a:noFill/>
          <a:ln>
            <a:noFill/>
          </a:ln>
        </p:spPr>
      </p:pic>
      <p:pic>
        <p:nvPicPr>
          <p:cNvPr id="2" name="Google Shape;63;p14">
            <a:extLst>
              <a:ext uri="{FF2B5EF4-FFF2-40B4-BE49-F238E27FC236}">
                <a16:creationId xmlns:a16="http://schemas.microsoft.com/office/drawing/2014/main" id="{0FB2FFCA-11AA-4EE5-246A-FB63074F9794}"/>
              </a:ext>
            </a:extLst>
          </p:cNvPr>
          <p:cNvPicPr preferRelativeResize="0"/>
          <p:nvPr/>
        </p:nvPicPr>
        <p:blipFill rotWithShape="1">
          <a:blip r:embed="rId4">
            <a:alphaModFix/>
          </a:blip>
          <a:srcRect l="38752" t="12499" r="39813" b="45626"/>
          <a:stretch/>
        </p:blipFill>
        <p:spPr>
          <a:xfrm>
            <a:off x="101601" y="92632"/>
            <a:ext cx="825410" cy="775367"/>
          </a:xfrm>
          <a:prstGeom prst="rect">
            <a:avLst/>
          </a:prstGeom>
          <a:noFill/>
          <a:ln>
            <a:noFill/>
          </a:ln>
        </p:spPr>
      </p:pic>
      <p:pic>
        <p:nvPicPr>
          <p:cNvPr id="3" name="Google Shape;64;p14">
            <a:extLst>
              <a:ext uri="{FF2B5EF4-FFF2-40B4-BE49-F238E27FC236}">
                <a16:creationId xmlns:a16="http://schemas.microsoft.com/office/drawing/2014/main" id="{A7715EE8-7FA9-1B87-4DF2-C86126472692}"/>
              </a:ext>
            </a:extLst>
          </p:cNvPr>
          <p:cNvPicPr preferRelativeResize="0"/>
          <p:nvPr/>
        </p:nvPicPr>
        <p:blipFill>
          <a:blip r:embed="rId5">
            <a:alphaModFix/>
          </a:blip>
          <a:stretch>
            <a:fillRect/>
          </a:stretch>
        </p:blipFill>
        <p:spPr>
          <a:xfrm>
            <a:off x="1090301" y="92633"/>
            <a:ext cx="1758000" cy="68926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6"/>
          <p:cNvSpPr txBox="1"/>
          <p:nvPr/>
        </p:nvSpPr>
        <p:spPr>
          <a:xfrm>
            <a:off x="-1" y="1217667"/>
            <a:ext cx="7268589" cy="4273950"/>
          </a:xfrm>
          <a:prstGeom prst="rect">
            <a:avLst/>
          </a:prstGeom>
          <a:noFill/>
          <a:ln>
            <a:noFill/>
          </a:ln>
        </p:spPr>
        <p:txBody>
          <a:bodyPr spcFirstLastPara="1" wrap="square" lIns="121900" tIns="121900" rIns="121900" bIns="121900" anchor="t" anchorCtr="0">
            <a:spAutoFit/>
          </a:bodyPr>
          <a:lstStyle/>
          <a:p>
            <a:pPr>
              <a:lnSpc>
                <a:spcPct val="115000"/>
              </a:lnSpc>
            </a:pPr>
            <a:r>
              <a:rPr lang="en" sz="2400" b="1" dirty="0">
                <a:solidFill>
                  <a:schemeClr val="dk1"/>
                </a:solidFill>
                <a:latin typeface="IBM Plex Sans"/>
                <a:ea typeface="IBM Plex Sans"/>
                <a:cs typeface="IBM Plex Sans"/>
                <a:sym typeface="IBM Plex Sans"/>
              </a:rPr>
              <a:t>PHASE C: OPERATING</a:t>
            </a:r>
            <a:endParaRPr sz="2400" b="1" dirty="0">
              <a:solidFill>
                <a:schemeClr val="dk1"/>
              </a:solidFill>
              <a:latin typeface="IBM Plex Sans"/>
              <a:ea typeface="IBM Plex Sans"/>
              <a:cs typeface="IBM Plex Sans"/>
              <a:sym typeface="IBM Plex Sans"/>
            </a:endParaRPr>
          </a:p>
          <a:p>
            <a:pPr>
              <a:lnSpc>
                <a:spcPct val="115000"/>
              </a:lnSpc>
            </a:pPr>
            <a:r>
              <a:rPr lang="en" sz="2400" dirty="0">
                <a:solidFill>
                  <a:schemeClr val="dk1"/>
                </a:solidFill>
                <a:latin typeface="IBM Plex Sans Light"/>
                <a:ea typeface="IBM Plex Sans Light"/>
                <a:cs typeface="IBM Plex Sans Light"/>
                <a:sym typeface="IBM Plex Sans Light"/>
              </a:rPr>
              <a:t>Our team takes a step back to let you use the software, and we maintain a monthly meeting cadence to discuss</a:t>
            </a:r>
            <a:endParaRPr sz="2400" dirty="0">
              <a:solidFill>
                <a:schemeClr val="dk1"/>
              </a:solidFill>
              <a:latin typeface="IBM Plex Sans Light"/>
              <a:ea typeface="IBM Plex Sans Light"/>
              <a:cs typeface="IBM Plex Sans Light"/>
              <a:sym typeface="IBM Plex Sans Light"/>
            </a:endParaRPr>
          </a:p>
          <a:p>
            <a:pPr marL="609585" indent="-423323">
              <a:lnSpc>
                <a:spcPct val="115000"/>
              </a:lnSpc>
              <a:spcBef>
                <a:spcPts val="1600"/>
              </a:spcBef>
              <a:buClr>
                <a:schemeClr val="dk1"/>
              </a:buClr>
              <a:buSzPts val="1400"/>
              <a:buFont typeface="IBM Plex Sans Light"/>
              <a:buChar char="●"/>
            </a:pPr>
            <a:r>
              <a:rPr lang="en" sz="2400" dirty="0">
                <a:solidFill>
                  <a:schemeClr val="dk1"/>
                </a:solidFill>
                <a:latin typeface="IBM Plex Sans Light"/>
                <a:ea typeface="IBM Plex Sans Light"/>
                <a:cs typeface="IBM Plex Sans Light"/>
                <a:sym typeface="IBM Plex Sans Light"/>
              </a:rPr>
              <a:t>Our upcoming roadmap and how we can tailor to your needs</a:t>
            </a:r>
            <a:endParaRPr sz="2400" dirty="0">
              <a:solidFill>
                <a:schemeClr val="dk1"/>
              </a:solidFill>
              <a:latin typeface="IBM Plex Sans Light"/>
              <a:ea typeface="IBM Plex Sans Light"/>
              <a:cs typeface="IBM Plex Sans Light"/>
              <a:sym typeface="IBM Plex Sans Light"/>
            </a:endParaRPr>
          </a:p>
          <a:p>
            <a:pPr marL="609585" indent="-423323">
              <a:lnSpc>
                <a:spcPct val="115000"/>
              </a:lnSpc>
              <a:buClr>
                <a:schemeClr val="dk1"/>
              </a:buClr>
              <a:buSzPts val="1400"/>
              <a:buFont typeface="IBM Plex Sans Light"/>
              <a:buChar char="●"/>
            </a:pPr>
            <a:r>
              <a:rPr lang="en" sz="2400" dirty="0">
                <a:solidFill>
                  <a:schemeClr val="dk1"/>
                </a:solidFill>
                <a:latin typeface="IBM Plex Sans Light"/>
                <a:ea typeface="IBM Plex Sans Light"/>
                <a:cs typeface="IBM Plex Sans Light"/>
                <a:sym typeface="IBM Plex Sans Light"/>
              </a:rPr>
              <a:t>Further integration development that might be needed</a:t>
            </a:r>
            <a:endParaRPr sz="2400" dirty="0">
              <a:solidFill>
                <a:schemeClr val="dk1"/>
              </a:solidFill>
              <a:latin typeface="IBM Plex Sans Light"/>
              <a:ea typeface="IBM Plex Sans Light"/>
              <a:cs typeface="IBM Plex Sans Light"/>
              <a:sym typeface="IBM Plex Sans Light"/>
            </a:endParaRPr>
          </a:p>
          <a:p>
            <a:pPr marL="609585" indent="-423323">
              <a:lnSpc>
                <a:spcPct val="115000"/>
              </a:lnSpc>
              <a:buClr>
                <a:schemeClr val="dk1"/>
              </a:buClr>
              <a:buSzPts val="1400"/>
              <a:buFont typeface="IBM Plex Sans Light"/>
              <a:buChar char="●"/>
            </a:pPr>
            <a:r>
              <a:rPr lang="en" sz="2400" dirty="0">
                <a:solidFill>
                  <a:schemeClr val="dk1"/>
                </a:solidFill>
                <a:latin typeface="IBM Plex Sans Light"/>
                <a:ea typeface="IBM Plex Sans Light"/>
                <a:cs typeface="IBM Plex Sans Light"/>
                <a:sym typeface="IBM Plex Sans Light"/>
              </a:rPr>
              <a:t>Training and operations issues resolutions</a:t>
            </a:r>
            <a:endParaRPr sz="2400" dirty="0">
              <a:solidFill>
                <a:schemeClr val="dk1"/>
              </a:solidFill>
              <a:latin typeface="IBM Plex Sans Light"/>
              <a:ea typeface="IBM Plex Sans Light"/>
              <a:cs typeface="IBM Plex Sans Light"/>
              <a:sym typeface="IBM Plex Sans Light"/>
            </a:endParaRPr>
          </a:p>
        </p:txBody>
      </p:sp>
      <p:pic>
        <p:nvPicPr>
          <p:cNvPr id="160" name="Google Shape;160;p26"/>
          <p:cNvPicPr preferRelativeResize="0"/>
          <p:nvPr/>
        </p:nvPicPr>
        <p:blipFill rotWithShape="1">
          <a:blip r:embed="rId3">
            <a:alphaModFix/>
          </a:blip>
          <a:srcRect l="29193" b="26024"/>
          <a:stretch/>
        </p:blipFill>
        <p:spPr>
          <a:xfrm>
            <a:off x="7268589" y="1"/>
            <a:ext cx="4923411" cy="6858001"/>
          </a:xfrm>
          <a:prstGeom prst="rect">
            <a:avLst/>
          </a:prstGeom>
          <a:noFill/>
          <a:ln>
            <a:noFill/>
          </a:ln>
        </p:spPr>
      </p:pic>
      <p:pic>
        <p:nvPicPr>
          <p:cNvPr id="2" name="Google Shape;63;p14">
            <a:extLst>
              <a:ext uri="{FF2B5EF4-FFF2-40B4-BE49-F238E27FC236}">
                <a16:creationId xmlns:a16="http://schemas.microsoft.com/office/drawing/2014/main" id="{30F0BDE3-579A-9946-93EA-C2CDAFDBC301}"/>
              </a:ext>
            </a:extLst>
          </p:cNvPr>
          <p:cNvPicPr preferRelativeResize="0"/>
          <p:nvPr/>
        </p:nvPicPr>
        <p:blipFill rotWithShape="1">
          <a:blip r:embed="rId4">
            <a:alphaModFix/>
          </a:blip>
          <a:srcRect l="38752" t="12499" r="39813" b="45626"/>
          <a:stretch/>
        </p:blipFill>
        <p:spPr>
          <a:xfrm>
            <a:off x="101601" y="92632"/>
            <a:ext cx="825410" cy="775367"/>
          </a:xfrm>
          <a:prstGeom prst="rect">
            <a:avLst/>
          </a:prstGeom>
          <a:noFill/>
          <a:ln>
            <a:noFill/>
          </a:ln>
        </p:spPr>
      </p:pic>
      <p:pic>
        <p:nvPicPr>
          <p:cNvPr id="3" name="Google Shape;64;p14">
            <a:extLst>
              <a:ext uri="{FF2B5EF4-FFF2-40B4-BE49-F238E27FC236}">
                <a16:creationId xmlns:a16="http://schemas.microsoft.com/office/drawing/2014/main" id="{9A875E2B-933F-72F2-17DA-5B85DC70E05E}"/>
              </a:ext>
            </a:extLst>
          </p:cNvPr>
          <p:cNvPicPr preferRelativeResize="0"/>
          <p:nvPr/>
        </p:nvPicPr>
        <p:blipFill>
          <a:blip r:embed="rId5">
            <a:alphaModFix/>
          </a:blip>
          <a:stretch>
            <a:fillRect/>
          </a:stretch>
        </p:blipFill>
        <p:spPr>
          <a:xfrm>
            <a:off x="1090301" y="92633"/>
            <a:ext cx="1758000" cy="68926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27"/>
          <p:cNvPicPr preferRelativeResize="0"/>
          <p:nvPr/>
        </p:nvPicPr>
        <p:blipFill>
          <a:blip r:embed="rId3">
            <a:alphaModFix/>
          </a:blip>
          <a:stretch>
            <a:fillRect/>
          </a:stretch>
        </p:blipFill>
        <p:spPr>
          <a:xfrm>
            <a:off x="1058034" y="3657925"/>
            <a:ext cx="10198097" cy="2683967"/>
          </a:xfrm>
          <a:prstGeom prst="rect">
            <a:avLst/>
          </a:prstGeom>
          <a:noFill/>
          <a:ln>
            <a:noFill/>
          </a:ln>
        </p:spPr>
      </p:pic>
      <p:sp>
        <p:nvSpPr>
          <p:cNvPr id="166" name="Google Shape;166;p27"/>
          <p:cNvSpPr txBox="1"/>
          <p:nvPr/>
        </p:nvSpPr>
        <p:spPr>
          <a:xfrm>
            <a:off x="1904484" y="3767499"/>
            <a:ext cx="1770000" cy="615384"/>
          </a:xfrm>
          <a:prstGeom prst="rect">
            <a:avLst/>
          </a:prstGeom>
          <a:noFill/>
          <a:ln>
            <a:noFill/>
          </a:ln>
        </p:spPr>
        <p:txBody>
          <a:bodyPr spcFirstLastPara="1" wrap="square" lIns="121900" tIns="121900" rIns="121900" bIns="121900" anchor="t" anchorCtr="0">
            <a:spAutoFit/>
          </a:bodyPr>
          <a:lstStyle/>
          <a:p>
            <a:pPr>
              <a:lnSpc>
                <a:spcPct val="90000"/>
              </a:lnSpc>
            </a:pPr>
            <a:r>
              <a:rPr lang="en" sz="1333" b="1">
                <a:solidFill>
                  <a:srgbClr val="EEEEEE"/>
                </a:solidFill>
                <a:latin typeface="IBM Plex Sans"/>
                <a:ea typeface="IBM Plex Sans"/>
                <a:cs typeface="IBM Plex Sans"/>
                <a:sym typeface="IBM Plex Sans"/>
              </a:rPr>
              <a:t>Base Corporate License</a:t>
            </a:r>
            <a:endParaRPr sz="1733" b="1">
              <a:solidFill>
                <a:srgbClr val="EEEEEE"/>
              </a:solidFill>
              <a:latin typeface="IBM Plex Sans"/>
              <a:ea typeface="IBM Plex Sans"/>
              <a:cs typeface="IBM Plex Sans"/>
              <a:sym typeface="IBM Plex Sans"/>
            </a:endParaRPr>
          </a:p>
        </p:txBody>
      </p:sp>
      <p:sp>
        <p:nvSpPr>
          <p:cNvPr id="167" name="Google Shape;167;p27"/>
          <p:cNvSpPr txBox="1"/>
          <p:nvPr/>
        </p:nvSpPr>
        <p:spPr>
          <a:xfrm>
            <a:off x="4482600" y="3767500"/>
            <a:ext cx="1770000" cy="615384"/>
          </a:xfrm>
          <a:prstGeom prst="rect">
            <a:avLst/>
          </a:prstGeom>
          <a:noFill/>
          <a:ln>
            <a:noFill/>
          </a:ln>
        </p:spPr>
        <p:txBody>
          <a:bodyPr spcFirstLastPara="1" wrap="square" lIns="121900" tIns="121900" rIns="121900" bIns="121900" anchor="t" anchorCtr="0">
            <a:spAutoFit/>
          </a:bodyPr>
          <a:lstStyle/>
          <a:p>
            <a:pPr>
              <a:lnSpc>
                <a:spcPct val="90000"/>
              </a:lnSpc>
            </a:pPr>
            <a:r>
              <a:rPr lang="en" sz="1333" b="1">
                <a:solidFill>
                  <a:srgbClr val="EEEEEE"/>
                </a:solidFill>
                <a:latin typeface="IBM Plex Sans"/>
                <a:ea typeface="IBM Plex Sans"/>
                <a:cs typeface="IBM Plex Sans"/>
                <a:sym typeface="IBM Plex Sans"/>
              </a:rPr>
              <a:t>Device access License</a:t>
            </a:r>
            <a:endParaRPr sz="1733" b="1">
              <a:solidFill>
                <a:srgbClr val="EEEEEE"/>
              </a:solidFill>
              <a:latin typeface="IBM Plex Sans"/>
              <a:ea typeface="IBM Plex Sans"/>
              <a:cs typeface="IBM Plex Sans"/>
              <a:sym typeface="IBM Plex Sans"/>
            </a:endParaRPr>
          </a:p>
        </p:txBody>
      </p:sp>
      <p:sp>
        <p:nvSpPr>
          <p:cNvPr id="168" name="Google Shape;168;p27"/>
          <p:cNvSpPr txBox="1"/>
          <p:nvPr/>
        </p:nvSpPr>
        <p:spPr>
          <a:xfrm>
            <a:off x="7009900" y="3767500"/>
            <a:ext cx="1770000" cy="615384"/>
          </a:xfrm>
          <a:prstGeom prst="rect">
            <a:avLst/>
          </a:prstGeom>
          <a:noFill/>
          <a:ln>
            <a:noFill/>
          </a:ln>
        </p:spPr>
        <p:txBody>
          <a:bodyPr spcFirstLastPara="1" wrap="square" lIns="121900" tIns="121900" rIns="121900" bIns="121900" anchor="t" anchorCtr="0">
            <a:spAutoFit/>
          </a:bodyPr>
          <a:lstStyle/>
          <a:p>
            <a:pPr>
              <a:lnSpc>
                <a:spcPct val="90000"/>
              </a:lnSpc>
            </a:pPr>
            <a:r>
              <a:rPr lang="en" sz="1333" b="1">
                <a:solidFill>
                  <a:srgbClr val="EEEEEE"/>
                </a:solidFill>
                <a:latin typeface="IBM Plex Sans"/>
                <a:ea typeface="IBM Plex Sans"/>
                <a:cs typeface="IBM Plex Sans"/>
                <a:sym typeface="IBM Plex Sans"/>
              </a:rPr>
              <a:t>Developer</a:t>
            </a:r>
            <a:endParaRPr sz="1333" b="1">
              <a:solidFill>
                <a:srgbClr val="EEEEEE"/>
              </a:solidFill>
              <a:latin typeface="IBM Plex Sans"/>
              <a:ea typeface="IBM Plex Sans"/>
              <a:cs typeface="IBM Plex Sans"/>
              <a:sym typeface="IBM Plex Sans"/>
            </a:endParaRPr>
          </a:p>
          <a:p>
            <a:pPr>
              <a:lnSpc>
                <a:spcPct val="90000"/>
              </a:lnSpc>
            </a:pPr>
            <a:r>
              <a:rPr lang="en" sz="1333" b="1">
                <a:solidFill>
                  <a:srgbClr val="EEEEEE"/>
                </a:solidFill>
                <a:latin typeface="IBM Plex Sans"/>
                <a:ea typeface="IBM Plex Sans"/>
                <a:cs typeface="IBM Plex Sans"/>
                <a:sym typeface="IBM Plex Sans"/>
              </a:rPr>
              <a:t>License</a:t>
            </a:r>
            <a:endParaRPr sz="1733" b="1">
              <a:solidFill>
                <a:srgbClr val="EEEEEE"/>
              </a:solidFill>
              <a:latin typeface="IBM Plex Sans"/>
              <a:ea typeface="IBM Plex Sans"/>
              <a:cs typeface="IBM Plex Sans"/>
              <a:sym typeface="IBM Plex Sans"/>
            </a:endParaRPr>
          </a:p>
        </p:txBody>
      </p:sp>
      <p:sp>
        <p:nvSpPr>
          <p:cNvPr id="169" name="Google Shape;169;p27"/>
          <p:cNvSpPr txBox="1"/>
          <p:nvPr/>
        </p:nvSpPr>
        <p:spPr>
          <a:xfrm>
            <a:off x="9568933" y="3767500"/>
            <a:ext cx="1770000" cy="615384"/>
          </a:xfrm>
          <a:prstGeom prst="rect">
            <a:avLst/>
          </a:prstGeom>
          <a:noFill/>
          <a:ln>
            <a:noFill/>
          </a:ln>
        </p:spPr>
        <p:txBody>
          <a:bodyPr spcFirstLastPara="1" wrap="square" lIns="121900" tIns="121900" rIns="121900" bIns="121900" anchor="t" anchorCtr="0">
            <a:spAutoFit/>
          </a:bodyPr>
          <a:lstStyle/>
          <a:p>
            <a:pPr>
              <a:lnSpc>
                <a:spcPct val="90000"/>
              </a:lnSpc>
            </a:pPr>
            <a:r>
              <a:rPr lang="en" sz="1333" b="1" dirty="0">
                <a:solidFill>
                  <a:srgbClr val="EEEEEE"/>
                </a:solidFill>
                <a:latin typeface="IBM Plex Sans"/>
                <a:ea typeface="IBM Plex Sans"/>
                <a:cs typeface="IBM Plex Sans"/>
                <a:sym typeface="IBM Plex Sans"/>
              </a:rPr>
              <a:t>Viewer</a:t>
            </a:r>
            <a:endParaRPr sz="1333" b="1" dirty="0">
              <a:solidFill>
                <a:srgbClr val="EEEEEE"/>
              </a:solidFill>
              <a:latin typeface="IBM Plex Sans"/>
              <a:ea typeface="IBM Plex Sans"/>
              <a:cs typeface="IBM Plex Sans"/>
              <a:sym typeface="IBM Plex Sans"/>
            </a:endParaRPr>
          </a:p>
          <a:p>
            <a:pPr>
              <a:lnSpc>
                <a:spcPct val="90000"/>
              </a:lnSpc>
            </a:pPr>
            <a:r>
              <a:rPr lang="en" sz="1333" b="1" dirty="0">
                <a:solidFill>
                  <a:srgbClr val="EEEEEE"/>
                </a:solidFill>
                <a:latin typeface="IBM Plex Sans"/>
                <a:ea typeface="IBM Plex Sans"/>
                <a:cs typeface="IBM Plex Sans"/>
                <a:sym typeface="IBM Plex Sans"/>
              </a:rPr>
              <a:t>License</a:t>
            </a:r>
            <a:endParaRPr sz="1733" b="1" dirty="0">
              <a:solidFill>
                <a:srgbClr val="EEEEEE"/>
              </a:solidFill>
              <a:latin typeface="IBM Plex Sans"/>
              <a:ea typeface="IBM Plex Sans"/>
              <a:cs typeface="IBM Plex Sans"/>
              <a:sym typeface="IBM Plex Sans"/>
            </a:endParaRPr>
          </a:p>
        </p:txBody>
      </p:sp>
      <p:sp>
        <p:nvSpPr>
          <p:cNvPr id="170" name="Google Shape;170;p27"/>
          <p:cNvSpPr txBox="1"/>
          <p:nvPr/>
        </p:nvSpPr>
        <p:spPr>
          <a:xfrm>
            <a:off x="1418333" y="3690867"/>
            <a:ext cx="1809600" cy="615513"/>
          </a:xfrm>
          <a:prstGeom prst="rect">
            <a:avLst/>
          </a:prstGeom>
          <a:noFill/>
          <a:ln>
            <a:noFill/>
          </a:ln>
        </p:spPr>
        <p:txBody>
          <a:bodyPr spcFirstLastPara="1" wrap="square" lIns="121900" tIns="121900" rIns="121900" bIns="121900" anchor="t" anchorCtr="0">
            <a:spAutoFit/>
          </a:bodyPr>
          <a:lstStyle/>
          <a:p>
            <a:endParaRPr sz="2400"/>
          </a:p>
        </p:txBody>
      </p:sp>
      <p:sp>
        <p:nvSpPr>
          <p:cNvPr id="171" name="Google Shape;171;p27"/>
          <p:cNvSpPr txBox="1"/>
          <p:nvPr/>
        </p:nvSpPr>
        <p:spPr>
          <a:xfrm>
            <a:off x="1418333" y="4450016"/>
            <a:ext cx="2009200" cy="903027"/>
          </a:xfrm>
          <a:prstGeom prst="rect">
            <a:avLst/>
          </a:prstGeom>
          <a:noFill/>
          <a:ln>
            <a:noFill/>
          </a:ln>
        </p:spPr>
        <p:txBody>
          <a:bodyPr spcFirstLastPara="1" wrap="square" lIns="121900" tIns="121900" rIns="121900" bIns="121900" anchor="t" anchorCtr="0">
            <a:spAutoFit/>
          </a:bodyPr>
          <a:lstStyle/>
          <a:p>
            <a:pPr>
              <a:buClr>
                <a:srgbClr val="000000"/>
              </a:buClr>
              <a:buSzPts val="1100"/>
            </a:pPr>
            <a:r>
              <a:rPr lang="en" sz="1067" dirty="0">
                <a:solidFill>
                  <a:srgbClr val="000000"/>
                </a:solidFill>
                <a:latin typeface="IBM Plex Sans Light"/>
                <a:ea typeface="IBM Plex Sans Light"/>
                <a:cs typeface="IBM Plex Sans Light"/>
                <a:sym typeface="IBM Plex Sans Light"/>
              </a:rPr>
              <a:t>One license per organization provides full access to MoonTower regardless of the number of connected </a:t>
            </a:r>
            <a:r>
              <a:rPr lang="en" sz="1067" dirty="0">
                <a:latin typeface="IBM Plex Sans Light"/>
                <a:ea typeface="IBM Plex Sans Light"/>
                <a:cs typeface="IBM Plex Sans Light"/>
                <a:sym typeface="IBM Plex Sans Light"/>
              </a:rPr>
              <a:t>devices</a:t>
            </a:r>
            <a:endParaRPr sz="1067" dirty="0">
              <a:latin typeface="IBM Plex Sans Light"/>
              <a:ea typeface="IBM Plex Sans Light"/>
              <a:cs typeface="IBM Plex Sans Light"/>
              <a:sym typeface="IBM Plex Sans Light"/>
            </a:endParaRPr>
          </a:p>
        </p:txBody>
      </p:sp>
      <p:sp>
        <p:nvSpPr>
          <p:cNvPr id="172" name="Google Shape;172;p27"/>
          <p:cNvSpPr txBox="1"/>
          <p:nvPr/>
        </p:nvSpPr>
        <p:spPr>
          <a:xfrm>
            <a:off x="3952000" y="4450016"/>
            <a:ext cx="2009200" cy="1067239"/>
          </a:xfrm>
          <a:prstGeom prst="rect">
            <a:avLst/>
          </a:prstGeom>
          <a:noFill/>
          <a:ln>
            <a:noFill/>
          </a:ln>
        </p:spPr>
        <p:txBody>
          <a:bodyPr spcFirstLastPara="1" wrap="square" lIns="121900" tIns="121900" rIns="121900" bIns="121900" anchor="t" anchorCtr="0">
            <a:spAutoFit/>
          </a:bodyPr>
          <a:lstStyle/>
          <a:p>
            <a:r>
              <a:rPr lang="en" sz="1067">
                <a:solidFill>
                  <a:srgbClr val="000000"/>
                </a:solidFill>
                <a:latin typeface="IBM Plex Sans Light"/>
                <a:ea typeface="IBM Plex Sans Light"/>
                <a:cs typeface="IBM Plex Sans Light"/>
                <a:sym typeface="IBM Plex Sans Light"/>
              </a:rPr>
              <a:t>One license needed per connected robot, drone or aerospace vehicle tied to the serial number of the onboard ECU.</a:t>
            </a:r>
            <a:endParaRPr sz="1067">
              <a:latin typeface="IBM Plex Sans Light"/>
              <a:ea typeface="IBM Plex Sans Light"/>
              <a:cs typeface="IBM Plex Sans Light"/>
              <a:sym typeface="IBM Plex Sans Light"/>
            </a:endParaRPr>
          </a:p>
        </p:txBody>
      </p:sp>
      <p:sp>
        <p:nvSpPr>
          <p:cNvPr id="173" name="Google Shape;173;p27"/>
          <p:cNvSpPr txBox="1"/>
          <p:nvPr/>
        </p:nvSpPr>
        <p:spPr>
          <a:xfrm>
            <a:off x="6523733" y="4450015"/>
            <a:ext cx="2009200" cy="1395663"/>
          </a:xfrm>
          <a:prstGeom prst="rect">
            <a:avLst/>
          </a:prstGeom>
          <a:noFill/>
          <a:ln>
            <a:noFill/>
          </a:ln>
        </p:spPr>
        <p:txBody>
          <a:bodyPr spcFirstLastPara="1" wrap="square" lIns="121900" tIns="121900" rIns="121900" bIns="121900" anchor="t" anchorCtr="0">
            <a:spAutoFit/>
          </a:bodyPr>
          <a:lstStyle/>
          <a:p>
            <a:r>
              <a:rPr lang="en" sz="1067">
                <a:solidFill>
                  <a:srgbClr val="000000"/>
                </a:solidFill>
                <a:latin typeface="IBM Plex Sans Light"/>
                <a:ea typeface="IBM Plex Sans Light"/>
                <a:cs typeface="IBM Plex Sans Light"/>
                <a:sym typeface="IBM Plex Sans Light"/>
              </a:rPr>
              <a:t>Use your in house IT or operations managers to build out different flavors </a:t>
            </a:r>
            <a:endParaRPr sz="1067">
              <a:solidFill>
                <a:srgbClr val="000000"/>
              </a:solidFill>
              <a:latin typeface="IBM Plex Sans Light"/>
              <a:ea typeface="IBM Plex Sans Light"/>
              <a:cs typeface="IBM Plex Sans Light"/>
              <a:sym typeface="IBM Plex Sans Light"/>
            </a:endParaRPr>
          </a:p>
          <a:p>
            <a:r>
              <a:rPr lang="en" sz="1067">
                <a:solidFill>
                  <a:srgbClr val="000000"/>
                </a:solidFill>
                <a:latin typeface="IBM Plex Sans Light"/>
                <a:ea typeface="IBM Plex Sans Light"/>
                <a:cs typeface="IBM Plex Sans Light"/>
                <a:sym typeface="IBM Plex Sans Light"/>
              </a:rPr>
              <a:t>of custom dashboards, reports and workflows to </a:t>
            </a:r>
            <a:endParaRPr sz="1067">
              <a:solidFill>
                <a:srgbClr val="000000"/>
              </a:solidFill>
              <a:latin typeface="IBM Plex Sans Light"/>
              <a:ea typeface="IBM Plex Sans Light"/>
              <a:cs typeface="IBM Plex Sans Light"/>
              <a:sym typeface="IBM Plex Sans Light"/>
            </a:endParaRPr>
          </a:p>
          <a:p>
            <a:r>
              <a:rPr lang="en" sz="1067">
                <a:solidFill>
                  <a:srgbClr val="000000"/>
                </a:solidFill>
                <a:latin typeface="IBM Plex Sans Light"/>
                <a:ea typeface="IBM Plex Sans Light"/>
                <a:cs typeface="IBM Plex Sans Light"/>
                <a:sym typeface="IBM Plex Sans Light"/>
              </a:rPr>
              <a:t>fit the needs of your different departments.</a:t>
            </a:r>
            <a:endParaRPr sz="1067">
              <a:latin typeface="IBM Plex Sans Light"/>
              <a:ea typeface="IBM Plex Sans Light"/>
              <a:cs typeface="IBM Plex Sans Light"/>
              <a:sym typeface="IBM Plex Sans Light"/>
            </a:endParaRPr>
          </a:p>
        </p:txBody>
      </p:sp>
      <p:sp>
        <p:nvSpPr>
          <p:cNvPr id="174" name="Google Shape;174;p27"/>
          <p:cNvSpPr txBox="1"/>
          <p:nvPr/>
        </p:nvSpPr>
        <p:spPr>
          <a:xfrm>
            <a:off x="9063733" y="4450015"/>
            <a:ext cx="2009200" cy="903027"/>
          </a:xfrm>
          <a:prstGeom prst="rect">
            <a:avLst/>
          </a:prstGeom>
          <a:noFill/>
          <a:ln>
            <a:noFill/>
          </a:ln>
        </p:spPr>
        <p:txBody>
          <a:bodyPr spcFirstLastPara="1" wrap="square" lIns="121900" tIns="121900" rIns="121900" bIns="121900" anchor="t" anchorCtr="0">
            <a:spAutoFit/>
          </a:bodyPr>
          <a:lstStyle/>
          <a:p>
            <a:r>
              <a:rPr lang="en" sz="1067" dirty="0">
                <a:solidFill>
                  <a:srgbClr val="000000"/>
                </a:solidFill>
                <a:latin typeface="IBM Plex Sans Light"/>
                <a:ea typeface="IBM Plex Sans Light"/>
                <a:cs typeface="IBM Plex Sans Light"/>
                <a:sym typeface="IBM Plex Sans Light"/>
              </a:rPr>
              <a:t>This license type provides read only access to select views, dashboards and reports.</a:t>
            </a:r>
            <a:endParaRPr sz="1067" dirty="0">
              <a:latin typeface="IBM Plex Sans Light"/>
              <a:ea typeface="IBM Plex Sans Light"/>
              <a:cs typeface="IBM Plex Sans Light"/>
              <a:sym typeface="IBM Plex Sans Light"/>
            </a:endParaRPr>
          </a:p>
        </p:txBody>
      </p:sp>
      <p:sp>
        <p:nvSpPr>
          <p:cNvPr id="175" name="Google Shape;175;p27"/>
          <p:cNvSpPr txBox="1"/>
          <p:nvPr/>
        </p:nvSpPr>
        <p:spPr>
          <a:xfrm>
            <a:off x="1413584" y="5801166"/>
            <a:ext cx="1706400" cy="574604"/>
          </a:xfrm>
          <a:prstGeom prst="rect">
            <a:avLst/>
          </a:prstGeom>
          <a:noFill/>
          <a:ln>
            <a:noFill/>
          </a:ln>
        </p:spPr>
        <p:txBody>
          <a:bodyPr spcFirstLastPara="1" wrap="square" lIns="121900" tIns="121900" rIns="121900" bIns="121900" anchor="t" anchorCtr="0">
            <a:spAutoFit/>
          </a:bodyPr>
          <a:lstStyle/>
          <a:p>
            <a:pPr>
              <a:buClr>
                <a:srgbClr val="000000"/>
              </a:buClr>
              <a:buSzPts val="1100"/>
            </a:pPr>
            <a:r>
              <a:rPr lang="en" sz="1067" b="1">
                <a:solidFill>
                  <a:srgbClr val="000000"/>
                </a:solidFill>
                <a:latin typeface="IBM Plex Sans"/>
                <a:ea typeface="IBM Plex Sans"/>
                <a:cs typeface="IBM Plex Sans"/>
                <a:sym typeface="IBM Plex Sans"/>
              </a:rPr>
              <a:t>$3</a:t>
            </a:r>
            <a:r>
              <a:rPr lang="en" sz="1067" b="1">
                <a:latin typeface="IBM Plex Sans"/>
                <a:ea typeface="IBM Plex Sans"/>
                <a:cs typeface="IBM Plex Sans"/>
                <a:sym typeface="IBM Plex Sans"/>
              </a:rPr>
              <a:t>k-8k</a:t>
            </a:r>
            <a:r>
              <a:rPr lang="en" sz="1067" b="1">
                <a:solidFill>
                  <a:srgbClr val="000000"/>
                </a:solidFill>
                <a:latin typeface="IBM Plex Sans"/>
                <a:ea typeface="IBM Plex Sans"/>
                <a:cs typeface="IBM Plex Sans"/>
                <a:sym typeface="IBM Plex Sans"/>
              </a:rPr>
              <a:t> / month</a:t>
            </a:r>
            <a:endParaRPr sz="1067" b="1">
              <a:solidFill>
                <a:srgbClr val="000000"/>
              </a:solidFill>
              <a:latin typeface="IBM Plex Sans"/>
              <a:ea typeface="IBM Plex Sans"/>
              <a:cs typeface="IBM Plex Sans"/>
              <a:sym typeface="IBM Plex Sans"/>
            </a:endParaRPr>
          </a:p>
          <a:p>
            <a:pPr>
              <a:buClr>
                <a:srgbClr val="000000"/>
              </a:buClr>
              <a:buSzPts val="1100"/>
            </a:pPr>
            <a:r>
              <a:rPr lang="en" sz="1067" b="1">
                <a:latin typeface="IBM Plex Sans"/>
                <a:ea typeface="IBM Plex Sans"/>
                <a:cs typeface="IBM Plex Sans"/>
                <a:sym typeface="IBM Plex Sans"/>
              </a:rPr>
              <a:t>Annual commitment</a:t>
            </a:r>
            <a:endParaRPr sz="1067" b="1">
              <a:latin typeface="IBM Plex Sans"/>
              <a:ea typeface="IBM Plex Sans"/>
              <a:cs typeface="IBM Plex Sans"/>
              <a:sym typeface="IBM Plex Sans"/>
            </a:endParaRPr>
          </a:p>
        </p:txBody>
      </p:sp>
      <p:sp>
        <p:nvSpPr>
          <p:cNvPr id="176" name="Google Shape;176;p27"/>
          <p:cNvSpPr txBox="1"/>
          <p:nvPr/>
        </p:nvSpPr>
        <p:spPr>
          <a:xfrm>
            <a:off x="3952000" y="5801182"/>
            <a:ext cx="1809600" cy="738816"/>
          </a:xfrm>
          <a:prstGeom prst="rect">
            <a:avLst/>
          </a:prstGeom>
          <a:noFill/>
          <a:ln>
            <a:noFill/>
          </a:ln>
        </p:spPr>
        <p:txBody>
          <a:bodyPr spcFirstLastPara="1" wrap="square" lIns="121900" tIns="121900" rIns="121900" bIns="121900" anchor="t" anchorCtr="0">
            <a:spAutoFit/>
          </a:bodyPr>
          <a:lstStyle/>
          <a:p>
            <a:r>
              <a:rPr lang="en" sz="1067" b="1">
                <a:latin typeface="IBM Plex Sans"/>
                <a:ea typeface="IBM Plex Sans"/>
                <a:cs typeface="IBM Plex Sans"/>
                <a:sym typeface="IBM Plex Sans"/>
              </a:rPr>
              <a:t>$.10-$20/yr/device depending on scale</a:t>
            </a:r>
            <a:endParaRPr sz="1067" b="1">
              <a:latin typeface="IBM Plex Sans"/>
              <a:ea typeface="IBM Plex Sans"/>
              <a:cs typeface="IBM Plex Sans"/>
              <a:sym typeface="IBM Plex Sans"/>
            </a:endParaRPr>
          </a:p>
          <a:p>
            <a:endParaRPr sz="1067" b="1">
              <a:latin typeface="IBM Plex Sans"/>
              <a:ea typeface="IBM Plex Sans"/>
              <a:cs typeface="IBM Plex Sans"/>
              <a:sym typeface="IBM Plex Sans"/>
            </a:endParaRPr>
          </a:p>
        </p:txBody>
      </p:sp>
      <p:sp>
        <p:nvSpPr>
          <p:cNvPr id="177" name="Google Shape;177;p27"/>
          <p:cNvSpPr txBox="1"/>
          <p:nvPr/>
        </p:nvSpPr>
        <p:spPr>
          <a:xfrm>
            <a:off x="6523735" y="5801182"/>
            <a:ext cx="1912000" cy="410393"/>
          </a:xfrm>
          <a:prstGeom prst="rect">
            <a:avLst/>
          </a:prstGeom>
          <a:noFill/>
          <a:ln>
            <a:noFill/>
          </a:ln>
        </p:spPr>
        <p:txBody>
          <a:bodyPr spcFirstLastPara="1" wrap="square" lIns="121900" tIns="121900" rIns="121900" bIns="121900" anchor="t" anchorCtr="0">
            <a:spAutoFit/>
          </a:bodyPr>
          <a:lstStyle/>
          <a:p>
            <a:r>
              <a:rPr lang="en" sz="1067" b="1">
                <a:solidFill>
                  <a:srgbClr val="000000"/>
                </a:solidFill>
                <a:latin typeface="IBM Plex Sans"/>
                <a:ea typeface="IBM Plex Sans"/>
                <a:cs typeface="IBM Plex Sans"/>
                <a:sym typeface="IBM Plex Sans"/>
              </a:rPr>
              <a:t>Free for the 1st developer</a:t>
            </a:r>
            <a:endParaRPr sz="1067" b="1">
              <a:latin typeface="IBM Plex Sans"/>
              <a:ea typeface="IBM Plex Sans"/>
              <a:cs typeface="IBM Plex Sans"/>
              <a:sym typeface="IBM Plex Sans"/>
            </a:endParaRPr>
          </a:p>
        </p:txBody>
      </p:sp>
      <p:sp>
        <p:nvSpPr>
          <p:cNvPr id="178" name="Google Shape;178;p27"/>
          <p:cNvSpPr txBox="1"/>
          <p:nvPr/>
        </p:nvSpPr>
        <p:spPr>
          <a:xfrm>
            <a:off x="9063735" y="5801182"/>
            <a:ext cx="1912000" cy="574604"/>
          </a:xfrm>
          <a:prstGeom prst="rect">
            <a:avLst/>
          </a:prstGeom>
          <a:noFill/>
          <a:ln>
            <a:noFill/>
          </a:ln>
        </p:spPr>
        <p:txBody>
          <a:bodyPr spcFirstLastPara="1" wrap="square" lIns="121900" tIns="121900" rIns="121900" bIns="121900" anchor="t" anchorCtr="0">
            <a:spAutoFit/>
          </a:bodyPr>
          <a:lstStyle/>
          <a:p>
            <a:r>
              <a:rPr lang="en" sz="1067" b="1" dirty="0">
                <a:solidFill>
                  <a:srgbClr val="000000"/>
                </a:solidFill>
                <a:latin typeface="IBM Plex Sans"/>
                <a:ea typeface="IBM Plex Sans"/>
                <a:cs typeface="IBM Plex Sans"/>
                <a:sym typeface="IBM Plex Sans"/>
              </a:rPr>
              <a:t>Free for the first three </a:t>
            </a:r>
            <a:endParaRPr sz="1067" b="1" dirty="0">
              <a:solidFill>
                <a:srgbClr val="000000"/>
              </a:solidFill>
              <a:latin typeface="IBM Plex Sans"/>
              <a:ea typeface="IBM Plex Sans"/>
              <a:cs typeface="IBM Plex Sans"/>
              <a:sym typeface="IBM Plex Sans"/>
            </a:endParaRPr>
          </a:p>
          <a:p>
            <a:r>
              <a:rPr lang="en" sz="1067" b="1" dirty="0">
                <a:solidFill>
                  <a:srgbClr val="000000"/>
                </a:solidFill>
                <a:latin typeface="IBM Plex Sans"/>
                <a:ea typeface="IBM Plex Sans"/>
                <a:cs typeface="IBM Plex Sans"/>
                <a:sym typeface="IBM Plex Sans"/>
              </a:rPr>
              <a:t>C level executives</a:t>
            </a:r>
            <a:endParaRPr sz="1067" b="1" dirty="0">
              <a:latin typeface="IBM Plex Sans"/>
              <a:ea typeface="IBM Plex Sans"/>
              <a:cs typeface="IBM Plex Sans"/>
              <a:sym typeface="IBM Plex Sans"/>
            </a:endParaRPr>
          </a:p>
        </p:txBody>
      </p:sp>
      <p:sp>
        <p:nvSpPr>
          <p:cNvPr id="179" name="Google Shape;179;p27"/>
          <p:cNvSpPr txBox="1"/>
          <p:nvPr/>
        </p:nvSpPr>
        <p:spPr>
          <a:xfrm>
            <a:off x="375557" y="1347192"/>
            <a:ext cx="11816443" cy="2098996"/>
          </a:xfrm>
          <a:prstGeom prst="rect">
            <a:avLst/>
          </a:prstGeom>
          <a:noFill/>
          <a:ln>
            <a:noFill/>
          </a:ln>
        </p:spPr>
        <p:txBody>
          <a:bodyPr spcFirstLastPara="1" wrap="square" lIns="121900" tIns="121900" rIns="121900" bIns="121900" anchor="t" anchorCtr="0">
            <a:spAutoFit/>
          </a:bodyPr>
          <a:lstStyle/>
          <a:p>
            <a:pPr marL="203195">
              <a:lnSpc>
                <a:spcPct val="115000"/>
              </a:lnSpc>
              <a:spcAft>
                <a:spcPts val="600"/>
              </a:spcAft>
              <a:buClr>
                <a:srgbClr val="000000"/>
              </a:buClr>
              <a:buSzPts val="1200"/>
            </a:pPr>
            <a:r>
              <a:rPr lang="en-US" sz="2400" dirty="0">
                <a:solidFill>
                  <a:srgbClr val="000000"/>
                </a:solidFill>
                <a:latin typeface="IBM Plex Sans Light"/>
                <a:ea typeface="IBM Plex Sans Light"/>
                <a:cs typeface="IBM Plex Sans Light"/>
                <a:sym typeface="IBM Plex Sans Light"/>
              </a:rPr>
              <a:t>The true cost of internally building out customized systems of this nature from scratch is easily</a:t>
            </a:r>
            <a:r>
              <a:rPr lang="en-US" sz="2400" dirty="0">
                <a:latin typeface="IBM Plex Sans Light"/>
                <a:ea typeface="IBM Plex Sans Light"/>
                <a:cs typeface="IBM Plex Sans Light"/>
                <a:sym typeface="IBM Plex Sans Light"/>
              </a:rPr>
              <a:t> </a:t>
            </a:r>
            <a:r>
              <a:rPr lang="en-US" sz="2400" dirty="0">
                <a:solidFill>
                  <a:srgbClr val="000000"/>
                </a:solidFill>
                <a:latin typeface="IBM Plex Sans Light"/>
                <a:ea typeface="IBM Plex Sans Light"/>
                <a:cs typeface="IBM Plex Sans Light"/>
                <a:sym typeface="IBM Plex Sans Light"/>
              </a:rPr>
              <a:t>2-3 years and hundreds of thousands of dollars.</a:t>
            </a:r>
          </a:p>
          <a:p>
            <a:pPr marL="203195">
              <a:lnSpc>
                <a:spcPct val="115000"/>
              </a:lnSpc>
              <a:spcAft>
                <a:spcPts val="600"/>
              </a:spcAft>
              <a:buClr>
                <a:srgbClr val="000000"/>
              </a:buClr>
              <a:buSzPts val="1200"/>
            </a:pPr>
            <a:r>
              <a:rPr lang="en-US" sz="2400" dirty="0">
                <a:solidFill>
                  <a:srgbClr val="000000"/>
                </a:solidFill>
                <a:latin typeface="IBM Plex Sans Light"/>
                <a:ea typeface="IBM Plex Sans Light"/>
                <a:cs typeface="IBM Plex Sans Light"/>
                <a:sym typeface="IBM Plex Sans Light"/>
              </a:rPr>
              <a:t>We’re able to reduce the cost by 70+% and reduce time to market to around 6 months.</a:t>
            </a:r>
            <a:endParaRPr lang="en-US" sz="2400" dirty="0">
              <a:latin typeface="IBM Plex Sans Light"/>
              <a:ea typeface="IBM Plex Sans Light"/>
              <a:cs typeface="IBM Plex Sans Light"/>
              <a:sym typeface="IBM Plex Sans Light"/>
            </a:endParaRPr>
          </a:p>
        </p:txBody>
      </p:sp>
      <p:sp>
        <p:nvSpPr>
          <p:cNvPr id="180" name="Google Shape;180;p27"/>
          <p:cNvSpPr txBox="1"/>
          <p:nvPr/>
        </p:nvSpPr>
        <p:spPr>
          <a:xfrm>
            <a:off x="1063433" y="864627"/>
            <a:ext cx="6299200" cy="615513"/>
          </a:xfrm>
          <a:prstGeom prst="rect">
            <a:avLst/>
          </a:prstGeom>
          <a:noFill/>
          <a:ln>
            <a:noFill/>
          </a:ln>
        </p:spPr>
        <p:txBody>
          <a:bodyPr spcFirstLastPara="1" wrap="square" lIns="121900" tIns="121900" rIns="121900" bIns="121900" anchor="t" anchorCtr="0">
            <a:spAutoFit/>
          </a:bodyPr>
          <a:lstStyle/>
          <a:p>
            <a:r>
              <a:rPr lang="en" sz="2400" b="1" dirty="0">
                <a:solidFill>
                  <a:srgbClr val="000000"/>
                </a:solidFill>
                <a:latin typeface="IBM Plex Sans"/>
                <a:ea typeface="IBM Plex Sans"/>
                <a:cs typeface="IBM Plex Sans"/>
                <a:sym typeface="IBM Plex Sans"/>
              </a:rPr>
              <a:t>PRICING</a:t>
            </a:r>
            <a:endParaRPr sz="2400" b="1" dirty="0">
              <a:solidFill>
                <a:srgbClr val="000000"/>
              </a:solidFill>
              <a:latin typeface="IBM Plex Sans"/>
              <a:ea typeface="IBM Plex Sans"/>
              <a:cs typeface="IBM Plex Sans"/>
              <a:sym typeface="IBM Plex Sans"/>
            </a:endParaRPr>
          </a:p>
        </p:txBody>
      </p:sp>
      <p:pic>
        <p:nvPicPr>
          <p:cNvPr id="2" name="Google Shape;63;p14">
            <a:extLst>
              <a:ext uri="{FF2B5EF4-FFF2-40B4-BE49-F238E27FC236}">
                <a16:creationId xmlns:a16="http://schemas.microsoft.com/office/drawing/2014/main" id="{D360DF1B-8D07-0CE6-05CB-B55A5669FAC0}"/>
              </a:ext>
            </a:extLst>
          </p:cNvPr>
          <p:cNvPicPr preferRelativeResize="0"/>
          <p:nvPr/>
        </p:nvPicPr>
        <p:blipFill rotWithShape="1">
          <a:blip r:embed="rId4">
            <a:alphaModFix/>
          </a:blip>
          <a:srcRect l="38752" t="12499" r="39813" b="45626"/>
          <a:stretch/>
        </p:blipFill>
        <p:spPr>
          <a:xfrm>
            <a:off x="101601" y="92632"/>
            <a:ext cx="825410" cy="775367"/>
          </a:xfrm>
          <a:prstGeom prst="rect">
            <a:avLst/>
          </a:prstGeom>
          <a:noFill/>
          <a:ln>
            <a:noFill/>
          </a:ln>
        </p:spPr>
      </p:pic>
      <p:pic>
        <p:nvPicPr>
          <p:cNvPr id="3" name="Google Shape;64;p14">
            <a:extLst>
              <a:ext uri="{FF2B5EF4-FFF2-40B4-BE49-F238E27FC236}">
                <a16:creationId xmlns:a16="http://schemas.microsoft.com/office/drawing/2014/main" id="{EF038CE9-7EC8-FFFF-46FA-2361B51C35A5}"/>
              </a:ext>
            </a:extLst>
          </p:cNvPr>
          <p:cNvPicPr preferRelativeResize="0"/>
          <p:nvPr/>
        </p:nvPicPr>
        <p:blipFill>
          <a:blip r:embed="rId5">
            <a:alphaModFix/>
          </a:blip>
          <a:stretch>
            <a:fillRect/>
          </a:stretch>
        </p:blipFill>
        <p:spPr>
          <a:xfrm>
            <a:off x="1090301" y="92633"/>
            <a:ext cx="1758000" cy="6892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298fdc39f42_0_82"/>
          <p:cNvSpPr/>
          <p:nvPr/>
        </p:nvSpPr>
        <p:spPr>
          <a:xfrm>
            <a:off x="2119555" y="1473875"/>
            <a:ext cx="6147000" cy="2574900"/>
          </a:xfrm>
          <a:prstGeom prst="roundRect">
            <a:avLst>
              <a:gd name="adj" fmla="val 0"/>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Karla"/>
              <a:ea typeface="Karla"/>
              <a:cs typeface="Karla"/>
              <a:sym typeface="Karla"/>
            </a:endParaRPr>
          </a:p>
        </p:txBody>
      </p:sp>
      <p:sp>
        <p:nvSpPr>
          <p:cNvPr id="113" name="Google Shape;113;g298fdc39f42_0_82"/>
          <p:cNvSpPr txBox="1"/>
          <p:nvPr/>
        </p:nvSpPr>
        <p:spPr>
          <a:xfrm>
            <a:off x="580800" y="448425"/>
            <a:ext cx="11035200" cy="95406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3000"/>
              <a:buFont typeface="Arial"/>
              <a:buNone/>
            </a:pPr>
            <a:r>
              <a:rPr lang="en-US" sz="4000" b="1" i="0" u="none" strike="noStrike" cap="none" dirty="0">
                <a:solidFill>
                  <a:srgbClr val="46549A"/>
                </a:solidFill>
                <a:latin typeface="Montserrat"/>
                <a:ea typeface="Montserrat"/>
                <a:cs typeface="Montserrat"/>
                <a:sym typeface="Montserrat"/>
              </a:rPr>
              <a:t>About Astrolabe </a:t>
            </a:r>
            <a:endParaRPr sz="4000" b="1" i="0" u="none" strike="noStrike" cap="none" dirty="0">
              <a:solidFill>
                <a:srgbClr val="46549A"/>
              </a:solidFill>
              <a:latin typeface="Montserrat"/>
              <a:ea typeface="Montserrat"/>
              <a:cs typeface="Montserrat"/>
              <a:sym typeface="Montserrat"/>
            </a:endParaRPr>
          </a:p>
        </p:txBody>
      </p:sp>
      <p:sp>
        <p:nvSpPr>
          <p:cNvPr id="114" name="Google Shape;114;g298fdc39f42_0_82"/>
          <p:cNvSpPr txBox="1"/>
          <p:nvPr/>
        </p:nvSpPr>
        <p:spPr>
          <a:xfrm>
            <a:off x="6796667" y="6254233"/>
            <a:ext cx="48072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Clr>
                <a:srgbClr val="000000"/>
              </a:buClr>
              <a:buSzPts val="1300"/>
              <a:buFont typeface="Arial"/>
              <a:buNone/>
            </a:pPr>
            <a:r>
              <a:rPr lang="en-US" sz="1300" b="0" i="0" u="none" strike="noStrike" cap="none">
                <a:solidFill>
                  <a:schemeClr val="dk2"/>
                </a:solidFill>
                <a:latin typeface="Montserrat"/>
                <a:ea typeface="Montserrat"/>
                <a:cs typeface="Montserrat"/>
                <a:sym typeface="Montserrat"/>
              </a:rPr>
              <a:t>© 2023 Astrolabe Analytics, Inc. All Rights Reserved.</a:t>
            </a:r>
            <a:endParaRPr sz="1100" b="0" i="0" u="none" strike="noStrike" cap="none">
              <a:solidFill>
                <a:srgbClr val="000000"/>
              </a:solidFill>
              <a:latin typeface="Montserrat"/>
              <a:ea typeface="Montserrat"/>
              <a:cs typeface="Montserrat"/>
              <a:sym typeface="Montserrat"/>
            </a:endParaRPr>
          </a:p>
        </p:txBody>
      </p:sp>
      <p:sp>
        <p:nvSpPr>
          <p:cNvPr id="115" name="Google Shape;115;g298fdc39f42_0_82"/>
          <p:cNvSpPr txBox="1">
            <a:spLocks noGrp="1"/>
          </p:cNvSpPr>
          <p:nvPr>
            <p:ph type="sldNum" idx="12"/>
          </p:nvPr>
        </p:nvSpPr>
        <p:spPr>
          <a:xfrm>
            <a:off x="11144210" y="6217622"/>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atin typeface="Montserrat"/>
                <a:ea typeface="Montserrat"/>
                <a:cs typeface="Montserrat"/>
                <a:sym typeface="Montserrat"/>
              </a:rPr>
              <a:t>4</a:t>
            </a:fld>
            <a:endParaRPr>
              <a:latin typeface="Montserrat"/>
              <a:ea typeface="Montserrat"/>
              <a:cs typeface="Montserrat"/>
              <a:sym typeface="Montserrat"/>
            </a:endParaRPr>
          </a:p>
        </p:txBody>
      </p:sp>
      <p:pic>
        <p:nvPicPr>
          <p:cNvPr id="116" name="Google Shape;116;g298fdc39f42_0_82"/>
          <p:cNvPicPr preferRelativeResize="0"/>
          <p:nvPr/>
        </p:nvPicPr>
        <p:blipFill rotWithShape="1">
          <a:blip r:embed="rId3">
            <a:alphaModFix/>
          </a:blip>
          <a:srcRect/>
          <a:stretch/>
        </p:blipFill>
        <p:spPr>
          <a:xfrm>
            <a:off x="10910475" y="234125"/>
            <a:ext cx="971975" cy="380250"/>
          </a:xfrm>
          <a:prstGeom prst="rect">
            <a:avLst/>
          </a:prstGeom>
          <a:noFill/>
          <a:ln>
            <a:noFill/>
          </a:ln>
        </p:spPr>
      </p:pic>
      <p:sp>
        <p:nvSpPr>
          <p:cNvPr id="117" name="Google Shape;117;g298fdc39f42_0_82"/>
          <p:cNvSpPr/>
          <p:nvPr/>
        </p:nvSpPr>
        <p:spPr>
          <a:xfrm>
            <a:off x="659600" y="5026951"/>
            <a:ext cx="10803600" cy="1229100"/>
          </a:xfrm>
          <a:prstGeom prst="roundRect">
            <a:avLst>
              <a:gd name="adj" fmla="val 0"/>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18" name="Google Shape;118;g298fdc39f42_0_82"/>
          <p:cNvSpPr txBox="1"/>
          <p:nvPr/>
        </p:nvSpPr>
        <p:spPr>
          <a:xfrm>
            <a:off x="682244" y="4640175"/>
            <a:ext cx="4807200" cy="3786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1400"/>
              <a:buFont typeface="Arial"/>
              <a:buNone/>
            </a:pPr>
            <a:r>
              <a:rPr lang="en-US" sz="1400" b="1" i="0" u="none" strike="noStrike" cap="none">
                <a:solidFill>
                  <a:srgbClr val="666666"/>
                </a:solidFill>
                <a:latin typeface="Montserrat"/>
                <a:ea typeface="Montserrat"/>
                <a:cs typeface="Montserrat"/>
                <a:sym typeface="Montserrat"/>
              </a:rPr>
              <a:t>Relevant Professional Memberships and Partners   </a:t>
            </a:r>
            <a:endParaRPr sz="400" b="1" i="0" u="none" strike="noStrike" cap="none">
              <a:solidFill>
                <a:srgbClr val="666666"/>
              </a:solidFill>
              <a:latin typeface="Montserrat"/>
              <a:ea typeface="Montserrat"/>
              <a:cs typeface="Montserrat"/>
              <a:sym typeface="Montserrat"/>
            </a:endParaRPr>
          </a:p>
        </p:txBody>
      </p:sp>
      <p:grpSp>
        <p:nvGrpSpPr>
          <p:cNvPr id="119" name="Google Shape;119;g298fdc39f42_0_82"/>
          <p:cNvGrpSpPr/>
          <p:nvPr/>
        </p:nvGrpSpPr>
        <p:grpSpPr>
          <a:xfrm>
            <a:off x="7390153" y="5122837"/>
            <a:ext cx="1903500" cy="1105176"/>
            <a:chOff x="7911850" y="5122837"/>
            <a:chExt cx="1903500" cy="1105176"/>
          </a:xfrm>
        </p:grpSpPr>
        <p:pic>
          <p:nvPicPr>
            <p:cNvPr id="120" name="Google Shape;120;g298fdc39f42_0_82"/>
            <p:cNvPicPr preferRelativeResize="0"/>
            <p:nvPr/>
          </p:nvPicPr>
          <p:blipFill rotWithShape="1">
            <a:blip r:embed="rId4">
              <a:alphaModFix/>
            </a:blip>
            <a:srcRect/>
            <a:stretch/>
          </p:blipFill>
          <p:spPr>
            <a:xfrm>
              <a:off x="8053300" y="5122837"/>
              <a:ext cx="1620588" cy="705825"/>
            </a:xfrm>
            <a:prstGeom prst="rect">
              <a:avLst/>
            </a:prstGeom>
            <a:noFill/>
            <a:ln>
              <a:noFill/>
            </a:ln>
          </p:spPr>
        </p:pic>
        <p:sp>
          <p:nvSpPr>
            <p:cNvPr id="121" name="Google Shape;121;g298fdc39f42_0_82"/>
            <p:cNvSpPr txBox="1"/>
            <p:nvPr/>
          </p:nvSpPr>
          <p:spPr>
            <a:xfrm>
              <a:off x="7911850" y="5710813"/>
              <a:ext cx="1903500" cy="51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500"/>
                </a:spcBef>
                <a:spcAft>
                  <a:spcPts val="0"/>
                </a:spcAft>
                <a:buClr>
                  <a:srgbClr val="000000"/>
                </a:buClr>
                <a:buSzPts val="1200"/>
                <a:buFont typeface="Arial"/>
                <a:buNone/>
              </a:pPr>
              <a:r>
                <a:rPr lang="en-US" sz="1200" b="0" i="0" u="none" strike="noStrike" cap="none">
                  <a:solidFill>
                    <a:srgbClr val="373A3C"/>
                  </a:solidFill>
                  <a:latin typeface="Karla"/>
                  <a:ea typeface="Karla"/>
                  <a:cs typeface="Karla"/>
                  <a:sym typeface="Karla"/>
                </a:rPr>
                <a:t>Military Power Sources Consortium</a:t>
              </a:r>
              <a:endParaRPr sz="900" b="0" i="0" u="none" strike="noStrike" cap="none">
                <a:solidFill>
                  <a:srgbClr val="000000"/>
                </a:solidFill>
                <a:latin typeface="Arial"/>
                <a:ea typeface="Arial"/>
                <a:cs typeface="Arial"/>
                <a:sym typeface="Arial"/>
              </a:endParaRPr>
            </a:p>
          </p:txBody>
        </p:sp>
      </p:grpSp>
      <p:grpSp>
        <p:nvGrpSpPr>
          <p:cNvPr id="122" name="Google Shape;122;g298fdc39f42_0_82"/>
          <p:cNvGrpSpPr/>
          <p:nvPr/>
        </p:nvGrpSpPr>
        <p:grpSpPr>
          <a:xfrm>
            <a:off x="9633675" y="5127612"/>
            <a:ext cx="1903500" cy="1100401"/>
            <a:chOff x="9633675" y="5127612"/>
            <a:chExt cx="1903500" cy="1100401"/>
          </a:xfrm>
        </p:grpSpPr>
        <p:pic>
          <p:nvPicPr>
            <p:cNvPr id="123" name="Google Shape;123;g298fdc39f42_0_82"/>
            <p:cNvPicPr preferRelativeResize="0"/>
            <p:nvPr/>
          </p:nvPicPr>
          <p:blipFill rotWithShape="1">
            <a:blip r:embed="rId5">
              <a:alphaModFix/>
            </a:blip>
            <a:srcRect/>
            <a:stretch/>
          </p:blipFill>
          <p:spPr>
            <a:xfrm>
              <a:off x="10007725" y="5127612"/>
              <a:ext cx="1176335" cy="627400"/>
            </a:xfrm>
            <a:prstGeom prst="rect">
              <a:avLst/>
            </a:prstGeom>
            <a:noFill/>
            <a:ln>
              <a:noFill/>
            </a:ln>
          </p:spPr>
        </p:pic>
        <p:sp>
          <p:nvSpPr>
            <p:cNvPr id="124" name="Google Shape;124;g298fdc39f42_0_82"/>
            <p:cNvSpPr txBox="1"/>
            <p:nvPr/>
          </p:nvSpPr>
          <p:spPr>
            <a:xfrm>
              <a:off x="9633675" y="5710813"/>
              <a:ext cx="1903500" cy="51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500"/>
                </a:spcBef>
                <a:spcAft>
                  <a:spcPts val="0"/>
                </a:spcAft>
                <a:buClr>
                  <a:srgbClr val="000000"/>
                </a:buClr>
                <a:buSzPts val="1200"/>
                <a:buFont typeface="Arial"/>
                <a:buNone/>
              </a:pPr>
              <a:r>
                <a:rPr lang="en-US" sz="1200" b="0" i="0" u="none" strike="noStrike" cap="none">
                  <a:solidFill>
                    <a:srgbClr val="373A3C"/>
                  </a:solidFill>
                  <a:latin typeface="Karla"/>
                  <a:ea typeface="Karla"/>
                  <a:cs typeface="Karla"/>
                  <a:sym typeface="Karla"/>
                </a:rPr>
                <a:t>National Center for Manufacturing Sciences</a:t>
              </a:r>
              <a:endParaRPr sz="1200" b="0" i="0" u="none" strike="noStrike" cap="none">
                <a:solidFill>
                  <a:srgbClr val="373A3C"/>
                </a:solidFill>
                <a:latin typeface="Karla"/>
                <a:ea typeface="Karla"/>
                <a:cs typeface="Karla"/>
                <a:sym typeface="Karla"/>
              </a:endParaRPr>
            </a:p>
          </p:txBody>
        </p:sp>
      </p:grpSp>
      <p:grpSp>
        <p:nvGrpSpPr>
          <p:cNvPr id="125" name="Google Shape;125;g298fdc39f42_0_82"/>
          <p:cNvGrpSpPr/>
          <p:nvPr/>
        </p:nvGrpSpPr>
        <p:grpSpPr>
          <a:xfrm>
            <a:off x="2903109" y="5165600"/>
            <a:ext cx="1903500" cy="1090388"/>
            <a:chOff x="2417738" y="5165600"/>
            <a:chExt cx="1903500" cy="1090388"/>
          </a:xfrm>
        </p:grpSpPr>
        <p:pic>
          <p:nvPicPr>
            <p:cNvPr id="126" name="Google Shape;126;g298fdc39f42_0_82"/>
            <p:cNvPicPr preferRelativeResize="0"/>
            <p:nvPr/>
          </p:nvPicPr>
          <p:blipFill rotWithShape="1">
            <a:blip r:embed="rId6">
              <a:alphaModFix/>
            </a:blip>
            <a:srcRect/>
            <a:stretch/>
          </p:blipFill>
          <p:spPr>
            <a:xfrm>
              <a:off x="2637988" y="5165600"/>
              <a:ext cx="1507725" cy="537330"/>
            </a:xfrm>
            <a:prstGeom prst="rect">
              <a:avLst/>
            </a:prstGeom>
            <a:noFill/>
            <a:ln>
              <a:noFill/>
            </a:ln>
          </p:spPr>
        </p:pic>
        <p:sp>
          <p:nvSpPr>
            <p:cNvPr id="127" name="Google Shape;127;g298fdc39f42_0_82"/>
            <p:cNvSpPr txBox="1"/>
            <p:nvPr/>
          </p:nvSpPr>
          <p:spPr>
            <a:xfrm>
              <a:off x="2417738" y="5738788"/>
              <a:ext cx="1903500" cy="51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500"/>
                </a:spcBef>
                <a:spcAft>
                  <a:spcPts val="0"/>
                </a:spcAft>
                <a:buClr>
                  <a:srgbClr val="000000"/>
                </a:buClr>
                <a:buSzPts val="1200"/>
                <a:buFont typeface="Arial"/>
                <a:buNone/>
              </a:pPr>
              <a:r>
                <a:rPr lang="en-US" sz="1200" b="0" i="0" u="none" strike="noStrike" cap="none">
                  <a:solidFill>
                    <a:srgbClr val="373A3C"/>
                  </a:solidFill>
                  <a:latin typeface="Karla"/>
                  <a:ea typeface="Karla"/>
                  <a:cs typeface="Karla"/>
                  <a:sym typeface="Karla"/>
                </a:rPr>
                <a:t>Washington Cleantech Alliance</a:t>
              </a:r>
              <a:endParaRPr sz="900" b="0" i="0" u="none" strike="noStrike" cap="none">
                <a:solidFill>
                  <a:srgbClr val="000000"/>
                </a:solidFill>
                <a:latin typeface="Arial"/>
                <a:ea typeface="Arial"/>
                <a:cs typeface="Arial"/>
                <a:sym typeface="Arial"/>
              </a:endParaRPr>
            </a:p>
          </p:txBody>
        </p:sp>
      </p:grpSp>
      <p:grpSp>
        <p:nvGrpSpPr>
          <p:cNvPr id="128" name="Google Shape;128;g298fdc39f42_0_82"/>
          <p:cNvGrpSpPr/>
          <p:nvPr/>
        </p:nvGrpSpPr>
        <p:grpSpPr>
          <a:xfrm>
            <a:off x="5146631" y="5083411"/>
            <a:ext cx="1903500" cy="1006377"/>
            <a:chOff x="4252488" y="5083411"/>
            <a:chExt cx="1903500" cy="1006377"/>
          </a:xfrm>
        </p:grpSpPr>
        <p:pic>
          <p:nvPicPr>
            <p:cNvPr id="129" name="Google Shape;129;g298fdc39f42_0_82"/>
            <p:cNvPicPr preferRelativeResize="0"/>
            <p:nvPr/>
          </p:nvPicPr>
          <p:blipFill rotWithShape="1">
            <a:blip r:embed="rId7">
              <a:alphaModFix/>
            </a:blip>
            <a:srcRect/>
            <a:stretch/>
          </p:blipFill>
          <p:spPr>
            <a:xfrm>
              <a:off x="4499279" y="5083411"/>
              <a:ext cx="1380316" cy="627400"/>
            </a:xfrm>
            <a:prstGeom prst="rect">
              <a:avLst/>
            </a:prstGeom>
            <a:noFill/>
            <a:ln>
              <a:noFill/>
            </a:ln>
          </p:spPr>
        </p:pic>
        <p:sp>
          <p:nvSpPr>
            <p:cNvPr id="130" name="Google Shape;130;g298fdc39f42_0_82"/>
            <p:cNvSpPr txBox="1"/>
            <p:nvPr/>
          </p:nvSpPr>
          <p:spPr>
            <a:xfrm>
              <a:off x="4252488" y="5738788"/>
              <a:ext cx="1903500" cy="3510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500"/>
                </a:spcBef>
                <a:spcAft>
                  <a:spcPts val="0"/>
                </a:spcAft>
                <a:buClr>
                  <a:srgbClr val="000000"/>
                </a:buClr>
                <a:buSzPts val="1200"/>
                <a:buFont typeface="Arial"/>
                <a:buNone/>
              </a:pPr>
              <a:r>
                <a:rPr lang="en-US" sz="1200" b="0" i="0" u="none" strike="noStrike" cap="none">
                  <a:solidFill>
                    <a:srgbClr val="373A3C"/>
                  </a:solidFill>
                  <a:latin typeface="Karla"/>
                  <a:ea typeface="Karla"/>
                  <a:cs typeface="Karla"/>
                  <a:sym typeface="Karla"/>
                </a:rPr>
                <a:t>Vertical Flight Society</a:t>
              </a:r>
              <a:endParaRPr sz="900" b="0" i="0" u="none" strike="noStrike" cap="none">
                <a:solidFill>
                  <a:srgbClr val="000000"/>
                </a:solidFill>
                <a:latin typeface="Arial"/>
                <a:ea typeface="Arial"/>
                <a:cs typeface="Arial"/>
                <a:sym typeface="Arial"/>
              </a:endParaRPr>
            </a:p>
          </p:txBody>
        </p:sp>
      </p:grpSp>
      <p:grpSp>
        <p:nvGrpSpPr>
          <p:cNvPr id="131" name="Google Shape;131;g298fdc39f42_0_82"/>
          <p:cNvGrpSpPr/>
          <p:nvPr/>
        </p:nvGrpSpPr>
        <p:grpSpPr>
          <a:xfrm>
            <a:off x="659588" y="5185693"/>
            <a:ext cx="1903500" cy="1070282"/>
            <a:chOff x="659588" y="5185693"/>
            <a:chExt cx="1903500" cy="1070282"/>
          </a:xfrm>
        </p:grpSpPr>
        <p:pic>
          <p:nvPicPr>
            <p:cNvPr id="132" name="Google Shape;132;g298fdc39f42_0_82"/>
            <p:cNvPicPr preferRelativeResize="0"/>
            <p:nvPr/>
          </p:nvPicPr>
          <p:blipFill rotWithShape="1">
            <a:blip r:embed="rId8">
              <a:alphaModFix/>
            </a:blip>
            <a:srcRect/>
            <a:stretch/>
          </p:blipFill>
          <p:spPr>
            <a:xfrm>
              <a:off x="799522" y="5185693"/>
              <a:ext cx="1507725" cy="553087"/>
            </a:xfrm>
            <a:prstGeom prst="rect">
              <a:avLst/>
            </a:prstGeom>
            <a:noFill/>
            <a:ln>
              <a:noFill/>
            </a:ln>
          </p:spPr>
        </p:pic>
        <p:sp>
          <p:nvSpPr>
            <p:cNvPr id="133" name="Google Shape;133;g298fdc39f42_0_82"/>
            <p:cNvSpPr txBox="1"/>
            <p:nvPr/>
          </p:nvSpPr>
          <p:spPr>
            <a:xfrm>
              <a:off x="659588" y="5738775"/>
              <a:ext cx="1903500" cy="51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500"/>
                </a:spcBef>
                <a:spcAft>
                  <a:spcPts val="0"/>
                </a:spcAft>
                <a:buClr>
                  <a:srgbClr val="000000"/>
                </a:buClr>
                <a:buSzPts val="1200"/>
                <a:buFont typeface="Arial"/>
                <a:buNone/>
              </a:pPr>
              <a:r>
                <a:rPr lang="en-US" sz="1200" b="0" i="0" u="none" strike="noStrike" cap="none">
                  <a:solidFill>
                    <a:srgbClr val="373A3C"/>
                  </a:solidFill>
                  <a:latin typeface="Karla"/>
                  <a:ea typeface="Karla"/>
                  <a:cs typeface="Karla"/>
                  <a:sym typeface="Karla"/>
                </a:rPr>
                <a:t>Soteria Battery Innovation Group</a:t>
              </a:r>
              <a:endParaRPr sz="900" b="0" i="0" u="none" strike="noStrike" cap="none">
                <a:solidFill>
                  <a:srgbClr val="000000"/>
                </a:solidFill>
                <a:latin typeface="Arial"/>
                <a:ea typeface="Arial"/>
                <a:cs typeface="Arial"/>
                <a:sym typeface="Arial"/>
              </a:endParaRPr>
            </a:p>
          </p:txBody>
        </p:sp>
      </p:grpSp>
      <p:grpSp>
        <p:nvGrpSpPr>
          <p:cNvPr id="134" name="Google Shape;134;g298fdc39f42_0_82"/>
          <p:cNvGrpSpPr/>
          <p:nvPr/>
        </p:nvGrpSpPr>
        <p:grpSpPr>
          <a:xfrm>
            <a:off x="682191" y="1495200"/>
            <a:ext cx="1253126" cy="2998150"/>
            <a:chOff x="2595933" y="1735841"/>
            <a:chExt cx="6530100" cy="2998150"/>
          </a:xfrm>
        </p:grpSpPr>
        <p:sp>
          <p:nvSpPr>
            <p:cNvPr id="135" name="Google Shape;135;g298fdc39f42_0_82"/>
            <p:cNvSpPr/>
            <p:nvPr/>
          </p:nvSpPr>
          <p:spPr>
            <a:xfrm>
              <a:off x="2595933" y="1735841"/>
              <a:ext cx="6530100" cy="2574900"/>
            </a:xfrm>
            <a:prstGeom prst="roundRect">
              <a:avLst>
                <a:gd name="adj" fmla="val 0"/>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g298fdc39f42_0_82"/>
            <p:cNvSpPr txBox="1"/>
            <p:nvPr/>
          </p:nvSpPr>
          <p:spPr>
            <a:xfrm>
              <a:off x="3728406" y="4302891"/>
              <a:ext cx="4261200" cy="4311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Montserrat"/>
                  <a:ea typeface="Montserrat"/>
                  <a:cs typeface="Montserrat"/>
                  <a:sym typeface="Montserrat"/>
                </a:rPr>
                <a:t>Facts</a:t>
              </a:r>
              <a:endParaRPr sz="1600" b="1" i="0" u="none" strike="noStrike" cap="none">
                <a:solidFill>
                  <a:schemeClr val="dk1"/>
                </a:solidFill>
                <a:latin typeface="Montserrat"/>
                <a:ea typeface="Montserrat"/>
                <a:cs typeface="Montserrat"/>
                <a:sym typeface="Montserrat"/>
              </a:endParaRPr>
            </a:p>
          </p:txBody>
        </p:sp>
      </p:grpSp>
      <p:pic>
        <p:nvPicPr>
          <p:cNvPr id="137" name="Google Shape;137;g298fdc39f42_0_82"/>
          <p:cNvPicPr preferRelativeResize="0"/>
          <p:nvPr/>
        </p:nvPicPr>
        <p:blipFill rotWithShape="1">
          <a:blip r:embed="rId9">
            <a:alphaModFix/>
          </a:blip>
          <a:srcRect t="7987" b="44938"/>
          <a:stretch/>
        </p:blipFill>
        <p:spPr>
          <a:xfrm>
            <a:off x="822400" y="3034762"/>
            <a:ext cx="971975" cy="785825"/>
          </a:xfrm>
          <a:prstGeom prst="rect">
            <a:avLst/>
          </a:prstGeom>
          <a:noFill/>
          <a:ln>
            <a:noFill/>
          </a:ln>
        </p:spPr>
      </p:pic>
      <p:sp>
        <p:nvSpPr>
          <p:cNvPr id="138" name="Google Shape;138;g298fdc39f42_0_82"/>
          <p:cNvSpPr txBox="1"/>
          <p:nvPr/>
        </p:nvSpPr>
        <p:spPr>
          <a:xfrm>
            <a:off x="867699" y="2028850"/>
            <a:ext cx="8814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a:solidFill>
                  <a:schemeClr val="dk1"/>
                </a:solidFill>
                <a:latin typeface="Montserrat"/>
                <a:ea typeface="Montserrat"/>
                <a:cs typeface="Montserrat"/>
                <a:sym typeface="Montserrat"/>
              </a:rPr>
              <a:t>2018</a:t>
            </a:r>
            <a:endParaRPr sz="2300" b="1" i="0" u="none" strike="noStrike" cap="none">
              <a:solidFill>
                <a:schemeClr val="dk1"/>
              </a:solidFill>
              <a:latin typeface="Montserrat"/>
              <a:ea typeface="Montserrat"/>
              <a:cs typeface="Montserrat"/>
              <a:sym typeface="Montserrat"/>
            </a:endParaRPr>
          </a:p>
        </p:txBody>
      </p:sp>
      <p:sp>
        <p:nvSpPr>
          <p:cNvPr id="139" name="Google Shape;139;g298fdc39f42_0_82"/>
          <p:cNvSpPr txBox="1"/>
          <p:nvPr/>
        </p:nvSpPr>
        <p:spPr>
          <a:xfrm>
            <a:off x="643745" y="1598650"/>
            <a:ext cx="1329300" cy="384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Calibri"/>
              <a:buNone/>
            </a:pPr>
            <a:r>
              <a:rPr lang="en-US" sz="1300" b="0" i="0" u="none" strike="noStrike" cap="none">
                <a:solidFill>
                  <a:schemeClr val="dk1"/>
                </a:solidFill>
                <a:latin typeface="Karla"/>
                <a:ea typeface="Karla"/>
                <a:cs typeface="Karla"/>
                <a:sym typeface="Karla"/>
              </a:rPr>
              <a:t>Established</a:t>
            </a:r>
            <a:endParaRPr sz="1300" b="0" i="0" u="none" strike="noStrike" cap="none">
              <a:solidFill>
                <a:schemeClr val="dk1"/>
              </a:solidFill>
              <a:latin typeface="Karla"/>
              <a:ea typeface="Karla"/>
              <a:cs typeface="Karla"/>
              <a:sym typeface="Karla"/>
            </a:endParaRPr>
          </a:p>
        </p:txBody>
      </p:sp>
      <p:sp>
        <p:nvSpPr>
          <p:cNvPr id="140" name="Google Shape;140;g298fdc39f42_0_82"/>
          <p:cNvSpPr txBox="1"/>
          <p:nvPr/>
        </p:nvSpPr>
        <p:spPr>
          <a:xfrm>
            <a:off x="643720" y="2509413"/>
            <a:ext cx="13293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Calibri"/>
              <a:buNone/>
            </a:pPr>
            <a:r>
              <a:rPr lang="en-US" sz="1300" b="0" i="0" u="none" strike="noStrike" cap="none">
                <a:solidFill>
                  <a:schemeClr val="dk1"/>
                </a:solidFill>
                <a:latin typeface="Karla"/>
                <a:ea typeface="Karla"/>
                <a:cs typeface="Karla"/>
                <a:sym typeface="Karla"/>
              </a:rPr>
              <a:t>Based in</a:t>
            </a:r>
            <a:endParaRPr sz="1300" b="0" i="0" u="none" strike="noStrike" cap="none">
              <a:solidFill>
                <a:schemeClr val="dk1"/>
              </a:solidFill>
              <a:latin typeface="Karla"/>
              <a:ea typeface="Karla"/>
              <a:cs typeface="Karla"/>
              <a:sym typeface="Karla"/>
            </a:endParaRPr>
          </a:p>
          <a:p>
            <a:pPr marL="0" marR="0" lvl="0" indent="0" algn="ctr" rtl="0">
              <a:lnSpc>
                <a:spcPct val="100000"/>
              </a:lnSpc>
              <a:spcBef>
                <a:spcPts val="0"/>
              </a:spcBef>
              <a:spcAft>
                <a:spcPts val="0"/>
              </a:spcAft>
              <a:buClr>
                <a:srgbClr val="000000"/>
              </a:buClr>
              <a:buSzPts val="900"/>
              <a:buFont typeface="Calibri"/>
              <a:buNone/>
            </a:pPr>
            <a:r>
              <a:rPr lang="en-US" sz="1300" b="0" i="0" u="none" strike="noStrike" cap="none">
                <a:solidFill>
                  <a:schemeClr val="dk1"/>
                </a:solidFill>
                <a:latin typeface="Karla"/>
                <a:ea typeface="Karla"/>
                <a:cs typeface="Karla"/>
                <a:sym typeface="Karla"/>
              </a:rPr>
              <a:t>Seattle, WA</a:t>
            </a:r>
            <a:endParaRPr sz="1300" b="0" i="0" u="none" strike="noStrike" cap="none">
              <a:solidFill>
                <a:schemeClr val="dk1"/>
              </a:solidFill>
              <a:latin typeface="Karla"/>
              <a:ea typeface="Karla"/>
              <a:cs typeface="Karla"/>
              <a:sym typeface="Karla"/>
            </a:endParaRPr>
          </a:p>
        </p:txBody>
      </p:sp>
      <p:pic>
        <p:nvPicPr>
          <p:cNvPr id="141" name="Google Shape;141;g298fdc39f42_0_82"/>
          <p:cNvPicPr preferRelativeResize="0"/>
          <p:nvPr/>
        </p:nvPicPr>
        <p:blipFill rotWithShape="1">
          <a:blip r:embed="rId10">
            <a:alphaModFix/>
          </a:blip>
          <a:srcRect/>
          <a:stretch/>
        </p:blipFill>
        <p:spPr>
          <a:xfrm>
            <a:off x="2387299" y="2585688"/>
            <a:ext cx="2441206" cy="708000"/>
          </a:xfrm>
          <a:prstGeom prst="rect">
            <a:avLst/>
          </a:prstGeom>
          <a:noFill/>
          <a:ln>
            <a:noFill/>
          </a:ln>
        </p:spPr>
      </p:pic>
      <p:sp>
        <p:nvSpPr>
          <p:cNvPr id="142" name="Google Shape;142;g298fdc39f42_0_82"/>
          <p:cNvSpPr txBox="1"/>
          <p:nvPr/>
        </p:nvSpPr>
        <p:spPr>
          <a:xfrm>
            <a:off x="3706271" y="4052200"/>
            <a:ext cx="30090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Montserrat"/>
                <a:ea typeface="Montserrat"/>
                <a:cs typeface="Montserrat"/>
                <a:sym typeface="Montserrat"/>
              </a:rPr>
              <a:t>Mission &amp; Technology</a:t>
            </a:r>
            <a:endParaRPr sz="1600" b="1" i="0" u="none" strike="noStrike" cap="none">
              <a:solidFill>
                <a:schemeClr val="dk1"/>
              </a:solidFill>
              <a:latin typeface="Montserrat"/>
              <a:ea typeface="Montserrat"/>
              <a:cs typeface="Montserrat"/>
              <a:sym typeface="Montserrat"/>
            </a:endParaRPr>
          </a:p>
        </p:txBody>
      </p:sp>
      <p:sp>
        <p:nvSpPr>
          <p:cNvPr id="143" name="Google Shape;143;g298fdc39f42_0_82"/>
          <p:cNvSpPr txBox="1"/>
          <p:nvPr/>
        </p:nvSpPr>
        <p:spPr>
          <a:xfrm>
            <a:off x="2387300" y="1560100"/>
            <a:ext cx="5666100" cy="98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Karla"/>
                <a:ea typeface="Karla"/>
                <a:cs typeface="Karla"/>
                <a:sym typeface="Karla"/>
              </a:rPr>
              <a:t>Accelerating Electrification </a:t>
            </a:r>
            <a:r>
              <a:rPr lang="en-US" sz="1800" b="0" i="0" u="none" strike="noStrike" cap="none">
                <a:solidFill>
                  <a:schemeClr val="dk1"/>
                </a:solidFill>
                <a:latin typeface="Karla"/>
                <a:ea typeface="Karla"/>
                <a:cs typeface="Karla"/>
                <a:sym typeface="Karla"/>
              </a:rPr>
              <a:t>by enabling batteries to go beyond using Data Driven Battery Health and Performance Modeling. </a:t>
            </a:r>
            <a:endParaRPr sz="1800" b="0" i="0" u="none" strike="noStrike" cap="none">
              <a:solidFill>
                <a:schemeClr val="dk1"/>
              </a:solidFill>
              <a:latin typeface="Karla"/>
              <a:ea typeface="Karla"/>
              <a:cs typeface="Karla"/>
              <a:sym typeface="Karla"/>
            </a:endParaRPr>
          </a:p>
        </p:txBody>
      </p:sp>
      <p:sp>
        <p:nvSpPr>
          <p:cNvPr id="144" name="Google Shape;144;g298fdc39f42_0_82"/>
          <p:cNvSpPr/>
          <p:nvPr/>
        </p:nvSpPr>
        <p:spPr>
          <a:xfrm>
            <a:off x="8450807" y="1483913"/>
            <a:ext cx="3009000" cy="2574900"/>
          </a:xfrm>
          <a:prstGeom prst="roundRect">
            <a:avLst>
              <a:gd name="adj" fmla="val 0"/>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Karla"/>
              <a:ea typeface="Karla"/>
              <a:cs typeface="Karla"/>
              <a:sym typeface="Karla"/>
            </a:endParaRPr>
          </a:p>
        </p:txBody>
      </p:sp>
      <p:sp>
        <p:nvSpPr>
          <p:cNvPr id="145" name="Google Shape;145;g298fdc39f42_0_82"/>
          <p:cNvSpPr txBox="1"/>
          <p:nvPr/>
        </p:nvSpPr>
        <p:spPr>
          <a:xfrm>
            <a:off x="8456334" y="4046900"/>
            <a:ext cx="30090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Montserrat"/>
                <a:ea typeface="Montserrat"/>
                <a:cs typeface="Montserrat"/>
                <a:sym typeface="Montserrat"/>
              </a:rPr>
              <a:t>Funding</a:t>
            </a:r>
            <a:endParaRPr sz="1600" b="1" i="0" u="none" strike="noStrike" cap="none">
              <a:solidFill>
                <a:schemeClr val="dk1"/>
              </a:solidFill>
              <a:latin typeface="Montserrat"/>
              <a:ea typeface="Montserrat"/>
              <a:cs typeface="Montserrat"/>
              <a:sym typeface="Montserrat"/>
            </a:endParaRPr>
          </a:p>
        </p:txBody>
      </p:sp>
      <p:pic>
        <p:nvPicPr>
          <p:cNvPr id="146" name="Google Shape;146;g298fdc39f42_0_82"/>
          <p:cNvPicPr preferRelativeResize="0"/>
          <p:nvPr/>
        </p:nvPicPr>
        <p:blipFill rotWithShape="1">
          <a:blip r:embed="rId11">
            <a:alphaModFix/>
          </a:blip>
          <a:srcRect/>
          <a:stretch/>
        </p:blipFill>
        <p:spPr>
          <a:xfrm>
            <a:off x="9201414" y="2319400"/>
            <a:ext cx="1507725" cy="482957"/>
          </a:xfrm>
          <a:prstGeom prst="rect">
            <a:avLst/>
          </a:prstGeom>
          <a:noFill/>
          <a:ln>
            <a:noFill/>
          </a:ln>
        </p:spPr>
      </p:pic>
      <p:pic>
        <p:nvPicPr>
          <p:cNvPr id="147" name="Google Shape;147;g298fdc39f42_0_82"/>
          <p:cNvPicPr preferRelativeResize="0"/>
          <p:nvPr/>
        </p:nvPicPr>
        <p:blipFill rotWithShape="1">
          <a:blip r:embed="rId12">
            <a:alphaModFix/>
          </a:blip>
          <a:srcRect/>
          <a:stretch/>
        </p:blipFill>
        <p:spPr>
          <a:xfrm>
            <a:off x="9063648" y="2820771"/>
            <a:ext cx="1891624" cy="601004"/>
          </a:xfrm>
          <a:prstGeom prst="rect">
            <a:avLst/>
          </a:prstGeom>
          <a:noFill/>
          <a:ln>
            <a:noFill/>
          </a:ln>
        </p:spPr>
      </p:pic>
      <p:sp>
        <p:nvSpPr>
          <p:cNvPr id="148" name="Google Shape;148;g298fdc39f42_0_82"/>
          <p:cNvSpPr txBox="1"/>
          <p:nvPr/>
        </p:nvSpPr>
        <p:spPr>
          <a:xfrm>
            <a:off x="8741488" y="1581050"/>
            <a:ext cx="25467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Karla"/>
                <a:ea typeface="Karla"/>
                <a:cs typeface="Karla"/>
                <a:sym typeface="Karla"/>
              </a:rPr>
              <a:t>$2.3M in non-dilutive funding</a:t>
            </a:r>
            <a:endParaRPr sz="1400" b="0" i="0" u="none" strike="noStrike" cap="none">
              <a:solidFill>
                <a:srgbClr val="000000"/>
              </a:solidFill>
              <a:latin typeface="Arial"/>
              <a:ea typeface="Arial"/>
              <a:cs typeface="Arial"/>
              <a:sym typeface="Arial"/>
            </a:endParaRPr>
          </a:p>
        </p:txBody>
      </p:sp>
      <p:pic>
        <p:nvPicPr>
          <p:cNvPr id="149" name="Google Shape;149;g298fdc39f42_0_82"/>
          <p:cNvPicPr preferRelativeResize="0"/>
          <p:nvPr/>
        </p:nvPicPr>
        <p:blipFill rotWithShape="1">
          <a:blip r:embed="rId13">
            <a:alphaModFix/>
          </a:blip>
          <a:srcRect/>
          <a:stretch/>
        </p:blipFill>
        <p:spPr>
          <a:xfrm>
            <a:off x="9183375" y="3445550"/>
            <a:ext cx="1499377" cy="426075"/>
          </a:xfrm>
          <a:prstGeom prst="rect">
            <a:avLst/>
          </a:prstGeom>
          <a:noFill/>
          <a:ln>
            <a:noFill/>
          </a:ln>
        </p:spPr>
      </p:pic>
      <p:pic>
        <p:nvPicPr>
          <p:cNvPr id="150" name="Google Shape;150;g298fdc39f42_0_82"/>
          <p:cNvPicPr preferRelativeResize="0"/>
          <p:nvPr/>
        </p:nvPicPr>
        <p:blipFill rotWithShape="1">
          <a:blip r:embed="rId14">
            <a:alphaModFix/>
          </a:blip>
          <a:srcRect/>
          <a:stretch/>
        </p:blipFill>
        <p:spPr>
          <a:xfrm>
            <a:off x="5089175" y="2078349"/>
            <a:ext cx="1430275" cy="1430200"/>
          </a:xfrm>
          <a:prstGeom prst="rect">
            <a:avLst/>
          </a:prstGeom>
          <a:noFill/>
          <a:ln>
            <a:noFill/>
          </a:ln>
        </p:spPr>
      </p:pic>
      <p:pic>
        <p:nvPicPr>
          <p:cNvPr id="151" name="Google Shape;151;g298fdc39f42_0_82"/>
          <p:cNvPicPr preferRelativeResize="0"/>
          <p:nvPr/>
        </p:nvPicPr>
        <p:blipFill rotWithShape="1">
          <a:blip r:embed="rId15">
            <a:alphaModFix/>
          </a:blip>
          <a:srcRect/>
          <a:stretch/>
        </p:blipFill>
        <p:spPr>
          <a:xfrm>
            <a:off x="6519452" y="2431714"/>
            <a:ext cx="1380326" cy="775975"/>
          </a:xfrm>
          <a:prstGeom prst="rect">
            <a:avLst/>
          </a:prstGeom>
          <a:noFill/>
          <a:ln>
            <a:noFill/>
          </a:ln>
        </p:spPr>
      </p:pic>
      <p:sp>
        <p:nvSpPr>
          <p:cNvPr id="152" name="Google Shape;152;g298fdc39f42_0_82"/>
          <p:cNvSpPr txBox="1"/>
          <p:nvPr/>
        </p:nvSpPr>
        <p:spPr>
          <a:xfrm>
            <a:off x="2387150" y="3237100"/>
            <a:ext cx="5666100" cy="78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Karla"/>
                <a:ea typeface="Karla"/>
                <a:cs typeface="Karla"/>
                <a:sym typeface="Karla"/>
              </a:rPr>
              <a:t>Multiple commercial projects pertaining to  eVTOL, drone, and commercial &amp; industrial assets</a:t>
            </a:r>
            <a:endParaRPr sz="1800" b="0" i="0" u="none" strike="noStrike" cap="none">
              <a:solidFill>
                <a:schemeClr val="dk1"/>
              </a:solidFill>
              <a:latin typeface="Karla"/>
              <a:ea typeface="Karla"/>
              <a:cs typeface="Karla"/>
              <a:sym typeface="Karl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p:nvPr/>
        </p:nvSpPr>
        <p:spPr>
          <a:xfrm>
            <a:off x="0" y="-34366"/>
            <a:ext cx="5918400" cy="615513"/>
          </a:xfrm>
          <a:prstGeom prst="rect">
            <a:avLst/>
          </a:prstGeom>
          <a:noFill/>
          <a:ln>
            <a:noFill/>
          </a:ln>
        </p:spPr>
        <p:txBody>
          <a:bodyPr spcFirstLastPara="1" wrap="square" lIns="121900" tIns="121900" rIns="121900" bIns="121900" anchor="t" anchorCtr="0">
            <a:spAutoFit/>
          </a:bodyPr>
          <a:lstStyle/>
          <a:p>
            <a:r>
              <a:rPr lang="en" sz="2400">
                <a:solidFill>
                  <a:schemeClr val="dk1"/>
                </a:solidFill>
                <a:latin typeface="IBM Plex Sans SemiBold"/>
                <a:ea typeface="IBM Plex Sans SemiBold"/>
                <a:cs typeface="IBM Plex Sans SemiBold"/>
                <a:sym typeface="IBM Plex Sans SemiBold"/>
              </a:rPr>
              <a:t>MOONTOWER IN ACTION: USERS</a:t>
            </a:r>
            <a:endParaRPr sz="2400">
              <a:solidFill>
                <a:schemeClr val="dk1"/>
              </a:solidFill>
              <a:latin typeface="IBM Plex Sans Light"/>
              <a:ea typeface="IBM Plex Sans Light"/>
              <a:cs typeface="IBM Plex Sans Light"/>
              <a:sym typeface="IBM Plex Sans Light"/>
            </a:endParaRPr>
          </a:p>
        </p:txBody>
      </p:sp>
      <p:pic>
        <p:nvPicPr>
          <p:cNvPr id="99" name="Google Shape;99;p19"/>
          <p:cNvPicPr preferRelativeResize="0"/>
          <p:nvPr/>
        </p:nvPicPr>
        <p:blipFill>
          <a:blip r:embed="rId3">
            <a:alphaModFix/>
          </a:blip>
          <a:stretch>
            <a:fillRect/>
          </a:stretch>
        </p:blipFill>
        <p:spPr>
          <a:xfrm>
            <a:off x="101600" y="987633"/>
            <a:ext cx="11239501" cy="5584800"/>
          </a:xfrm>
          <a:prstGeom prst="rect">
            <a:avLst/>
          </a:prstGeom>
          <a:noFill/>
          <a:ln>
            <a:noFill/>
          </a:ln>
        </p:spPr>
      </p:pic>
      <p:sp>
        <p:nvSpPr>
          <p:cNvPr id="100" name="Google Shape;100;p19"/>
          <p:cNvSpPr txBox="1"/>
          <p:nvPr/>
        </p:nvSpPr>
        <p:spPr>
          <a:xfrm>
            <a:off x="0" y="454034"/>
            <a:ext cx="7683600" cy="615513"/>
          </a:xfrm>
          <a:prstGeom prst="rect">
            <a:avLst/>
          </a:prstGeom>
          <a:noFill/>
          <a:ln>
            <a:noFill/>
          </a:ln>
        </p:spPr>
        <p:txBody>
          <a:bodyPr spcFirstLastPara="1" wrap="square" lIns="121900" tIns="121900" rIns="121900" bIns="121900" anchor="t" anchorCtr="0">
            <a:spAutoFit/>
          </a:bodyPr>
          <a:lstStyle/>
          <a:p>
            <a:r>
              <a:rPr lang="en" sz="2400">
                <a:solidFill>
                  <a:schemeClr val="dk1"/>
                </a:solidFill>
                <a:latin typeface="IBM Plex Sans Light"/>
                <a:ea typeface="IBM Plex Sans Light"/>
                <a:cs typeface="IBM Plex Sans Light"/>
                <a:sym typeface="IBM Plex Sans Light"/>
              </a:rPr>
              <a:t>Manage your internal users, roles and permissions.</a:t>
            </a:r>
            <a:endParaRPr sz="2400"/>
          </a:p>
        </p:txBody>
      </p:sp>
      <p:pic>
        <p:nvPicPr>
          <p:cNvPr id="101" name="Google Shape;101;p19"/>
          <p:cNvPicPr preferRelativeResize="0"/>
          <p:nvPr/>
        </p:nvPicPr>
        <p:blipFill>
          <a:blip r:embed="rId4">
            <a:alphaModFix/>
          </a:blip>
          <a:stretch>
            <a:fillRect/>
          </a:stretch>
        </p:blipFill>
        <p:spPr>
          <a:xfrm>
            <a:off x="11544315" y="6366839"/>
            <a:ext cx="546101" cy="423095"/>
          </a:xfrm>
          <a:prstGeom prst="rect">
            <a:avLst/>
          </a:prstGeom>
          <a:noFill/>
          <a:ln>
            <a:noFill/>
          </a:ln>
        </p:spPr>
      </p:pic>
      <p:pic>
        <p:nvPicPr>
          <p:cNvPr id="2" name="Google Shape;63;p14">
            <a:extLst>
              <a:ext uri="{FF2B5EF4-FFF2-40B4-BE49-F238E27FC236}">
                <a16:creationId xmlns:a16="http://schemas.microsoft.com/office/drawing/2014/main" id="{7FB7B5C8-615C-E03E-C289-1BE612B99407}"/>
              </a:ext>
            </a:extLst>
          </p:cNvPr>
          <p:cNvPicPr preferRelativeResize="0"/>
          <p:nvPr/>
        </p:nvPicPr>
        <p:blipFill rotWithShape="1">
          <a:blip r:embed="rId5">
            <a:alphaModFix/>
          </a:blip>
          <a:srcRect l="38752" t="12499" r="39813" b="45626"/>
          <a:stretch/>
        </p:blipFill>
        <p:spPr>
          <a:xfrm>
            <a:off x="9343716" y="109400"/>
            <a:ext cx="825410" cy="775367"/>
          </a:xfrm>
          <a:prstGeom prst="rect">
            <a:avLst/>
          </a:prstGeom>
          <a:noFill/>
          <a:ln>
            <a:noFill/>
          </a:ln>
        </p:spPr>
      </p:pic>
      <p:pic>
        <p:nvPicPr>
          <p:cNvPr id="3" name="Google Shape;64;p14">
            <a:extLst>
              <a:ext uri="{FF2B5EF4-FFF2-40B4-BE49-F238E27FC236}">
                <a16:creationId xmlns:a16="http://schemas.microsoft.com/office/drawing/2014/main" id="{C5077697-7D9E-2E72-0D18-D23E1CF2B46A}"/>
              </a:ext>
            </a:extLst>
          </p:cNvPr>
          <p:cNvPicPr preferRelativeResize="0"/>
          <p:nvPr/>
        </p:nvPicPr>
        <p:blipFill>
          <a:blip r:embed="rId6">
            <a:alphaModFix/>
          </a:blip>
          <a:stretch>
            <a:fillRect/>
          </a:stretch>
        </p:blipFill>
        <p:spPr>
          <a:xfrm>
            <a:off x="10332416" y="109401"/>
            <a:ext cx="1758000" cy="68926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0"/>
          <p:cNvSpPr txBox="1"/>
          <p:nvPr/>
        </p:nvSpPr>
        <p:spPr>
          <a:xfrm>
            <a:off x="0" y="-34366"/>
            <a:ext cx="5918400" cy="615513"/>
          </a:xfrm>
          <a:prstGeom prst="rect">
            <a:avLst/>
          </a:prstGeom>
          <a:noFill/>
          <a:ln>
            <a:noFill/>
          </a:ln>
        </p:spPr>
        <p:txBody>
          <a:bodyPr spcFirstLastPara="1" wrap="square" lIns="121900" tIns="121900" rIns="121900" bIns="121900" anchor="t" anchorCtr="0">
            <a:spAutoFit/>
          </a:bodyPr>
          <a:lstStyle/>
          <a:p>
            <a:r>
              <a:rPr lang="en" sz="2400">
                <a:solidFill>
                  <a:schemeClr val="dk1"/>
                </a:solidFill>
                <a:latin typeface="IBM Plex Sans SemiBold"/>
                <a:ea typeface="IBM Plex Sans SemiBold"/>
                <a:cs typeface="IBM Plex Sans SemiBold"/>
                <a:sym typeface="IBM Plex Sans SemiBold"/>
              </a:rPr>
              <a:t>MOONTOWER IN ACTION: DEVICES</a:t>
            </a:r>
            <a:endParaRPr sz="2400">
              <a:solidFill>
                <a:schemeClr val="dk1"/>
              </a:solidFill>
              <a:latin typeface="IBM Plex Sans Light"/>
              <a:ea typeface="IBM Plex Sans Light"/>
              <a:cs typeface="IBM Plex Sans Light"/>
              <a:sym typeface="IBM Plex Sans Light"/>
            </a:endParaRPr>
          </a:p>
        </p:txBody>
      </p:sp>
      <p:pic>
        <p:nvPicPr>
          <p:cNvPr id="108" name="Google Shape;108;p20"/>
          <p:cNvPicPr preferRelativeResize="0"/>
          <p:nvPr/>
        </p:nvPicPr>
        <p:blipFill>
          <a:blip r:embed="rId3">
            <a:alphaModFix/>
          </a:blip>
          <a:stretch>
            <a:fillRect/>
          </a:stretch>
        </p:blipFill>
        <p:spPr>
          <a:xfrm>
            <a:off x="101600" y="1004740"/>
            <a:ext cx="11341099" cy="5620929"/>
          </a:xfrm>
          <a:prstGeom prst="rect">
            <a:avLst/>
          </a:prstGeom>
          <a:noFill/>
          <a:ln>
            <a:noFill/>
          </a:ln>
        </p:spPr>
      </p:pic>
      <p:sp>
        <p:nvSpPr>
          <p:cNvPr id="109" name="Google Shape;109;p20"/>
          <p:cNvSpPr txBox="1"/>
          <p:nvPr/>
        </p:nvSpPr>
        <p:spPr>
          <a:xfrm>
            <a:off x="0" y="454034"/>
            <a:ext cx="11772800" cy="984845"/>
          </a:xfrm>
          <a:prstGeom prst="rect">
            <a:avLst/>
          </a:prstGeom>
          <a:noFill/>
          <a:ln>
            <a:noFill/>
          </a:ln>
        </p:spPr>
        <p:txBody>
          <a:bodyPr spcFirstLastPara="1" wrap="square" lIns="121900" tIns="121900" rIns="121900" bIns="121900" anchor="t" anchorCtr="0">
            <a:spAutoFit/>
          </a:bodyPr>
          <a:lstStyle/>
          <a:p>
            <a:r>
              <a:rPr lang="en" sz="2400">
                <a:solidFill>
                  <a:schemeClr val="dk1"/>
                </a:solidFill>
                <a:latin typeface="IBM Plex Sans Light"/>
                <a:ea typeface="IBM Plex Sans Light"/>
                <a:cs typeface="IBM Plex Sans Light"/>
                <a:sym typeface="IBM Plex Sans Light"/>
              </a:rPr>
              <a:t>See all field devices, what release their on, and apply your own groups. Access control and geofence releases.</a:t>
            </a:r>
            <a:endParaRPr sz="2400">
              <a:solidFill>
                <a:schemeClr val="dk1"/>
              </a:solidFill>
              <a:latin typeface="IBM Plex Sans Light"/>
              <a:ea typeface="IBM Plex Sans Light"/>
              <a:cs typeface="IBM Plex Sans Light"/>
              <a:sym typeface="IBM Plex Sans Light"/>
            </a:endParaRPr>
          </a:p>
        </p:txBody>
      </p:sp>
      <p:pic>
        <p:nvPicPr>
          <p:cNvPr id="110" name="Google Shape;110;p20"/>
          <p:cNvPicPr preferRelativeResize="0"/>
          <p:nvPr/>
        </p:nvPicPr>
        <p:blipFill>
          <a:blip r:embed="rId4">
            <a:alphaModFix/>
          </a:blip>
          <a:stretch>
            <a:fillRect/>
          </a:stretch>
        </p:blipFill>
        <p:spPr>
          <a:xfrm>
            <a:off x="11544315" y="6366839"/>
            <a:ext cx="546101" cy="423095"/>
          </a:xfrm>
          <a:prstGeom prst="rect">
            <a:avLst/>
          </a:prstGeom>
          <a:noFill/>
          <a:ln>
            <a:noFill/>
          </a:ln>
        </p:spPr>
      </p:pic>
      <p:pic>
        <p:nvPicPr>
          <p:cNvPr id="2" name="Google Shape;63;p14">
            <a:extLst>
              <a:ext uri="{FF2B5EF4-FFF2-40B4-BE49-F238E27FC236}">
                <a16:creationId xmlns:a16="http://schemas.microsoft.com/office/drawing/2014/main" id="{5D2BDEC8-2913-77A1-98EE-A928DF07D558}"/>
              </a:ext>
            </a:extLst>
          </p:cNvPr>
          <p:cNvPicPr preferRelativeResize="0"/>
          <p:nvPr/>
        </p:nvPicPr>
        <p:blipFill rotWithShape="1">
          <a:blip r:embed="rId5">
            <a:alphaModFix/>
          </a:blip>
          <a:srcRect l="38752" t="12499" r="39813" b="45626"/>
          <a:stretch/>
        </p:blipFill>
        <p:spPr>
          <a:xfrm>
            <a:off x="9343716" y="109400"/>
            <a:ext cx="825410" cy="775367"/>
          </a:xfrm>
          <a:prstGeom prst="rect">
            <a:avLst/>
          </a:prstGeom>
          <a:noFill/>
          <a:ln>
            <a:noFill/>
          </a:ln>
        </p:spPr>
      </p:pic>
      <p:pic>
        <p:nvPicPr>
          <p:cNvPr id="3" name="Google Shape;64;p14">
            <a:extLst>
              <a:ext uri="{FF2B5EF4-FFF2-40B4-BE49-F238E27FC236}">
                <a16:creationId xmlns:a16="http://schemas.microsoft.com/office/drawing/2014/main" id="{C8614403-1177-9358-CD1E-7FEBE829308C}"/>
              </a:ext>
            </a:extLst>
          </p:cNvPr>
          <p:cNvPicPr preferRelativeResize="0"/>
          <p:nvPr/>
        </p:nvPicPr>
        <p:blipFill>
          <a:blip r:embed="rId6">
            <a:alphaModFix/>
          </a:blip>
          <a:stretch>
            <a:fillRect/>
          </a:stretch>
        </p:blipFill>
        <p:spPr>
          <a:xfrm>
            <a:off x="10332416" y="109401"/>
            <a:ext cx="1758000" cy="68926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p:nvPr/>
        </p:nvSpPr>
        <p:spPr>
          <a:xfrm>
            <a:off x="0" y="-34367"/>
            <a:ext cx="5918400" cy="615513"/>
          </a:xfrm>
          <a:prstGeom prst="rect">
            <a:avLst/>
          </a:prstGeom>
          <a:noFill/>
          <a:ln>
            <a:noFill/>
          </a:ln>
        </p:spPr>
        <p:txBody>
          <a:bodyPr spcFirstLastPara="1" wrap="square" lIns="121900" tIns="121900" rIns="121900" bIns="121900" anchor="t" anchorCtr="0">
            <a:spAutoFit/>
          </a:bodyPr>
          <a:lstStyle/>
          <a:p>
            <a:endParaRPr sz="2400">
              <a:solidFill>
                <a:schemeClr val="dk1"/>
              </a:solidFill>
              <a:latin typeface="IBM Plex Sans Light"/>
              <a:ea typeface="IBM Plex Sans Light"/>
              <a:cs typeface="IBM Plex Sans Light"/>
              <a:sym typeface="IBM Plex Sans Light"/>
            </a:endParaRPr>
          </a:p>
        </p:txBody>
      </p:sp>
      <p:sp>
        <p:nvSpPr>
          <p:cNvPr id="117" name="Google Shape;117;p21"/>
          <p:cNvSpPr txBox="1"/>
          <p:nvPr/>
        </p:nvSpPr>
        <p:spPr>
          <a:xfrm>
            <a:off x="521867" y="892700"/>
            <a:ext cx="6239600" cy="8371482"/>
          </a:xfrm>
          <a:prstGeom prst="rect">
            <a:avLst/>
          </a:prstGeom>
          <a:noFill/>
          <a:ln>
            <a:noFill/>
          </a:ln>
        </p:spPr>
        <p:txBody>
          <a:bodyPr spcFirstLastPara="1" wrap="square" lIns="121900" tIns="121900" rIns="121900" bIns="121900" anchor="t" anchorCtr="0">
            <a:spAutoFit/>
          </a:bodyPr>
          <a:lstStyle/>
          <a:p>
            <a:pPr>
              <a:buClr>
                <a:schemeClr val="dk1"/>
              </a:buClr>
              <a:buSzPts val="1100"/>
            </a:pPr>
            <a:r>
              <a:rPr lang="en" sz="2400" dirty="0">
                <a:solidFill>
                  <a:schemeClr val="dk1"/>
                </a:solidFill>
                <a:latin typeface="IBM Plex Sans SemiBold"/>
                <a:ea typeface="IBM Plex Sans SemiBold"/>
                <a:cs typeface="IBM Plex Sans SemiBold"/>
                <a:sym typeface="IBM Plex Sans SemiBold"/>
              </a:rPr>
              <a:t>MOONTOWER ADDITIONAL FEATURES</a:t>
            </a:r>
            <a:endParaRPr sz="2400" dirty="0">
              <a:solidFill>
                <a:schemeClr val="dk1"/>
              </a:solidFill>
              <a:latin typeface="IBM Plex Sans Light"/>
              <a:ea typeface="IBM Plex Sans Light"/>
              <a:cs typeface="IBM Plex Sans Light"/>
              <a:sym typeface="IBM Plex Sans Light"/>
            </a:endParaRPr>
          </a:p>
          <a:p>
            <a:endParaRPr sz="2400" dirty="0">
              <a:solidFill>
                <a:schemeClr val="dk1"/>
              </a:solidFill>
              <a:latin typeface="IBM Plex Sans SemiBold"/>
              <a:ea typeface="IBM Plex Sans SemiBold"/>
              <a:cs typeface="IBM Plex Sans SemiBold"/>
              <a:sym typeface="IBM Plex Sans SemiBold"/>
            </a:endParaRPr>
          </a:p>
          <a:p>
            <a:r>
              <a:rPr lang="en" sz="2400" dirty="0">
                <a:solidFill>
                  <a:schemeClr val="dk1"/>
                </a:solidFill>
                <a:latin typeface="IBM Plex Sans Light"/>
                <a:ea typeface="IBM Plex Sans Light"/>
                <a:cs typeface="IBM Plex Sans Light"/>
                <a:sym typeface="IBM Plex Sans Light"/>
              </a:rPr>
              <a:t>DASHBOARD</a:t>
            </a:r>
            <a:endParaRPr sz="2400" dirty="0">
              <a:solidFill>
                <a:schemeClr val="dk1"/>
              </a:solidFill>
              <a:latin typeface="IBM Plex Sans Light"/>
              <a:ea typeface="IBM Plex Sans Light"/>
              <a:cs typeface="IBM Plex Sans Light"/>
              <a:sym typeface="IBM Plex Sans Light"/>
            </a:endParaRPr>
          </a:p>
          <a:p>
            <a:pPr marL="609585" indent="-423323">
              <a:buClr>
                <a:schemeClr val="dk1"/>
              </a:buClr>
              <a:buSzPts val="1400"/>
              <a:buFont typeface="IBM Plex Sans Light"/>
              <a:buChar char="-"/>
            </a:pPr>
            <a:r>
              <a:rPr lang="en" sz="2400" dirty="0">
                <a:solidFill>
                  <a:schemeClr val="dk1"/>
                </a:solidFill>
                <a:latin typeface="IBM Plex Sans Light"/>
                <a:ea typeface="IBM Plex Sans Light"/>
                <a:cs typeface="IBM Plex Sans Light"/>
                <a:sym typeface="IBM Plex Sans Light"/>
              </a:rPr>
              <a:t>See devices active in the world and their performance settings</a:t>
            </a:r>
            <a:endParaRPr sz="2400" dirty="0">
              <a:solidFill>
                <a:schemeClr val="dk1"/>
              </a:solidFill>
              <a:latin typeface="IBM Plex Sans Light"/>
              <a:ea typeface="IBM Plex Sans Light"/>
              <a:cs typeface="IBM Plex Sans Light"/>
              <a:sym typeface="IBM Plex Sans Light"/>
            </a:endParaRPr>
          </a:p>
          <a:p>
            <a:pPr marL="609585" indent="-423323">
              <a:buClr>
                <a:schemeClr val="dk1"/>
              </a:buClr>
              <a:buSzPts val="1400"/>
              <a:buFont typeface="IBM Plex Sans Light"/>
              <a:buChar char="-"/>
            </a:pPr>
            <a:r>
              <a:rPr lang="en" sz="2400" dirty="0">
                <a:solidFill>
                  <a:schemeClr val="dk1"/>
                </a:solidFill>
                <a:latin typeface="IBM Plex Sans Light"/>
                <a:ea typeface="IBM Plex Sans Light"/>
                <a:cs typeface="IBM Plex Sans Light"/>
                <a:sym typeface="IBM Plex Sans Light"/>
              </a:rPr>
              <a:t>Set specific parameters to monitor in your dashboard</a:t>
            </a:r>
            <a:endParaRPr sz="2400" dirty="0">
              <a:solidFill>
                <a:schemeClr val="dk1"/>
              </a:solidFill>
              <a:latin typeface="IBM Plex Sans Light"/>
              <a:ea typeface="IBM Plex Sans Light"/>
              <a:cs typeface="IBM Plex Sans Light"/>
              <a:sym typeface="IBM Plex Sans Light"/>
            </a:endParaRPr>
          </a:p>
          <a:p>
            <a:pPr marL="609585" indent="-423323">
              <a:buClr>
                <a:schemeClr val="dk1"/>
              </a:buClr>
              <a:buSzPts val="1400"/>
              <a:buFont typeface="IBM Plex Sans Light"/>
              <a:buChar char="-"/>
            </a:pPr>
            <a:r>
              <a:rPr lang="en" sz="2400" dirty="0">
                <a:solidFill>
                  <a:schemeClr val="dk1"/>
                </a:solidFill>
                <a:latin typeface="IBM Plex Sans Light"/>
                <a:ea typeface="IBM Plex Sans Light"/>
                <a:cs typeface="IBM Plex Sans Light"/>
                <a:sym typeface="IBM Plex Sans Light"/>
              </a:rPr>
              <a:t>Set parameters for problem identification </a:t>
            </a:r>
            <a:endParaRPr sz="2400" dirty="0">
              <a:solidFill>
                <a:schemeClr val="dk1"/>
              </a:solidFill>
              <a:latin typeface="IBM Plex Sans Light"/>
              <a:ea typeface="IBM Plex Sans Light"/>
              <a:cs typeface="IBM Plex Sans Light"/>
              <a:sym typeface="IBM Plex Sans Light"/>
            </a:endParaRPr>
          </a:p>
          <a:p>
            <a:pPr marL="609585" indent="-423323">
              <a:buClr>
                <a:schemeClr val="dk1"/>
              </a:buClr>
              <a:buSzPts val="1400"/>
              <a:buFont typeface="IBM Plex Sans Light"/>
              <a:buChar char="-"/>
            </a:pPr>
            <a:r>
              <a:rPr lang="en" sz="2400" dirty="0">
                <a:solidFill>
                  <a:schemeClr val="dk1"/>
                </a:solidFill>
                <a:latin typeface="IBM Plex Sans Light"/>
                <a:ea typeface="IBM Plex Sans Light"/>
                <a:cs typeface="IBM Plex Sans Light"/>
                <a:sym typeface="IBM Plex Sans Light"/>
              </a:rPr>
              <a:t>Push malfunctions to Zendesk</a:t>
            </a:r>
            <a:endParaRPr sz="2400" dirty="0">
              <a:solidFill>
                <a:schemeClr val="dk1"/>
              </a:solidFill>
              <a:latin typeface="IBM Plex Sans Light"/>
              <a:ea typeface="IBM Plex Sans Light"/>
              <a:cs typeface="IBM Plex Sans Light"/>
              <a:sym typeface="IBM Plex Sans Light"/>
            </a:endParaRPr>
          </a:p>
          <a:p>
            <a:pPr>
              <a:buClr>
                <a:schemeClr val="dk1"/>
              </a:buClr>
              <a:buSzPts val="1100"/>
            </a:pPr>
            <a:endParaRPr sz="2400" dirty="0">
              <a:solidFill>
                <a:schemeClr val="dk1"/>
              </a:solidFill>
              <a:latin typeface="IBM Plex Sans Light"/>
              <a:ea typeface="IBM Plex Sans Light"/>
              <a:cs typeface="IBM Plex Sans Light"/>
              <a:sym typeface="IBM Plex Sans Light"/>
            </a:endParaRPr>
          </a:p>
          <a:p>
            <a:r>
              <a:rPr lang="en" sz="2400" dirty="0">
                <a:solidFill>
                  <a:schemeClr val="dk1"/>
                </a:solidFill>
                <a:latin typeface="IBM Plex Sans Light"/>
                <a:ea typeface="IBM Plex Sans Light"/>
                <a:cs typeface="IBM Plex Sans Light"/>
                <a:sym typeface="IBM Plex Sans Light"/>
              </a:rPr>
              <a:t>DATABASE</a:t>
            </a:r>
            <a:endParaRPr sz="2400" dirty="0">
              <a:solidFill>
                <a:schemeClr val="dk1"/>
              </a:solidFill>
              <a:latin typeface="IBM Plex Sans Light"/>
              <a:ea typeface="IBM Plex Sans Light"/>
              <a:cs typeface="IBM Plex Sans Light"/>
              <a:sym typeface="IBM Plex Sans Light"/>
            </a:endParaRPr>
          </a:p>
          <a:p>
            <a:pPr marL="609585" indent="-423323">
              <a:buClr>
                <a:schemeClr val="dk1"/>
              </a:buClr>
              <a:buSzPts val="1400"/>
              <a:buFont typeface="IBM Plex Sans Light"/>
              <a:buChar char="-"/>
            </a:pPr>
            <a:r>
              <a:rPr lang="en" sz="2400" dirty="0">
                <a:solidFill>
                  <a:schemeClr val="dk1"/>
                </a:solidFill>
                <a:latin typeface="IBM Plex Sans Light"/>
                <a:ea typeface="IBM Plex Sans Light"/>
                <a:cs typeface="IBM Plex Sans Light"/>
                <a:sym typeface="IBM Plex Sans Light"/>
              </a:rPr>
              <a:t>See release histories and what devices are on what release</a:t>
            </a:r>
            <a:endParaRPr sz="2400" dirty="0">
              <a:solidFill>
                <a:schemeClr val="dk1"/>
              </a:solidFill>
              <a:latin typeface="IBM Plex Sans Light"/>
              <a:ea typeface="IBM Plex Sans Light"/>
              <a:cs typeface="IBM Plex Sans Light"/>
              <a:sym typeface="IBM Plex Sans Light"/>
            </a:endParaRPr>
          </a:p>
          <a:p>
            <a:pPr marL="609585" indent="-423323">
              <a:buClr>
                <a:schemeClr val="dk1"/>
              </a:buClr>
              <a:buSzPts val="1400"/>
              <a:buFont typeface="IBM Plex Sans Light"/>
              <a:buChar char="-"/>
            </a:pPr>
            <a:r>
              <a:rPr lang="en" sz="2400" dirty="0">
                <a:solidFill>
                  <a:schemeClr val="dk1"/>
                </a:solidFill>
                <a:latin typeface="IBM Plex Sans Light"/>
                <a:ea typeface="IBM Plex Sans Light"/>
                <a:cs typeface="IBM Plex Sans Light"/>
                <a:sym typeface="IBM Plex Sans Light"/>
              </a:rPr>
              <a:t>Release updates by groups for testing</a:t>
            </a:r>
            <a:endParaRPr sz="2400" dirty="0">
              <a:solidFill>
                <a:schemeClr val="dk1"/>
              </a:solidFill>
              <a:latin typeface="IBM Plex Sans Light"/>
              <a:ea typeface="IBM Plex Sans Light"/>
              <a:cs typeface="IBM Plex Sans Light"/>
              <a:sym typeface="IBM Plex Sans Light"/>
            </a:endParaRPr>
          </a:p>
          <a:p>
            <a:pPr marL="609585" indent="-423323">
              <a:buClr>
                <a:schemeClr val="dk1"/>
              </a:buClr>
              <a:buSzPts val="1400"/>
              <a:buFont typeface="IBM Plex Sans Light"/>
              <a:buChar char="-"/>
            </a:pPr>
            <a:r>
              <a:rPr lang="en" sz="2400" dirty="0">
                <a:solidFill>
                  <a:schemeClr val="dk1"/>
                </a:solidFill>
                <a:latin typeface="IBM Plex Sans Light"/>
                <a:ea typeface="IBM Plex Sans Light"/>
                <a:cs typeface="IBM Plex Sans Light"/>
                <a:sym typeface="IBM Plex Sans Light"/>
              </a:rPr>
              <a:t>Release custom firmware versions to specific groups for clients or regional needs</a:t>
            </a:r>
            <a:endParaRPr sz="2400" dirty="0">
              <a:solidFill>
                <a:schemeClr val="dk1"/>
              </a:solidFill>
              <a:latin typeface="IBM Plex Sans Light"/>
              <a:ea typeface="IBM Plex Sans Light"/>
              <a:cs typeface="IBM Plex Sans Light"/>
              <a:sym typeface="IBM Plex Sans Light"/>
            </a:endParaRPr>
          </a:p>
          <a:p>
            <a:pPr marL="609585" indent="-423323">
              <a:buClr>
                <a:schemeClr val="dk1"/>
              </a:buClr>
              <a:buSzPts val="1400"/>
              <a:buFont typeface="IBM Plex Sans Light"/>
              <a:buChar char="-"/>
            </a:pPr>
            <a:r>
              <a:rPr lang="en" sz="2400" dirty="0">
                <a:solidFill>
                  <a:schemeClr val="dk1"/>
                </a:solidFill>
                <a:latin typeface="IBM Plex Sans Light"/>
                <a:ea typeface="IBM Plex Sans Light"/>
                <a:cs typeface="IBM Plex Sans Light"/>
                <a:sym typeface="IBM Plex Sans Light"/>
              </a:rPr>
              <a:t>Integrated with Google, AWS &amp; Twilio for authentication</a:t>
            </a:r>
            <a:endParaRPr sz="2400" dirty="0">
              <a:solidFill>
                <a:schemeClr val="dk1"/>
              </a:solidFill>
              <a:latin typeface="IBM Plex Sans Light"/>
              <a:ea typeface="IBM Plex Sans Light"/>
              <a:cs typeface="IBM Plex Sans Light"/>
              <a:sym typeface="IBM Plex Sans Light"/>
            </a:endParaRPr>
          </a:p>
          <a:p>
            <a:endParaRPr sz="2400" dirty="0">
              <a:solidFill>
                <a:schemeClr val="dk1"/>
              </a:solidFill>
              <a:latin typeface="IBM Plex Sans Light"/>
              <a:ea typeface="IBM Plex Sans Light"/>
              <a:cs typeface="IBM Plex Sans Light"/>
              <a:sym typeface="IBM Plex Sans Light"/>
            </a:endParaRPr>
          </a:p>
          <a:p>
            <a:endParaRPr sz="2400" dirty="0">
              <a:solidFill>
                <a:schemeClr val="dk1"/>
              </a:solidFill>
              <a:latin typeface="IBM Plex Sans Light"/>
              <a:ea typeface="IBM Plex Sans Light"/>
              <a:cs typeface="IBM Plex Sans Light"/>
              <a:sym typeface="IBM Plex Sans Light"/>
            </a:endParaRPr>
          </a:p>
        </p:txBody>
      </p:sp>
      <p:pic>
        <p:nvPicPr>
          <p:cNvPr id="118" name="Google Shape;118;p21"/>
          <p:cNvPicPr preferRelativeResize="0"/>
          <p:nvPr/>
        </p:nvPicPr>
        <p:blipFill>
          <a:blip r:embed="rId3">
            <a:alphaModFix/>
          </a:blip>
          <a:stretch>
            <a:fillRect/>
          </a:stretch>
        </p:blipFill>
        <p:spPr>
          <a:xfrm>
            <a:off x="7621772" y="1"/>
            <a:ext cx="4570229" cy="6858001"/>
          </a:xfrm>
          <a:prstGeom prst="rect">
            <a:avLst/>
          </a:prstGeom>
          <a:noFill/>
          <a:ln>
            <a:noFill/>
          </a:ln>
        </p:spPr>
      </p:pic>
      <p:pic>
        <p:nvPicPr>
          <p:cNvPr id="2" name="Google Shape;63;p14">
            <a:extLst>
              <a:ext uri="{FF2B5EF4-FFF2-40B4-BE49-F238E27FC236}">
                <a16:creationId xmlns:a16="http://schemas.microsoft.com/office/drawing/2014/main" id="{2AED8F2E-1016-3C9F-67FA-EED0847719FA}"/>
              </a:ext>
            </a:extLst>
          </p:cNvPr>
          <p:cNvPicPr preferRelativeResize="0"/>
          <p:nvPr/>
        </p:nvPicPr>
        <p:blipFill rotWithShape="1">
          <a:blip r:embed="rId4">
            <a:alphaModFix/>
          </a:blip>
          <a:srcRect l="38752" t="12499" r="39813" b="45626"/>
          <a:stretch/>
        </p:blipFill>
        <p:spPr>
          <a:xfrm>
            <a:off x="101601" y="92632"/>
            <a:ext cx="825410" cy="775367"/>
          </a:xfrm>
          <a:prstGeom prst="rect">
            <a:avLst/>
          </a:prstGeom>
          <a:noFill/>
          <a:ln>
            <a:noFill/>
          </a:ln>
        </p:spPr>
      </p:pic>
      <p:pic>
        <p:nvPicPr>
          <p:cNvPr id="3" name="Google Shape;64;p14">
            <a:extLst>
              <a:ext uri="{FF2B5EF4-FFF2-40B4-BE49-F238E27FC236}">
                <a16:creationId xmlns:a16="http://schemas.microsoft.com/office/drawing/2014/main" id="{CFBD6219-3809-A30C-1548-18967CCE479D}"/>
              </a:ext>
            </a:extLst>
          </p:cNvPr>
          <p:cNvPicPr preferRelativeResize="0"/>
          <p:nvPr/>
        </p:nvPicPr>
        <p:blipFill>
          <a:blip r:embed="rId5">
            <a:alphaModFix/>
          </a:blip>
          <a:stretch>
            <a:fillRect/>
          </a:stretch>
        </p:blipFill>
        <p:spPr>
          <a:xfrm>
            <a:off x="1090301" y="92633"/>
            <a:ext cx="1758000" cy="68926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p:nvPr/>
        </p:nvSpPr>
        <p:spPr>
          <a:xfrm>
            <a:off x="0" y="-34366"/>
            <a:ext cx="5918400" cy="615513"/>
          </a:xfrm>
          <a:prstGeom prst="rect">
            <a:avLst/>
          </a:prstGeom>
          <a:noFill/>
          <a:ln>
            <a:noFill/>
          </a:ln>
        </p:spPr>
        <p:txBody>
          <a:bodyPr spcFirstLastPara="1" wrap="square" lIns="121900" tIns="121900" rIns="121900" bIns="121900" anchor="t" anchorCtr="0">
            <a:spAutoFit/>
          </a:bodyPr>
          <a:lstStyle/>
          <a:p>
            <a:r>
              <a:rPr lang="en" sz="2400">
                <a:solidFill>
                  <a:schemeClr val="dk1"/>
                </a:solidFill>
                <a:latin typeface="IBM Plex Sans SemiBold"/>
                <a:ea typeface="IBM Plex Sans SemiBold"/>
                <a:cs typeface="IBM Plex Sans SemiBold"/>
                <a:sym typeface="IBM Plex Sans SemiBold"/>
              </a:rPr>
              <a:t>MOONTOWER IN ACTION: FIRMWARE</a:t>
            </a:r>
            <a:endParaRPr sz="2400">
              <a:solidFill>
                <a:schemeClr val="dk1"/>
              </a:solidFill>
              <a:latin typeface="IBM Plex Sans Light"/>
              <a:ea typeface="IBM Plex Sans Light"/>
              <a:cs typeface="IBM Plex Sans Light"/>
              <a:sym typeface="IBM Plex Sans Light"/>
            </a:endParaRPr>
          </a:p>
        </p:txBody>
      </p:sp>
      <p:sp>
        <p:nvSpPr>
          <p:cNvPr id="125" name="Google Shape;125;p22"/>
          <p:cNvSpPr txBox="1"/>
          <p:nvPr/>
        </p:nvSpPr>
        <p:spPr>
          <a:xfrm>
            <a:off x="-1" y="843139"/>
            <a:ext cx="11544315" cy="615513"/>
          </a:xfrm>
          <a:prstGeom prst="rect">
            <a:avLst/>
          </a:prstGeom>
          <a:noFill/>
          <a:ln>
            <a:noFill/>
          </a:ln>
        </p:spPr>
        <p:txBody>
          <a:bodyPr spcFirstLastPara="1" wrap="square" lIns="121900" tIns="121900" rIns="121900" bIns="121900" anchor="t" anchorCtr="0">
            <a:spAutoFit/>
          </a:bodyPr>
          <a:lstStyle/>
          <a:p>
            <a:r>
              <a:rPr lang="en" sz="2400" dirty="0">
                <a:solidFill>
                  <a:schemeClr val="dk1"/>
                </a:solidFill>
                <a:latin typeface="IBM Plex Sans Light"/>
                <a:ea typeface="IBM Plex Sans Light"/>
                <a:cs typeface="IBM Plex Sans Light"/>
                <a:sym typeface="IBM Plex Sans Light"/>
              </a:rPr>
              <a:t>See all firmware versions, and add versions (with validation) right in the interface.</a:t>
            </a:r>
            <a:endParaRPr sz="2400" dirty="0"/>
          </a:p>
        </p:txBody>
      </p:sp>
      <p:pic>
        <p:nvPicPr>
          <p:cNvPr id="126" name="Google Shape;126;p22"/>
          <p:cNvPicPr preferRelativeResize="0"/>
          <p:nvPr/>
        </p:nvPicPr>
        <p:blipFill>
          <a:blip r:embed="rId3">
            <a:alphaModFix/>
          </a:blip>
          <a:stretch>
            <a:fillRect/>
          </a:stretch>
        </p:blipFill>
        <p:spPr>
          <a:xfrm>
            <a:off x="135134" y="1504307"/>
            <a:ext cx="11150668" cy="5463967"/>
          </a:xfrm>
          <a:prstGeom prst="rect">
            <a:avLst/>
          </a:prstGeom>
          <a:noFill/>
          <a:ln>
            <a:noFill/>
          </a:ln>
        </p:spPr>
      </p:pic>
      <p:pic>
        <p:nvPicPr>
          <p:cNvPr id="127" name="Google Shape;127;p22"/>
          <p:cNvPicPr preferRelativeResize="0"/>
          <p:nvPr/>
        </p:nvPicPr>
        <p:blipFill>
          <a:blip r:embed="rId4">
            <a:alphaModFix/>
          </a:blip>
          <a:stretch>
            <a:fillRect/>
          </a:stretch>
        </p:blipFill>
        <p:spPr>
          <a:xfrm>
            <a:off x="11544315" y="6366839"/>
            <a:ext cx="546101" cy="423095"/>
          </a:xfrm>
          <a:prstGeom prst="rect">
            <a:avLst/>
          </a:prstGeom>
          <a:noFill/>
          <a:ln>
            <a:noFill/>
          </a:ln>
        </p:spPr>
      </p:pic>
      <p:pic>
        <p:nvPicPr>
          <p:cNvPr id="2" name="Google Shape;63;p14">
            <a:extLst>
              <a:ext uri="{FF2B5EF4-FFF2-40B4-BE49-F238E27FC236}">
                <a16:creationId xmlns:a16="http://schemas.microsoft.com/office/drawing/2014/main" id="{24CC8B6C-0731-A30B-5870-41CFF782306B}"/>
              </a:ext>
            </a:extLst>
          </p:cNvPr>
          <p:cNvPicPr preferRelativeResize="0"/>
          <p:nvPr/>
        </p:nvPicPr>
        <p:blipFill rotWithShape="1">
          <a:blip r:embed="rId5">
            <a:alphaModFix/>
          </a:blip>
          <a:srcRect l="38752" t="12499" r="39813" b="45626"/>
          <a:stretch/>
        </p:blipFill>
        <p:spPr>
          <a:xfrm>
            <a:off x="9418102" y="138684"/>
            <a:ext cx="825410" cy="775367"/>
          </a:xfrm>
          <a:prstGeom prst="rect">
            <a:avLst/>
          </a:prstGeom>
          <a:noFill/>
          <a:ln>
            <a:noFill/>
          </a:ln>
        </p:spPr>
      </p:pic>
      <p:pic>
        <p:nvPicPr>
          <p:cNvPr id="3" name="Google Shape;64;p14">
            <a:extLst>
              <a:ext uri="{FF2B5EF4-FFF2-40B4-BE49-F238E27FC236}">
                <a16:creationId xmlns:a16="http://schemas.microsoft.com/office/drawing/2014/main" id="{F5C22D55-C933-0946-BCAD-12B1E6E8334B}"/>
              </a:ext>
            </a:extLst>
          </p:cNvPr>
          <p:cNvPicPr preferRelativeResize="0"/>
          <p:nvPr/>
        </p:nvPicPr>
        <p:blipFill>
          <a:blip r:embed="rId6">
            <a:alphaModFix/>
          </a:blip>
          <a:stretch>
            <a:fillRect/>
          </a:stretch>
        </p:blipFill>
        <p:spPr>
          <a:xfrm>
            <a:off x="10406802" y="138685"/>
            <a:ext cx="1758000" cy="68926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5" name="Google Shape;115;g298fdc39f42_0_82"/>
          <p:cNvSpPr txBox="1">
            <a:spLocks noGrp="1"/>
          </p:cNvSpPr>
          <p:nvPr>
            <p:ph type="sldNum" idx="12"/>
          </p:nvPr>
        </p:nvSpPr>
        <p:spPr>
          <a:xfrm>
            <a:off x="11144210" y="6217622"/>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atin typeface="Montserrat"/>
                <a:ea typeface="Montserrat"/>
                <a:cs typeface="Montserrat"/>
                <a:sym typeface="Montserrat"/>
              </a:rPr>
              <a:t>44</a:t>
            </a:fld>
            <a:endParaRPr>
              <a:latin typeface="Montserrat"/>
              <a:ea typeface="Montserrat"/>
              <a:cs typeface="Montserrat"/>
              <a:sym typeface="Montserrat"/>
            </a:endParaRPr>
          </a:p>
        </p:txBody>
      </p:sp>
      <p:pic>
        <p:nvPicPr>
          <p:cNvPr id="116" name="Google Shape;116;g298fdc39f42_0_82"/>
          <p:cNvPicPr preferRelativeResize="0"/>
          <p:nvPr/>
        </p:nvPicPr>
        <p:blipFill rotWithShape="1">
          <a:blip r:embed="rId3">
            <a:alphaModFix/>
          </a:blip>
          <a:srcRect/>
          <a:stretch/>
        </p:blipFill>
        <p:spPr>
          <a:xfrm>
            <a:off x="10910475" y="234125"/>
            <a:ext cx="971975" cy="380250"/>
          </a:xfrm>
          <a:prstGeom prst="rect">
            <a:avLst/>
          </a:prstGeom>
          <a:noFill/>
          <a:ln>
            <a:noFill/>
          </a:ln>
        </p:spPr>
      </p:pic>
      <p:sp>
        <p:nvSpPr>
          <p:cNvPr id="3" name="Google Shape;113;g298fdc39f42_0_82"/>
          <p:cNvSpPr txBox="1"/>
          <p:nvPr/>
        </p:nvSpPr>
        <p:spPr>
          <a:xfrm>
            <a:off x="0" y="2723"/>
            <a:ext cx="12192000" cy="1945107"/>
          </a:xfrm>
          <a:prstGeom prst="rect">
            <a:avLst/>
          </a:prstGeom>
          <a:noFill/>
          <a:ln>
            <a:noFill/>
          </a:ln>
        </p:spPr>
        <p:txBody>
          <a:bodyPr spcFirstLastPara="1" wrap="square" lIns="121900" tIns="121900" rIns="121900" bIns="121900" anchor="t" anchorCtr="0">
            <a:spAutoFit/>
          </a:bodyPr>
          <a:lstStyle/>
          <a:p>
            <a:pPr marL="0" marR="0" lvl="0" indent="0" algn="ctr" rtl="0">
              <a:lnSpc>
                <a:spcPct val="115000"/>
              </a:lnSpc>
              <a:spcBef>
                <a:spcPts val="0"/>
              </a:spcBef>
              <a:spcAft>
                <a:spcPts val="0"/>
              </a:spcAft>
              <a:buClr>
                <a:srgbClr val="000000"/>
              </a:buClr>
              <a:buSzPts val="3000"/>
              <a:buFont typeface="Arial"/>
              <a:buNone/>
            </a:pPr>
            <a:r>
              <a:rPr lang="en-US" sz="3200" b="1" dirty="0">
                <a:solidFill>
                  <a:srgbClr val="46549A"/>
                </a:solidFill>
                <a:latin typeface="Montserrat"/>
                <a:ea typeface="Montserrat"/>
                <a:cs typeface="Montserrat"/>
                <a:sym typeface="Montserrat"/>
              </a:rPr>
              <a:t>Battery Analytics Business Model:</a:t>
            </a:r>
          </a:p>
          <a:p>
            <a:pPr marL="0" marR="0" lvl="0" indent="0" algn="ctr" rtl="0">
              <a:lnSpc>
                <a:spcPct val="115000"/>
              </a:lnSpc>
              <a:spcBef>
                <a:spcPts val="0"/>
              </a:spcBef>
              <a:spcAft>
                <a:spcPts val="0"/>
              </a:spcAft>
              <a:buClr>
                <a:srgbClr val="000000"/>
              </a:buClr>
              <a:buSzPts val="3000"/>
              <a:buFont typeface="Arial"/>
              <a:buNone/>
            </a:pPr>
            <a:r>
              <a:rPr lang="en-US" sz="3200" b="1" dirty="0">
                <a:solidFill>
                  <a:srgbClr val="46549A"/>
                </a:solidFill>
                <a:latin typeface="Montserrat"/>
                <a:ea typeface="Montserrat"/>
                <a:cs typeface="Montserrat"/>
                <a:sym typeface="Montserrat"/>
              </a:rPr>
              <a:t>Software and algorithms must tie back to </a:t>
            </a:r>
          </a:p>
          <a:p>
            <a:pPr marL="0" marR="0" lvl="0" indent="0" algn="ctr" rtl="0">
              <a:lnSpc>
                <a:spcPct val="115000"/>
              </a:lnSpc>
              <a:spcBef>
                <a:spcPts val="0"/>
              </a:spcBef>
              <a:spcAft>
                <a:spcPts val="0"/>
              </a:spcAft>
              <a:buClr>
                <a:srgbClr val="000000"/>
              </a:buClr>
              <a:buSzPts val="3000"/>
              <a:buFont typeface="Arial"/>
              <a:buNone/>
            </a:pPr>
            <a:r>
              <a:rPr lang="en-US" sz="3200" b="1" dirty="0">
                <a:solidFill>
                  <a:srgbClr val="46549A"/>
                </a:solidFill>
                <a:latin typeface="Montserrat"/>
                <a:ea typeface="Montserrat"/>
                <a:cs typeface="Montserrat"/>
                <a:sym typeface="Montserrat"/>
              </a:rPr>
              <a:t>a line item on a financial statement</a:t>
            </a:r>
          </a:p>
        </p:txBody>
      </p:sp>
      <p:sp>
        <p:nvSpPr>
          <p:cNvPr id="4" name="Google Shape;113;g298fdc39f42_0_82">
            <a:extLst>
              <a:ext uri="{FF2B5EF4-FFF2-40B4-BE49-F238E27FC236}">
                <a16:creationId xmlns:a16="http://schemas.microsoft.com/office/drawing/2014/main" id="{2639E683-7B5E-775F-D5D1-9DA8F26790FF}"/>
              </a:ext>
            </a:extLst>
          </p:cNvPr>
          <p:cNvSpPr txBox="1"/>
          <p:nvPr/>
        </p:nvSpPr>
        <p:spPr>
          <a:xfrm>
            <a:off x="594699" y="1916298"/>
            <a:ext cx="11002602" cy="5416827"/>
          </a:xfrm>
          <a:prstGeom prst="rect">
            <a:avLst/>
          </a:prstGeom>
          <a:noFill/>
          <a:ln>
            <a:noFill/>
          </a:ln>
        </p:spPr>
        <p:txBody>
          <a:bodyPr spcFirstLastPara="1" wrap="square" lIns="121900" tIns="121900" rIns="121900" bIns="121900" anchor="t" anchorCtr="0">
            <a:spAutoFit/>
          </a:bodyPr>
          <a:lstStyle/>
          <a:p>
            <a:pPr marL="0" marR="0" lvl="0" indent="0" rtl="0">
              <a:spcBef>
                <a:spcPts val="0"/>
              </a:spcBef>
              <a:spcAft>
                <a:spcPts val="0"/>
              </a:spcAft>
              <a:buClr>
                <a:srgbClr val="000000"/>
              </a:buClr>
              <a:buSzPts val="3000"/>
              <a:buFont typeface="Arial"/>
              <a:buNone/>
            </a:pPr>
            <a:r>
              <a:rPr lang="en-US" sz="2800" b="1" dirty="0">
                <a:latin typeface="Montserrat"/>
                <a:ea typeface="Montserrat"/>
                <a:cs typeface="Montserrat"/>
                <a:sym typeface="Montserrat"/>
              </a:rPr>
              <a:t>Design: 				Reduce R&amp;D Expenses (</a:t>
            </a:r>
            <a:r>
              <a:rPr lang="en-US" sz="2800" b="1" dirty="0" err="1">
                <a:latin typeface="Montserrat"/>
                <a:ea typeface="Montserrat"/>
                <a:cs typeface="Montserrat"/>
                <a:sym typeface="Montserrat"/>
              </a:rPr>
              <a:t>OpEx</a:t>
            </a:r>
            <a:r>
              <a:rPr lang="en-US" sz="2800" b="1" dirty="0">
                <a:latin typeface="Montserrat"/>
                <a:ea typeface="Montserrat"/>
                <a:cs typeface="Montserrat"/>
                <a:sym typeface="Montserrat"/>
              </a:rPr>
              <a:t>)</a:t>
            </a:r>
          </a:p>
          <a:p>
            <a:pPr marL="0" marR="0" lvl="0" indent="0" rtl="0">
              <a:spcBef>
                <a:spcPts val="0"/>
              </a:spcBef>
              <a:spcAft>
                <a:spcPts val="0"/>
              </a:spcAft>
              <a:buClr>
                <a:srgbClr val="000000"/>
              </a:buClr>
              <a:buSzPts val="3000"/>
              <a:buFont typeface="Arial"/>
              <a:buNone/>
            </a:pPr>
            <a:endParaRPr lang="en-US" sz="2800" b="1" dirty="0">
              <a:latin typeface="Montserrat"/>
              <a:ea typeface="Montserrat"/>
              <a:cs typeface="Montserrat"/>
              <a:sym typeface="Montserrat"/>
            </a:endParaRPr>
          </a:p>
          <a:p>
            <a:pPr marL="0" marR="0" lvl="0" indent="0" rtl="0">
              <a:spcBef>
                <a:spcPts val="0"/>
              </a:spcBef>
              <a:spcAft>
                <a:spcPts val="0"/>
              </a:spcAft>
              <a:buClr>
                <a:srgbClr val="000000"/>
              </a:buClr>
              <a:buSzPts val="3000"/>
              <a:buFont typeface="Arial"/>
              <a:buNone/>
            </a:pPr>
            <a:r>
              <a:rPr lang="en-US" sz="2800" b="1" dirty="0">
                <a:latin typeface="Montserrat"/>
                <a:ea typeface="Montserrat"/>
                <a:cs typeface="Montserrat"/>
                <a:sym typeface="Montserrat"/>
              </a:rPr>
              <a:t>Manufacture / 			Increase yield (Revenue), </a:t>
            </a:r>
          </a:p>
          <a:p>
            <a:pPr marL="0" marR="0" lvl="0" indent="0" rtl="0">
              <a:spcBef>
                <a:spcPts val="0"/>
              </a:spcBef>
              <a:spcAft>
                <a:spcPts val="0"/>
              </a:spcAft>
              <a:buClr>
                <a:srgbClr val="000000"/>
              </a:buClr>
              <a:buSzPts val="3000"/>
              <a:buFont typeface="Arial"/>
              <a:buNone/>
            </a:pPr>
            <a:r>
              <a:rPr lang="en-US" sz="2800" b="1" dirty="0">
                <a:latin typeface="Montserrat"/>
                <a:ea typeface="Montserrat"/>
                <a:cs typeface="Montserrat"/>
                <a:sym typeface="Montserrat"/>
              </a:rPr>
              <a:t>Quality Control:		Decrease scrap rate (COGS)</a:t>
            </a:r>
          </a:p>
          <a:p>
            <a:pPr marL="0" marR="0" lvl="0" indent="0" rtl="0">
              <a:spcBef>
                <a:spcPts val="0"/>
              </a:spcBef>
              <a:spcAft>
                <a:spcPts val="0"/>
              </a:spcAft>
              <a:buClr>
                <a:srgbClr val="000000"/>
              </a:buClr>
              <a:buSzPts val="3000"/>
              <a:buFont typeface="Arial"/>
              <a:buNone/>
            </a:pPr>
            <a:endParaRPr lang="en-US" sz="2800" b="1" dirty="0">
              <a:latin typeface="Montserrat"/>
              <a:ea typeface="Montserrat"/>
              <a:cs typeface="Montserrat"/>
              <a:sym typeface="Montserrat"/>
            </a:endParaRPr>
          </a:p>
          <a:p>
            <a:pPr marL="0" marR="0" lvl="0" indent="0" rtl="0">
              <a:spcBef>
                <a:spcPts val="0"/>
              </a:spcBef>
              <a:spcAft>
                <a:spcPts val="0"/>
              </a:spcAft>
              <a:buClr>
                <a:srgbClr val="000000"/>
              </a:buClr>
              <a:buSzPts val="3000"/>
              <a:buFont typeface="Arial"/>
              <a:buNone/>
            </a:pPr>
            <a:r>
              <a:rPr lang="en-US" sz="2800" b="1" dirty="0">
                <a:latin typeface="Montserrat"/>
                <a:ea typeface="Montserrat"/>
                <a:cs typeface="Montserrat"/>
                <a:sym typeface="Montserrat"/>
              </a:rPr>
              <a:t>Operate / Manage: 		Reduce field failures (</a:t>
            </a:r>
            <a:r>
              <a:rPr lang="en-US" sz="2800" b="1" dirty="0" err="1">
                <a:latin typeface="Montserrat"/>
                <a:ea typeface="Montserrat"/>
                <a:cs typeface="Montserrat"/>
                <a:sym typeface="Montserrat"/>
              </a:rPr>
              <a:t>OpEx</a:t>
            </a:r>
            <a:r>
              <a:rPr lang="en-US" sz="2800" b="1" dirty="0">
                <a:latin typeface="Montserrat"/>
                <a:ea typeface="Montserrat"/>
                <a:cs typeface="Montserrat"/>
                <a:sym typeface="Montserrat"/>
              </a:rPr>
              <a:t>), </a:t>
            </a:r>
          </a:p>
          <a:p>
            <a:pPr marL="0" marR="0" lvl="0" indent="0" rtl="0">
              <a:spcBef>
                <a:spcPts val="0"/>
              </a:spcBef>
              <a:spcAft>
                <a:spcPts val="0"/>
              </a:spcAft>
              <a:buClr>
                <a:srgbClr val="000000"/>
              </a:buClr>
              <a:buSzPts val="3000"/>
              <a:buFont typeface="Arial"/>
              <a:buNone/>
            </a:pPr>
            <a:r>
              <a:rPr lang="en-US" sz="2800" b="1" dirty="0">
                <a:latin typeface="Montserrat"/>
                <a:ea typeface="Montserrat"/>
                <a:cs typeface="Montserrat"/>
                <a:sym typeface="Montserrat"/>
              </a:rPr>
              <a:t>					Increase efficiency (Revenue)</a:t>
            </a:r>
          </a:p>
          <a:p>
            <a:pPr marL="0" marR="0" lvl="0" indent="0" rtl="0">
              <a:spcBef>
                <a:spcPts val="0"/>
              </a:spcBef>
              <a:spcAft>
                <a:spcPts val="0"/>
              </a:spcAft>
              <a:buClr>
                <a:srgbClr val="000000"/>
              </a:buClr>
              <a:buSzPts val="3000"/>
              <a:buFont typeface="Arial"/>
              <a:buNone/>
            </a:pPr>
            <a:endParaRPr lang="en-US" sz="2800" b="1" dirty="0">
              <a:latin typeface="Montserrat"/>
              <a:ea typeface="Montserrat"/>
              <a:cs typeface="Montserrat"/>
              <a:sym typeface="Montserrat"/>
            </a:endParaRPr>
          </a:p>
          <a:p>
            <a:pPr marL="0" marR="0" lvl="0" indent="0" rtl="0">
              <a:spcBef>
                <a:spcPts val="0"/>
              </a:spcBef>
              <a:spcAft>
                <a:spcPts val="0"/>
              </a:spcAft>
              <a:buClr>
                <a:srgbClr val="000000"/>
              </a:buClr>
              <a:buSzPts val="3000"/>
              <a:buFont typeface="Arial"/>
              <a:buNone/>
            </a:pPr>
            <a:r>
              <a:rPr lang="en-US" sz="2800" b="1" dirty="0">
                <a:latin typeface="Montserrat"/>
                <a:ea typeface="Montserrat"/>
                <a:cs typeface="Montserrat"/>
                <a:sym typeface="Montserrat"/>
              </a:rPr>
              <a:t>Insure / Maintain:		Reduce insurance costs (</a:t>
            </a:r>
            <a:r>
              <a:rPr lang="en-US" sz="2800" b="1" dirty="0" err="1">
                <a:latin typeface="Montserrat"/>
                <a:ea typeface="Montserrat"/>
                <a:cs typeface="Montserrat"/>
                <a:sym typeface="Montserrat"/>
              </a:rPr>
              <a:t>OpEx</a:t>
            </a:r>
            <a:r>
              <a:rPr lang="en-US" sz="2800" b="1" dirty="0">
                <a:latin typeface="Montserrat"/>
                <a:ea typeface="Montserrat"/>
                <a:cs typeface="Montserrat"/>
                <a:sym typeface="Montserrat"/>
              </a:rPr>
              <a:t>)</a:t>
            </a:r>
          </a:p>
          <a:p>
            <a:pPr marL="0" marR="0" lvl="0" indent="0" rtl="0">
              <a:spcBef>
                <a:spcPts val="0"/>
              </a:spcBef>
              <a:spcAft>
                <a:spcPts val="0"/>
              </a:spcAft>
              <a:buClr>
                <a:srgbClr val="000000"/>
              </a:buClr>
              <a:buSzPts val="3000"/>
              <a:buFont typeface="Arial"/>
              <a:buNone/>
            </a:pPr>
            <a:endParaRPr lang="en-US" sz="2800" b="1" dirty="0">
              <a:latin typeface="Montserrat"/>
              <a:ea typeface="Montserrat"/>
              <a:cs typeface="Montserrat"/>
              <a:sym typeface="Montserrat"/>
            </a:endParaRPr>
          </a:p>
          <a:p>
            <a:pPr marL="0" marR="0" lvl="0" indent="0" rtl="0">
              <a:spcBef>
                <a:spcPts val="0"/>
              </a:spcBef>
              <a:spcAft>
                <a:spcPts val="0"/>
              </a:spcAft>
              <a:buClr>
                <a:srgbClr val="000000"/>
              </a:buClr>
              <a:buSzPts val="3000"/>
              <a:buFont typeface="Arial"/>
              <a:buNone/>
            </a:pPr>
            <a:r>
              <a:rPr lang="en-US" sz="2800" b="1" dirty="0">
                <a:latin typeface="Montserrat"/>
                <a:ea typeface="Montserrat"/>
                <a:cs typeface="Montserrat"/>
                <a:sym typeface="Montserrat"/>
              </a:rPr>
              <a:t>Reuse / Recycle:  		Assess Depreciation (</a:t>
            </a:r>
            <a:r>
              <a:rPr lang="en-US" sz="2800" b="1" dirty="0" err="1">
                <a:latin typeface="Montserrat"/>
                <a:ea typeface="Montserrat"/>
                <a:cs typeface="Montserrat"/>
                <a:sym typeface="Montserrat"/>
              </a:rPr>
              <a:t>OpEx</a:t>
            </a:r>
            <a:r>
              <a:rPr lang="en-US" sz="2800" b="1" dirty="0">
                <a:latin typeface="Montserrat"/>
                <a:ea typeface="Montserrat"/>
                <a:cs typeface="Montserrat"/>
                <a:sym typeface="Montserrat"/>
              </a:rPr>
              <a:t>) 		</a:t>
            </a:r>
          </a:p>
        </p:txBody>
      </p:sp>
    </p:spTree>
    <p:extLst>
      <p:ext uri="{BB962C8B-B14F-4D97-AF65-F5344CB8AC3E}">
        <p14:creationId xmlns:p14="http://schemas.microsoft.com/office/powerpoint/2010/main" val="4136942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
          <p:cNvSpPr/>
          <p:nvPr/>
        </p:nvSpPr>
        <p:spPr>
          <a:xfrm>
            <a:off x="838800" y="4089633"/>
            <a:ext cx="5006000" cy="2005600"/>
          </a:xfrm>
          <a:prstGeom prst="roundRect">
            <a:avLst>
              <a:gd name="adj" fmla="val 6398"/>
            </a:avLst>
          </a:prstGeom>
          <a:solidFill>
            <a:srgbClr val="D8E2E2">
              <a:alpha val="5686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p:txBody>
      </p:sp>
      <p:sp>
        <p:nvSpPr>
          <p:cNvPr id="177" name="Google Shape;177;p2"/>
          <p:cNvSpPr txBox="1"/>
          <p:nvPr/>
        </p:nvSpPr>
        <p:spPr>
          <a:xfrm>
            <a:off x="911600" y="4044833"/>
            <a:ext cx="4605200" cy="2355476"/>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en-US" sz="2400" b="0" i="0" u="none" strike="noStrike" cap="none">
                <a:solidFill>
                  <a:schemeClr val="dk2"/>
                </a:solidFill>
                <a:latin typeface="Montserrat"/>
                <a:ea typeface="Montserrat"/>
                <a:cs typeface="Montserrat"/>
                <a:sym typeface="Montserrat"/>
              </a:rPr>
              <a:t>Is my battery able to </a:t>
            </a:r>
            <a:r>
              <a:rPr lang="en-US" sz="2400" b="1" i="0" u="none" strike="noStrike" cap="none">
                <a:solidFill>
                  <a:schemeClr val="dk2"/>
                </a:solidFill>
                <a:latin typeface="Montserrat"/>
                <a:ea typeface="Montserrat"/>
                <a:cs typeface="Montserrat"/>
                <a:sym typeface="Montserrat"/>
              </a:rPr>
              <a:t>conduct its next mission</a:t>
            </a:r>
            <a:r>
              <a:rPr lang="en-US" sz="2400" b="0" i="0" u="none" strike="noStrike" cap="none">
                <a:solidFill>
                  <a:schemeClr val="dk2"/>
                </a:solidFill>
                <a:latin typeface="Montserrat"/>
                <a:ea typeface="Montserrat"/>
                <a:cs typeface="Montserrat"/>
                <a:sym typeface="Montserrat"/>
              </a:rPr>
              <a:t>?</a:t>
            </a:r>
            <a:endParaRPr sz="2400" b="0" i="0" u="none" strike="noStrike" cap="none">
              <a:solidFill>
                <a:schemeClr val="dk2"/>
              </a:solidFill>
              <a:latin typeface="Montserrat"/>
              <a:ea typeface="Montserrat"/>
              <a:cs typeface="Montserrat"/>
              <a:sym typeface="Montserrat"/>
            </a:endParaRPr>
          </a:p>
          <a:p>
            <a:pPr marL="0" marR="0" lvl="0" indent="0" algn="l" rtl="0">
              <a:lnSpc>
                <a:spcPct val="115000"/>
              </a:lnSpc>
              <a:spcBef>
                <a:spcPts val="1600"/>
              </a:spcBef>
              <a:spcAft>
                <a:spcPts val="1600"/>
              </a:spcAft>
              <a:buNone/>
            </a:pPr>
            <a:r>
              <a:rPr lang="en-US" sz="2400" b="0" i="0" u="none" strike="noStrike" cap="none">
                <a:solidFill>
                  <a:schemeClr val="dk2"/>
                </a:solidFill>
                <a:latin typeface="Montserrat"/>
                <a:ea typeface="Montserrat"/>
                <a:cs typeface="Montserrat"/>
                <a:sym typeface="Montserrat"/>
              </a:rPr>
              <a:t>Is my battery ready to </a:t>
            </a:r>
            <a:r>
              <a:rPr lang="en-US" sz="2400" b="1" i="0" u="none" strike="noStrike" cap="none">
                <a:solidFill>
                  <a:schemeClr val="dk2"/>
                </a:solidFill>
                <a:latin typeface="Montserrat"/>
                <a:ea typeface="Montserrat"/>
                <a:cs typeface="Montserrat"/>
                <a:sym typeface="Montserrat"/>
              </a:rPr>
              <a:t>power the next maneuver</a:t>
            </a:r>
            <a:r>
              <a:rPr lang="en-US" sz="2400" b="0" i="0" u="none" strike="noStrike" cap="none">
                <a:solidFill>
                  <a:schemeClr val="dk2"/>
                </a:solidFill>
                <a:latin typeface="Montserrat"/>
                <a:ea typeface="Montserrat"/>
                <a:cs typeface="Montserrat"/>
                <a:sym typeface="Montserrat"/>
              </a:rPr>
              <a:t>?</a:t>
            </a:r>
            <a:endParaRPr sz="2400" b="0" i="0" u="none" strike="noStrike" cap="none">
              <a:solidFill>
                <a:schemeClr val="dk2"/>
              </a:solidFill>
              <a:latin typeface="Montserrat"/>
              <a:ea typeface="Montserrat"/>
              <a:cs typeface="Montserrat"/>
              <a:sym typeface="Montserrat"/>
            </a:endParaRPr>
          </a:p>
        </p:txBody>
      </p:sp>
      <p:sp>
        <p:nvSpPr>
          <p:cNvPr id="178" name="Google Shape;178;p2"/>
          <p:cNvSpPr txBox="1"/>
          <p:nvPr/>
        </p:nvSpPr>
        <p:spPr>
          <a:xfrm>
            <a:off x="6796667" y="6254234"/>
            <a:ext cx="4807200" cy="687264"/>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None/>
            </a:pPr>
            <a:r>
              <a:rPr lang="en-US" sz="1333" b="0" i="0" u="none" strike="noStrike" cap="none">
                <a:solidFill>
                  <a:schemeClr val="dk2"/>
                </a:solidFill>
                <a:latin typeface="Montserrat"/>
                <a:ea typeface="Montserrat"/>
                <a:cs typeface="Montserrat"/>
                <a:sym typeface="Montserrat"/>
              </a:rPr>
              <a:t>© 2023 Astrolabe Analytics, Inc. All Rights Reserved.</a:t>
            </a:r>
            <a:endParaRPr sz="1067" b="0" i="0" u="none" strike="noStrike" cap="none">
              <a:solidFill>
                <a:srgbClr val="000000"/>
              </a:solidFill>
              <a:latin typeface="Arial"/>
              <a:ea typeface="Arial"/>
              <a:cs typeface="Arial"/>
              <a:sym typeface="Arial"/>
            </a:endParaRPr>
          </a:p>
        </p:txBody>
      </p:sp>
      <p:sp>
        <p:nvSpPr>
          <p:cNvPr id="179" name="Google Shape;179;p2"/>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sp>
        <p:nvSpPr>
          <p:cNvPr id="180" name="Google Shape;180;p2"/>
          <p:cNvSpPr txBox="1"/>
          <p:nvPr/>
        </p:nvSpPr>
        <p:spPr>
          <a:xfrm>
            <a:off x="838799" y="1035054"/>
            <a:ext cx="11189411" cy="1237221"/>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en-US" sz="2800" b="0" i="0" u="none" strike="noStrike" cap="none" dirty="0">
                <a:solidFill>
                  <a:srgbClr val="46549A"/>
                </a:solidFill>
                <a:latin typeface="Montserrat"/>
                <a:ea typeface="Montserrat"/>
                <a:cs typeface="Montserrat"/>
                <a:sym typeface="Montserrat"/>
              </a:rPr>
              <a:t>Batteries impact the </a:t>
            </a:r>
            <a:r>
              <a:rPr lang="en-US" sz="2800" b="1" i="0" u="none" strike="noStrike" cap="none" dirty="0">
                <a:solidFill>
                  <a:srgbClr val="46549A"/>
                </a:solidFill>
                <a:latin typeface="Montserrat"/>
                <a:ea typeface="Montserrat"/>
                <a:cs typeface="Montserrat"/>
                <a:sym typeface="Montserrat"/>
              </a:rPr>
              <a:t>functional safety and economics </a:t>
            </a:r>
            <a:endParaRPr dirty="0"/>
          </a:p>
          <a:p>
            <a:pPr marL="0" marR="0" lvl="0" indent="0" algn="l" rtl="0">
              <a:lnSpc>
                <a:spcPct val="115000"/>
              </a:lnSpc>
              <a:spcBef>
                <a:spcPts val="0"/>
              </a:spcBef>
              <a:spcAft>
                <a:spcPts val="0"/>
              </a:spcAft>
              <a:buNone/>
            </a:pPr>
            <a:r>
              <a:rPr lang="en-US" sz="2800" b="0" i="0" u="none" strike="noStrike" cap="none" dirty="0">
                <a:solidFill>
                  <a:srgbClr val="46549A"/>
                </a:solidFill>
                <a:latin typeface="Montserrat"/>
                <a:ea typeface="Montserrat"/>
                <a:cs typeface="Montserrat"/>
                <a:sym typeface="Montserrat"/>
              </a:rPr>
              <a:t>of electric hardware, vehicles, and devices. </a:t>
            </a:r>
            <a:endParaRPr sz="2800" b="0" i="0" u="none" strike="noStrike" cap="none" dirty="0">
              <a:solidFill>
                <a:srgbClr val="46549A"/>
              </a:solidFill>
              <a:latin typeface="Montserrat"/>
              <a:ea typeface="Montserrat"/>
              <a:cs typeface="Montserrat"/>
              <a:sym typeface="Montserrat"/>
            </a:endParaRPr>
          </a:p>
        </p:txBody>
      </p:sp>
      <p:sp>
        <p:nvSpPr>
          <p:cNvPr id="181" name="Google Shape;181;p2"/>
          <p:cNvSpPr txBox="1"/>
          <p:nvPr/>
        </p:nvSpPr>
        <p:spPr>
          <a:xfrm>
            <a:off x="838800" y="2421767"/>
            <a:ext cx="10228800" cy="694445"/>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endParaRPr sz="2533" b="0" i="0" u="none" strike="noStrike" cap="none">
              <a:solidFill>
                <a:srgbClr val="46549A"/>
              </a:solidFill>
              <a:latin typeface="Montserrat"/>
              <a:ea typeface="Montserrat"/>
              <a:cs typeface="Montserrat"/>
              <a:sym typeface="Montserrat"/>
            </a:endParaRPr>
          </a:p>
        </p:txBody>
      </p:sp>
      <p:sp>
        <p:nvSpPr>
          <p:cNvPr id="182" name="Google Shape;182;p2"/>
          <p:cNvSpPr/>
          <p:nvPr/>
        </p:nvSpPr>
        <p:spPr>
          <a:xfrm>
            <a:off x="6541400" y="4111917"/>
            <a:ext cx="4807200" cy="2005600"/>
          </a:xfrm>
          <a:prstGeom prst="roundRect">
            <a:avLst>
              <a:gd name="adj" fmla="val 6398"/>
            </a:avLst>
          </a:prstGeom>
          <a:solidFill>
            <a:srgbClr val="D8E2E2">
              <a:alpha val="5686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p:txBody>
      </p:sp>
      <p:sp>
        <p:nvSpPr>
          <p:cNvPr id="183" name="Google Shape;183;p2"/>
          <p:cNvSpPr txBox="1"/>
          <p:nvPr/>
        </p:nvSpPr>
        <p:spPr>
          <a:xfrm>
            <a:off x="6697267" y="4122518"/>
            <a:ext cx="5006000" cy="2244677"/>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None/>
            </a:pPr>
            <a:r>
              <a:rPr lang="en-US" sz="2400" b="0" i="0" u="none" strike="noStrike" cap="none">
                <a:solidFill>
                  <a:schemeClr val="dk2"/>
                </a:solidFill>
                <a:latin typeface="Montserrat"/>
                <a:ea typeface="Montserrat"/>
                <a:cs typeface="Montserrat"/>
                <a:sym typeface="Montserrat"/>
              </a:rPr>
              <a:t>When is my battery</a:t>
            </a:r>
            <a:r>
              <a:rPr lang="en-US" sz="2400" b="1" i="0" u="none" strike="noStrike" cap="none">
                <a:solidFill>
                  <a:schemeClr val="dk2"/>
                </a:solidFill>
                <a:latin typeface="Montserrat"/>
                <a:ea typeface="Montserrat"/>
                <a:cs typeface="Montserrat"/>
                <a:sym typeface="Montserrat"/>
              </a:rPr>
              <a:t> </a:t>
            </a:r>
            <a:endParaRPr sz="2400" b="1" i="0" u="none" strike="noStrike" cap="none">
              <a:solidFill>
                <a:schemeClr val="dk2"/>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US" sz="2400" b="1" i="0" u="none" strike="noStrike" cap="none">
                <a:solidFill>
                  <a:schemeClr val="dk2"/>
                </a:solidFill>
                <a:latin typeface="Montserrat"/>
                <a:ea typeface="Montserrat"/>
                <a:cs typeface="Montserrat"/>
                <a:sym typeface="Montserrat"/>
              </a:rPr>
              <a:t>going to die?</a:t>
            </a:r>
            <a:endParaRPr sz="2400" b="1" i="0" u="none" strike="noStrike" cap="none">
              <a:solidFill>
                <a:schemeClr val="dk2"/>
              </a:solidFill>
              <a:latin typeface="Montserrat"/>
              <a:ea typeface="Montserrat"/>
              <a:cs typeface="Montserrat"/>
              <a:sym typeface="Montserrat"/>
            </a:endParaRPr>
          </a:p>
          <a:p>
            <a:pPr marL="0" marR="0" lvl="0" indent="0" algn="l" rtl="0">
              <a:lnSpc>
                <a:spcPct val="115000"/>
              </a:lnSpc>
              <a:spcBef>
                <a:spcPts val="1600"/>
              </a:spcBef>
              <a:spcAft>
                <a:spcPts val="1600"/>
              </a:spcAft>
              <a:buNone/>
            </a:pPr>
            <a:r>
              <a:rPr lang="en-US" sz="2400" b="0" i="0" u="none" strike="noStrike" cap="none">
                <a:solidFill>
                  <a:schemeClr val="dk2"/>
                </a:solidFill>
                <a:latin typeface="Montserrat"/>
                <a:ea typeface="Montserrat"/>
                <a:cs typeface="Montserrat"/>
                <a:sym typeface="Montserrat"/>
              </a:rPr>
              <a:t>Is my battery </a:t>
            </a:r>
            <a:r>
              <a:rPr lang="en-US" sz="2400" b="1" i="0" u="none" strike="noStrike" cap="none">
                <a:solidFill>
                  <a:schemeClr val="dk2"/>
                </a:solidFill>
                <a:latin typeface="Montserrat"/>
                <a:ea typeface="Montserrat"/>
                <a:cs typeface="Montserrat"/>
                <a:sym typeface="Montserrat"/>
              </a:rPr>
              <a:t>in danger of catching fire?</a:t>
            </a:r>
            <a:endParaRPr sz="2400" b="0" i="0" u="none" strike="noStrike" cap="none">
              <a:solidFill>
                <a:schemeClr val="dk2"/>
              </a:solidFill>
              <a:latin typeface="Montserrat"/>
              <a:ea typeface="Montserrat"/>
              <a:cs typeface="Montserrat"/>
              <a:sym typeface="Montserrat"/>
            </a:endParaRPr>
          </a:p>
        </p:txBody>
      </p:sp>
      <p:sp>
        <p:nvSpPr>
          <p:cNvPr id="184" name="Google Shape;184;p2"/>
          <p:cNvSpPr txBox="1"/>
          <p:nvPr/>
        </p:nvSpPr>
        <p:spPr>
          <a:xfrm>
            <a:off x="854400" y="3608474"/>
            <a:ext cx="4605200" cy="87609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None/>
            </a:pPr>
            <a:r>
              <a:rPr lang="en-US" sz="2400" b="1" i="0" u="none" strike="noStrike" cap="none" dirty="0">
                <a:solidFill>
                  <a:schemeClr val="dk2"/>
                </a:solidFill>
                <a:latin typeface="Montserrat"/>
                <a:ea typeface="Montserrat"/>
                <a:cs typeface="Montserrat"/>
                <a:sym typeface="Montserrat"/>
              </a:rPr>
              <a:t>Battery Performance</a:t>
            </a:r>
            <a:endParaRPr sz="2400" b="1" i="0" u="none" strike="noStrike" cap="none" dirty="0">
              <a:solidFill>
                <a:schemeClr val="dk2"/>
              </a:solidFill>
              <a:latin typeface="Montserrat"/>
              <a:ea typeface="Montserrat"/>
              <a:cs typeface="Montserrat"/>
              <a:sym typeface="Montserrat"/>
            </a:endParaRPr>
          </a:p>
        </p:txBody>
      </p:sp>
      <p:sp>
        <p:nvSpPr>
          <p:cNvPr id="185" name="Google Shape;185;p2"/>
          <p:cNvSpPr txBox="1"/>
          <p:nvPr/>
        </p:nvSpPr>
        <p:spPr>
          <a:xfrm>
            <a:off x="6434997" y="3641117"/>
            <a:ext cx="4694400" cy="87609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None/>
            </a:pPr>
            <a:r>
              <a:rPr lang="en-US" sz="2400" b="1" i="0" u="none" strike="noStrike" cap="none" dirty="0">
                <a:solidFill>
                  <a:schemeClr val="dk2"/>
                </a:solidFill>
                <a:latin typeface="Montserrat"/>
                <a:ea typeface="Montserrat"/>
                <a:cs typeface="Montserrat"/>
                <a:sym typeface="Montserrat"/>
              </a:rPr>
              <a:t>Battery Health &amp; End-of-life</a:t>
            </a:r>
            <a:endParaRPr sz="2400" b="1" i="0" u="none" strike="noStrike" cap="none" dirty="0">
              <a:solidFill>
                <a:schemeClr val="dk2"/>
              </a:solidFill>
              <a:latin typeface="Montserrat"/>
              <a:ea typeface="Montserrat"/>
              <a:cs typeface="Montserrat"/>
              <a:sym typeface="Montserrat"/>
            </a:endParaRPr>
          </a:p>
        </p:txBody>
      </p:sp>
      <p:pic>
        <p:nvPicPr>
          <p:cNvPr id="186" name="Google Shape;186;p2"/>
          <p:cNvPicPr preferRelativeResize="0"/>
          <p:nvPr/>
        </p:nvPicPr>
        <p:blipFill rotWithShape="1">
          <a:blip r:embed="rId3">
            <a:alphaModFix/>
          </a:blip>
          <a:srcRect/>
          <a:stretch/>
        </p:blipFill>
        <p:spPr>
          <a:xfrm>
            <a:off x="10770467" y="223067"/>
            <a:ext cx="1154375" cy="451600"/>
          </a:xfrm>
          <a:prstGeom prst="rect">
            <a:avLst/>
          </a:prstGeom>
          <a:noFill/>
          <a:ln>
            <a:noFill/>
          </a:ln>
        </p:spPr>
      </p:pic>
      <p:sp>
        <p:nvSpPr>
          <p:cNvPr id="187" name="Google Shape;187;p2"/>
          <p:cNvSpPr txBox="1"/>
          <p:nvPr/>
        </p:nvSpPr>
        <p:spPr>
          <a:xfrm>
            <a:off x="804333" y="2265475"/>
            <a:ext cx="10898800" cy="1237221"/>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en-US" sz="2800" b="0" i="0" u="none" strike="noStrike" cap="none" dirty="0">
                <a:solidFill>
                  <a:srgbClr val="46549A"/>
                </a:solidFill>
                <a:latin typeface="Montserrat"/>
                <a:ea typeface="Montserrat"/>
                <a:cs typeface="Montserrat"/>
                <a:sym typeface="Montserrat"/>
              </a:rPr>
              <a:t>But real-time battery maintenance is costly and impractical; we are </a:t>
            </a:r>
            <a:r>
              <a:rPr lang="en-US" sz="2800" b="1" i="0" u="none" strike="noStrike" cap="none" dirty="0">
                <a:solidFill>
                  <a:srgbClr val="46549A"/>
                </a:solidFill>
                <a:latin typeface="Montserrat"/>
                <a:ea typeface="Montserrat"/>
                <a:cs typeface="Montserrat"/>
                <a:sym typeface="Montserrat"/>
              </a:rPr>
              <a:t>unable to answer basic questions:</a:t>
            </a:r>
            <a:endParaRPr sz="2800" b="0" i="0" u="none" strike="noStrike" cap="none" dirty="0">
              <a:solidFill>
                <a:srgbClr val="46549A"/>
              </a:solidFill>
              <a:latin typeface="Montserrat"/>
              <a:ea typeface="Montserrat"/>
              <a:cs typeface="Montserrat"/>
              <a:sym typeface="Montserrat"/>
            </a:endParaRPr>
          </a:p>
        </p:txBody>
      </p:sp>
      <p:sp>
        <p:nvSpPr>
          <p:cNvPr id="188" name="Google Shape;188;p2"/>
          <p:cNvSpPr txBox="1"/>
          <p:nvPr/>
        </p:nvSpPr>
        <p:spPr>
          <a:xfrm>
            <a:off x="580800" y="252481"/>
            <a:ext cx="11035200" cy="95406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3000"/>
              <a:buFont typeface="Arial"/>
              <a:buNone/>
            </a:pPr>
            <a:r>
              <a:rPr lang="en-US" sz="4000" b="1" i="0" u="none" strike="noStrike" cap="none" dirty="0">
                <a:solidFill>
                  <a:srgbClr val="46549A"/>
                </a:solidFill>
                <a:latin typeface="Montserrat"/>
                <a:ea typeface="Montserrat"/>
                <a:cs typeface="Montserrat"/>
                <a:sym typeface="Montserrat"/>
              </a:rPr>
              <a:t>Problem</a:t>
            </a:r>
            <a:endParaRPr sz="4000" b="1" i="0" u="none" strike="noStrike" cap="none" dirty="0">
              <a:solidFill>
                <a:srgbClr val="46549A"/>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
          <p:cNvSpPr/>
          <p:nvPr/>
        </p:nvSpPr>
        <p:spPr>
          <a:xfrm>
            <a:off x="710517" y="1664776"/>
            <a:ext cx="5103200" cy="4518400"/>
          </a:xfrm>
          <a:prstGeom prst="roundRect">
            <a:avLst>
              <a:gd name="adj" fmla="val 6398"/>
            </a:avLst>
          </a:prstGeom>
          <a:solidFill>
            <a:srgbClr val="4343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p:txBody>
      </p:sp>
      <p:sp>
        <p:nvSpPr>
          <p:cNvPr id="194" name="Google Shape;194;p3"/>
          <p:cNvSpPr/>
          <p:nvPr/>
        </p:nvSpPr>
        <p:spPr>
          <a:xfrm>
            <a:off x="6331333" y="1682167"/>
            <a:ext cx="5017200" cy="4483600"/>
          </a:xfrm>
          <a:prstGeom prst="roundRect">
            <a:avLst>
              <a:gd name="adj" fmla="val 6398"/>
            </a:avLst>
          </a:prstGeom>
          <a:solidFill>
            <a:srgbClr val="4343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p:txBody>
      </p:sp>
      <p:sp>
        <p:nvSpPr>
          <p:cNvPr id="195" name="Google Shape;195;p3"/>
          <p:cNvSpPr txBox="1"/>
          <p:nvPr/>
        </p:nvSpPr>
        <p:spPr>
          <a:xfrm>
            <a:off x="716467" y="483385"/>
            <a:ext cx="10329600" cy="95406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en-US" sz="4000" b="1" i="0" u="none" strike="noStrike" cap="none" dirty="0">
                <a:solidFill>
                  <a:srgbClr val="46549A"/>
                </a:solidFill>
                <a:latin typeface="Montserrat"/>
                <a:ea typeface="Montserrat"/>
                <a:cs typeface="Montserrat"/>
                <a:sym typeface="Montserrat"/>
              </a:rPr>
              <a:t>Consequences: High Cost and Danger </a:t>
            </a:r>
            <a:endParaRPr sz="4000" b="1" i="0" u="none" strike="noStrike" cap="none" dirty="0">
              <a:solidFill>
                <a:srgbClr val="46549A"/>
              </a:solidFill>
              <a:latin typeface="Montserrat"/>
              <a:ea typeface="Montserrat"/>
              <a:cs typeface="Montserrat"/>
              <a:sym typeface="Montserrat"/>
            </a:endParaRPr>
          </a:p>
        </p:txBody>
      </p:sp>
      <p:sp>
        <p:nvSpPr>
          <p:cNvPr id="196" name="Google Shape;196;p3"/>
          <p:cNvSpPr txBox="1"/>
          <p:nvPr/>
        </p:nvSpPr>
        <p:spPr>
          <a:xfrm>
            <a:off x="6796667" y="6254234"/>
            <a:ext cx="4807200" cy="687264"/>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None/>
            </a:pPr>
            <a:r>
              <a:rPr lang="en-US" sz="1333" b="0" i="0" u="none" strike="noStrike" cap="none">
                <a:solidFill>
                  <a:schemeClr val="dk2"/>
                </a:solidFill>
                <a:latin typeface="Montserrat"/>
                <a:ea typeface="Montserrat"/>
                <a:cs typeface="Montserrat"/>
                <a:sym typeface="Montserrat"/>
              </a:rPr>
              <a:t>© 2023 Astrolabe Analytics, Inc. All Rights Reserved.</a:t>
            </a:r>
            <a:endParaRPr sz="1067" b="0" i="0" u="none" strike="noStrike" cap="none">
              <a:solidFill>
                <a:srgbClr val="000000"/>
              </a:solidFill>
              <a:latin typeface="Arial"/>
              <a:ea typeface="Arial"/>
              <a:cs typeface="Arial"/>
              <a:sym typeface="Arial"/>
            </a:endParaRPr>
          </a:p>
        </p:txBody>
      </p:sp>
      <p:sp>
        <p:nvSpPr>
          <p:cNvPr id="197" name="Google Shape;197;p3"/>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6</a:t>
            </a:fld>
            <a:endParaRPr/>
          </a:p>
        </p:txBody>
      </p:sp>
      <p:sp>
        <p:nvSpPr>
          <p:cNvPr id="198" name="Google Shape;198;p3"/>
          <p:cNvSpPr txBox="1"/>
          <p:nvPr/>
        </p:nvSpPr>
        <p:spPr>
          <a:xfrm>
            <a:off x="7720233" y="3082967"/>
            <a:ext cx="3522000" cy="87609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None/>
            </a:pPr>
            <a:r>
              <a:rPr lang="en-US" sz="2400" b="1" i="0" u="none" strike="noStrike" cap="none">
                <a:solidFill>
                  <a:schemeClr val="lt1"/>
                </a:solidFill>
                <a:latin typeface="Montserrat"/>
                <a:ea typeface="Montserrat"/>
                <a:cs typeface="Montserrat"/>
                <a:sym typeface="Montserrat"/>
              </a:rPr>
              <a:t>Vehicle loss </a:t>
            </a:r>
            <a:endParaRPr sz="2400" b="0" i="0" u="none" strike="noStrike" cap="none">
              <a:solidFill>
                <a:schemeClr val="lt1"/>
              </a:solidFill>
              <a:latin typeface="Montserrat"/>
              <a:ea typeface="Montserrat"/>
              <a:cs typeface="Montserrat"/>
              <a:sym typeface="Montserrat"/>
            </a:endParaRPr>
          </a:p>
        </p:txBody>
      </p:sp>
      <p:sp>
        <p:nvSpPr>
          <p:cNvPr id="199" name="Google Shape;199;p3"/>
          <p:cNvSpPr txBox="1"/>
          <p:nvPr/>
        </p:nvSpPr>
        <p:spPr>
          <a:xfrm>
            <a:off x="7735217" y="3771033"/>
            <a:ext cx="3670800" cy="2001533"/>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en-US" sz="2400" b="1" i="0" u="none" strike="noStrike" cap="none">
                <a:solidFill>
                  <a:schemeClr val="lt1"/>
                </a:solidFill>
                <a:latin typeface="Montserrat"/>
                <a:ea typeface="Montserrat"/>
                <a:cs typeface="Montserrat"/>
                <a:sym typeface="Montserrat"/>
              </a:rPr>
              <a:t>Unsafe for users, operators</a:t>
            </a:r>
            <a:endParaRPr sz="2400" b="1" i="0" u="none" strike="noStrike" cap="none">
              <a:solidFill>
                <a:schemeClr val="lt1"/>
              </a:solidFill>
              <a:latin typeface="Montserrat"/>
              <a:ea typeface="Montserrat"/>
              <a:cs typeface="Montserrat"/>
              <a:sym typeface="Montserrat"/>
            </a:endParaRPr>
          </a:p>
          <a:p>
            <a:pPr marL="0" marR="0" lvl="0" indent="0" algn="l" rtl="0">
              <a:lnSpc>
                <a:spcPct val="115000"/>
              </a:lnSpc>
              <a:spcBef>
                <a:spcPts val="1600"/>
              </a:spcBef>
              <a:spcAft>
                <a:spcPts val="1600"/>
              </a:spcAft>
              <a:buNone/>
            </a:pPr>
            <a:endParaRPr sz="2800" b="0" i="0" u="none" strike="noStrike" cap="none">
              <a:solidFill>
                <a:schemeClr val="lt1"/>
              </a:solidFill>
              <a:latin typeface="Montserrat"/>
              <a:ea typeface="Montserrat"/>
              <a:cs typeface="Montserrat"/>
              <a:sym typeface="Montserrat"/>
            </a:endParaRPr>
          </a:p>
        </p:txBody>
      </p:sp>
      <p:sp>
        <p:nvSpPr>
          <p:cNvPr id="200" name="Google Shape;200;p3"/>
          <p:cNvSpPr/>
          <p:nvPr/>
        </p:nvSpPr>
        <p:spPr>
          <a:xfrm>
            <a:off x="4384033" y="3060000"/>
            <a:ext cx="3102800" cy="2717200"/>
          </a:xfrm>
          <a:prstGeom prst="roundRect">
            <a:avLst>
              <a:gd name="adj" fmla="val 6398"/>
            </a:avLst>
          </a:prstGeom>
          <a:solidFill>
            <a:srgbClr val="E0666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01" name="Google Shape;201;p3"/>
          <p:cNvSpPr txBox="1"/>
          <p:nvPr/>
        </p:nvSpPr>
        <p:spPr>
          <a:xfrm>
            <a:off x="4608200" y="3420518"/>
            <a:ext cx="2963600" cy="2433446"/>
          </a:xfrm>
          <a:prstGeom prst="rect">
            <a:avLst/>
          </a:prstGeom>
          <a:noFill/>
          <a:ln>
            <a:noFill/>
          </a:ln>
        </p:spPr>
        <p:txBody>
          <a:bodyPr spcFirstLastPara="1" wrap="square" lIns="121900" tIns="121900" rIns="121900" bIns="121900" anchor="t" anchorCtr="0">
            <a:spAutoFit/>
          </a:bodyPr>
          <a:lstStyle/>
          <a:p>
            <a:pPr marL="0" marR="0" lvl="0" indent="0" algn="ctr" rtl="0">
              <a:lnSpc>
                <a:spcPct val="115000"/>
              </a:lnSpc>
              <a:spcBef>
                <a:spcPts val="0"/>
              </a:spcBef>
              <a:spcAft>
                <a:spcPts val="1600"/>
              </a:spcAft>
              <a:buNone/>
            </a:pPr>
            <a:r>
              <a:rPr lang="en-US" sz="2800" b="1" i="0" u="none" strike="noStrike" cap="none">
                <a:solidFill>
                  <a:schemeClr val="lt1"/>
                </a:solidFill>
                <a:latin typeface="Montserrat"/>
                <a:ea typeface="Montserrat"/>
                <a:cs typeface="Montserrat"/>
                <a:sym typeface="Montserrat"/>
              </a:rPr>
              <a:t>Batteries catch on fire or die unexpectedly.</a:t>
            </a:r>
            <a:endParaRPr sz="3200" b="1" i="0" u="none" strike="noStrike" cap="none">
              <a:solidFill>
                <a:schemeClr val="lt1"/>
              </a:solidFill>
              <a:latin typeface="Montserrat"/>
              <a:ea typeface="Montserrat"/>
              <a:cs typeface="Montserrat"/>
              <a:sym typeface="Montserrat"/>
            </a:endParaRPr>
          </a:p>
        </p:txBody>
      </p:sp>
      <p:sp>
        <p:nvSpPr>
          <p:cNvPr id="202" name="Google Shape;202;p3"/>
          <p:cNvSpPr txBox="1"/>
          <p:nvPr/>
        </p:nvSpPr>
        <p:spPr>
          <a:xfrm>
            <a:off x="969633" y="2902234"/>
            <a:ext cx="3670800" cy="1300829"/>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None/>
            </a:pPr>
            <a:r>
              <a:rPr lang="en-US" sz="2400" b="1" i="0" u="none" strike="noStrike" cap="none">
                <a:solidFill>
                  <a:schemeClr val="lt1"/>
                </a:solidFill>
                <a:latin typeface="Montserrat"/>
                <a:ea typeface="Montserrat"/>
                <a:cs typeface="Montserrat"/>
                <a:sym typeface="Montserrat"/>
              </a:rPr>
              <a:t>Premature Retirement</a:t>
            </a:r>
            <a:endParaRPr sz="2400" b="0" i="0" u="none" strike="noStrike" cap="none">
              <a:solidFill>
                <a:schemeClr val="lt1"/>
              </a:solidFill>
              <a:latin typeface="Montserrat"/>
              <a:ea typeface="Montserrat"/>
              <a:cs typeface="Montserrat"/>
              <a:sym typeface="Montserrat"/>
            </a:endParaRPr>
          </a:p>
        </p:txBody>
      </p:sp>
      <p:sp>
        <p:nvSpPr>
          <p:cNvPr id="203" name="Google Shape;203;p3"/>
          <p:cNvSpPr txBox="1"/>
          <p:nvPr/>
        </p:nvSpPr>
        <p:spPr>
          <a:xfrm>
            <a:off x="2002300" y="2100467"/>
            <a:ext cx="3102800" cy="946886"/>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None/>
            </a:pPr>
            <a:r>
              <a:rPr lang="en-US" sz="2800" b="1" i="0" u="none" strike="noStrike" cap="none">
                <a:solidFill>
                  <a:schemeClr val="lt1"/>
                </a:solidFill>
                <a:latin typeface="Montserrat"/>
                <a:ea typeface="Montserrat"/>
                <a:cs typeface="Montserrat"/>
                <a:sym typeface="Montserrat"/>
              </a:rPr>
              <a:t>Maintenance</a:t>
            </a:r>
            <a:endParaRPr sz="2800" b="1" i="0" u="none" strike="noStrike" cap="none">
              <a:solidFill>
                <a:schemeClr val="lt1"/>
              </a:solidFill>
              <a:latin typeface="Montserrat"/>
              <a:ea typeface="Montserrat"/>
              <a:cs typeface="Montserrat"/>
              <a:sym typeface="Montserrat"/>
            </a:endParaRPr>
          </a:p>
        </p:txBody>
      </p:sp>
      <p:pic>
        <p:nvPicPr>
          <p:cNvPr id="204" name="Google Shape;204;p3"/>
          <p:cNvPicPr preferRelativeResize="0"/>
          <p:nvPr/>
        </p:nvPicPr>
        <p:blipFill rotWithShape="1">
          <a:blip r:embed="rId3">
            <a:alphaModFix/>
          </a:blip>
          <a:srcRect/>
          <a:stretch/>
        </p:blipFill>
        <p:spPr>
          <a:xfrm>
            <a:off x="1150067" y="2042800"/>
            <a:ext cx="862000" cy="862000"/>
          </a:xfrm>
          <a:prstGeom prst="rect">
            <a:avLst/>
          </a:prstGeom>
          <a:noFill/>
          <a:ln>
            <a:noFill/>
          </a:ln>
        </p:spPr>
      </p:pic>
      <p:pic>
        <p:nvPicPr>
          <p:cNvPr id="205" name="Google Shape;205;p3"/>
          <p:cNvPicPr preferRelativeResize="0"/>
          <p:nvPr/>
        </p:nvPicPr>
        <p:blipFill rotWithShape="1">
          <a:blip r:embed="rId4">
            <a:alphaModFix/>
          </a:blip>
          <a:srcRect/>
          <a:stretch/>
        </p:blipFill>
        <p:spPr>
          <a:xfrm>
            <a:off x="6732502" y="2085084"/>
            <a:ext cx="1070381" cy="707965"/>
          </a:xfrm>
          <a:prstGeom prst="rect">
            <a:avLst/>
          </a:prstGeom>
          <a:noFill/>
          <a:ln>
            <a:noFill/>
          </a:ln>
        </p:spPr>
      </p:pic>
      <p:sp>
        <p:nvSpPr>
          <p:cNvPr id="206" name="Google Shape;206;p3"/>
          <p:cNvSpPr txBox="1"/>
          <p:nvPr/>
        </p:nvSpPr>
        <p:spPr>
          <a:xfrm>
            <a:off x="7744600" y="2100467"/>
            <a:ext cx="3986400" cy="946886"/>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None/>
            </a:pPr>
            <a:r>
              <a:rPr lang="en-US" sz="2800" b="1" i="0" u="none" strike="noStrike" cap="none">
                <a:solidFill>
                  <a:schemeClr val="lt1"/>
                </a:solidFill>
                <a:latin typeface="Montserrat"/>
                <a:ea typeface="Montserrat"/>
                <a:cs typeface="Montserrat"/>
                <a:sym typeface="Montserrat"/>
              </a:rPr>
              <a:t>Field Operations </a:t>
            </a:r>
            <a:endParaRPr sz="2800" b="1" i="0" u="none" strike="noStrike" cap="none">
              <a:solidFill>
                <a:schemeClr val="lt1"/>
              </a:solidFill>
              <a:latin typeface="Montserrat"/>
              <a:ea typeface="Montserrat"/>
              <a:cs typeface="Montserrat"/>
              <a:sym typeface="Montserrat"/>
            </a:endParaRPr>
          </a:p>
        </p:txBody>
      </p:sp>
      <p:pic>
        <p:nvPicPr>
          <p:cNvPr id="207" name="Google Shape;207;p3"/>
          <p:cNvPicPr preferRelativeResize="0"/>
          <p:nvPr/>
        </p:nvPicPr>
        <p:blipFill rotWithShape="1">
          <a:blip r:embed="rId5">
            <a:alphaModFix/>
          </a:blip>
          <a:srcRect/>
          <a:stretch/>
        </p:blipFill>
        <p:spPr>
          <a:xfrm>
            <a:off x="10770467" y="223067"/>
            <a:ext cx="1154375" cy="451600"/>
          </a:xfrm>
          <a:prstGeom prst="rect">
            <a:avLst/>
          </a:prstGeom>
          <a:noFill/>
          <a:ln>
            <a:noFill/>
          </a:ln>
        </p:spPr>
      </p:pic>
      <p:pic>
        <p:nvPicPr>
          <p:cNvPr id="208" name="Google Shape;208;p3"/>
          <p:cNvPicPr preferRelativeResize="0"/>
          <p:nvPr/>
        </p:nvPicPr>
        <p:blipFill rotWithShape="1">
          <a:blip r:embed="rId6">
            <a:alphaModFix amt="31000"/>
          </a:blip>
          <a:srcRect/>
          <a:stretch/>
        </p:blipFill>
        <p:spPr>
          <a:xfrm>
            <a:off x="4995361" y="3184418"/>
            <a:ext cx="2002952" cy="2468367"/>
          </a:xfrm>
          <a:prstGeom prst="rect">
            <a:avLst/>
          </a:prstGeom>
          <a:noFill/>
          <a:ln>
            <a:noFill/>
          </a:ln>
        </p:spPr>
      </p:pic>
      <p:sp>
        <p:nvSpPr>
          <p:cNvPr id="209" name="Google Shape;209;p3"/>
          <p:cNvSpPr txBox="1"/>
          <p:nvPr/>
        </p:nvSpPr>
        <p:spPr>
          <a:xfrm>
            <a:off x="941297" y="3978334"/>
            <a:ext cx="3288800" cy="87609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None/>
            </a:pPr>
            <a:r>
              <a:rPr lang="en-US" sz="2400" b="1" i="0" u="none" strike="noStrike" cap="none">
                <a:solidFill>
                  <a:schemeClr val="lt1"/>
                </a:solidFill>
                <a:latin typeface="Montserrat"/>
                <a:ea typeface="Montserrat"/>
                <a:cs typeface="Montserrat"/>
                <a:sym typeface="Montserrat"/>
              </a:rPr>
              <a:t>Overbuy inventory</a:t>
            </a:r>
            <a:endParaRPr sz="2400" b="1" i="0" u="none" strike="noStrike" cap="none">
              <a:solidFill>
                <a:schemeClr val="lt1"/>
              </a:solidFill>
              <a:latin typeface="Montserrat"/>
              <a:ea typeface="Montserrat"/>
              <a:cs typeface="Montserrat"/>
              <a:sym typeface="Montserrat"/>
            </a:endParaRPr>
          </a:p>
        </p:txBody>
      </p:sp>
      <p:sp>
        <p:nvSpPr>
          <p:cNvPr id="210" name="Google Shape;210;p3"/>
          <p:cNvSpPr txBox="1"/>
          <p:nvPr/>
        </p:nvSpPr>
        <p:spPr>
          <a:xfrm>
            <a:off x="941300" y="4730467"/>
            <a:ext cx="3396000" cy="1300829"/>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None/>
            </a:pPr>
            <a:r>
              <a:rPr lang="en-US" sz="2400" b="1" i="0" u="none" strike="noStrike" cap="none">
                <a:solidFill>
                  <a:schemeClr val="lt1"/>
                </a:solidFill>
                <a:latin typeface="Montserrat"/>
                <a:ea typeface="Montserrat"/>
                <a:cs typeface="Montserrat"/>
                <a:sym typeface="Montserrat"/>
              </a:rPr>
              <a:t>Added maintenance hours </a:t>
            </a:r>
            <a:endParaRPr sz="2400" b="1" i="0" u="none" strike="noStrike" cap="none">
              <a:solidFill>
                <a:schemeClr val="lt1"/>
              </a:solidFill>
              <a:latin typeface="Montserrat"/>
              <a:ea typeface="Montserrat"/>
              <a:cs typeface="Montserrat"/>
              <a:sym typeface="Montserrat"/>
            </a:endParaRPr>
          </a:p>
        </p:txBody>
      </p:sp>
      <p:sp>
        <p:nvSpPr>
          <p:cNvPr id="211" name="Google Shape;211;p3"/>
          <p:cNvSpPr txBox="1"/>
          <p:nvPr/>
        </p:nvSpPr>
        <p:spPr>
          <a:xfrm>
            <a:off x="7741100" y="4942868"/>
            <a:ext cx="3522000" cy="87609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None/>
            </a:pPr>
            <a:r>
              <a:rPr lang="en-US" sz="2400" b="1" i="0" u="none" strike="noStrike" cap="none">
                <a:solidFill>
                  <a:schemeClr val="lt1"/>
                </a:solidFill>
                <a:latin typeface="Montserrat"/>
                <a:ea typeface="Montserrat"/>
                <a:cs typeface="Montserrat"/>
                <a:sym typeface="Montserrat"/>
              </a:rPr>
              <a:t>Jeopardize mission</a:t>
            </a:r>
            <a:endParaRPr sz="2400" b="0"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4"/>
          <p:cNvSpPr txBox="1"/>
          <p:nvPr/>
        </p:nvSpPr>
        <p:spPr>
          <a:xfrm>
            <a:off x="257411" y="1748616"/>
            <a:ext cx="11770800" cy="3431668"/>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en-US" sz="3600" b="0" i="0" u="none" strike="noStrike" cap="none" dirty="0">
                <a:solidFill>
                  <a:srgbClr val="46549A"/>
                </a:solidFill>
                <a:latin typeface="Montserrat"/>
                <a:ea typeface="Montserrat"/>
                <a:cs typeface="Montserrat"/>
                <a:sym typeface="Montserrat"/>
              </a:rPr>
              <a:t>To avoid this, the </a:t>
            </a:r>
            <a:endParaRPr dirty="0"/>
          </a:p>
          <a:p>
            <a:pPr marL="0" marR="0" lvl="0" indent="0" algn="l" rtl="0">
              <a:lnSpc>
                <a:spcPct val="115000"/>
              </a:lnSpc>
              <a:spcBef>
                <a:spcPts val="0"/>
              </a:spcBef>
              <a:spcAft>
                <a:spcPts val="0"/>
              </a:spcAft>
              <a:buNone/>
            </a:pPr>
            <a:r>
              <a:rPr lang="en-US" sz="3600" b="1" i="0" u="none" strike="noStrike" cap="none" dirty="0">
                <a:solidFill>
                  <a:srgbClr val="46549A"/>
                </a:solidFill>
                <a:latin typeface="Montserrat"/>
                <a:ea typeface="Montserrat"/>
                <a:cs typeface="Montserrat"/>
                <a:sym typeface="Montserrat"/>
              </a:rPr>
              <a:t>battery developers, operators, and maintainers </a:t>
            </a:r>
            <a:endParaRPr dirty="0"/>
          </a:p>
          <a:p>
            <a:pPr marL="0" marR="0" lvl="0" indent="0" algn="l" rtl="0">
              <a:lnSpc>
                <a:spcPct val="115000"/>
              </a:lnSpc>
              <a:spcBef>
                <a:spcPts val="0"/>
              </a:spcBef>
              <a:spcAft>
                <a:spcPts val="0"/>
              </a:spcAft>
              <a:buNone/>
            </a:pPr>
            <a:r>
              <a:rPr lang="en-US" sz="3600" b="0" i="0" u="none" strike="noStrike" cap="none" dirty="0">
                <a:solidFill>
                  <a:srgbClr val="46549A"/>
                </a:solidFill>
                <a:latin typeface="Montserrat"/>
                <a:ea typeface="Montserrat"/>
                <a:cs typeface="Montserrat"/>
                <a:sym typeface="Montserrat"/>
              </a:rPr>
              <a:t>need the means to </a:t>
            </a:r>
            <a:endParaRPr dirty="0"/>
          </a:p>
          <a:p>
            <a:pPr marL="0" marR="0" lvl="0" indent="0" algn="l" rtl="0">
              <a:lnSpc>
                <a:spcPct val="115000"/>
              </a:lnSpc>
              <a:spcBef>
                <a:spcPts val="0"/>
              </a:spcBef>
              <a:spcAft>
                <a:spcPts val="0"/>
              </a:spcAft>
              <a:buNone/>
            </a:pPr>
            <a:r>
              <a:rPr lang="en-US" sz="3600" b="0" i="0" u="none" strike="noStrike" cap="none" dirty="0">
                <a:solidFill>
                  <a:srgbClr val="46549A"/>
                </a:solidFill>
                <a:latin typeface="Montserrat"/>
                <a:ea typeface="Montserrat"/>
                <a:cs typeface="Montserrat"/>
                <a:sym typeface="Montserrat"/>
              </a:rPr>
              <a:t>manage </a:t>
            </a:r>
            <a:r>
              <a:rPr lang="en-US" sz="3600" b="1" i="0" u="none" strike="noStrike" cap="none" dirty="0">
                <a:solidFill>
                  <a:srgbClr val="46549A"/>
                </a:solidFill>
                <a:latin typeface="Montserrat"/>
                <a:ea typeface="Montserrat"/>
                <a:cs typeface="Montserrat"/>
                <a:sym typeface="Montserrat"/>
              </a:rPr>
              <a:t>battery performance</a:t>
            </a:r>
            <a:r>
              <a:rPr lang="en-US" sz="3600" b="0" i="0" u="none" strike="noStrike" cap="none" dirty="0">
                <a:solidFill>
                  <a:srgbClr val="46549A"/>
                </a:solidFill>
                <a:latin typeface="Montserrat"/>
                <a:ea typeface="Montserrat"/>
                <a:cs typeface="Montserrat"/>
                <a:sym typeface="Montserrat"/>
              </a:rPr>
              <a:t> </a:t>
            </a:r>
            <a:endParaRPr sz="3600" b="0" i="0" u="none" strike="noStrike" cap="none" dirty="0">
              <a:solidFill>
                <a:srgbClr val="46549A"/>
              </a:solidFill>
              <a:latin typeface="Montserrat"/>
              <a:ea typeface="Montserrat"/>
              <a:cs typeface="Montserrat"/>
              <a:sym typeface="Montserrat"/>
            </a:endParaRPr>
          </a:p>
          <a:p>
            <a:pPr marL="0" marR="0" lvl="0" indent="0" algn="l" rtl="0">
              <a:lnSpc>
                <a:spcPct val="115000"/>
              </a:lnSpc>
              <a:spcBef>
                <a:spcPts val="0"/>
              </a:spcBef>
              <a:spcAft>
                <a:spcPts val="0"/>
              </a:spcAft>
              <a:buNone/>
            </a:pPr>
            <a:r>
              <a:rPr lang="en-US" sz="3600" b="0" i="0" u="none" strike="noStrike" cap="none" dirty="0">
                <a:solidFill>
                  <a:srgbClr val="46549A"/>
                </a:solidFill>
                <a:latin typeface="Montserrat"/>
                <a:ea typeface="Montserrat"/>
                <a:cs typeface="Montserrat"/>
                <a:sym typeface="Montserrat"/>
              </a:rPr>
              <a:t>and inform </a:t>
            </a:r>
            <a:r>
              <a:rPr lang="en-US" sz="3600" b="1" i="0" u="none" strike="noStrike" cap="none" dirty="0">
                <a:solidFill>
                  <a:srgbClr val="46549A"/>
                </a:solidFill>
                <a:latin typeface="Montserrat"/>
                <a:ea typeface="Montserrat"/>
                <a:cs typeface="Montserrat"/>
                <a:sym typeface="Montserrat"/>
              </a:rPr>
              <a:t>condition-based maintenance</a:t>
            </a:r>
            <a:r>
              <a:rPr lang="en-US" sz="3600" b="0" i="0" u="none" strike="noStrike" cap="none" dirty="0">
                <a:solidFill>
                  <a:srgbClr val="46549A"/>
                </a:solidFill>
                <a:latin typeface="Montserrat"/>
                <a:ea typeface="Montserrat"/>
                <a:cs typeface="Montserrat"/>
                <a:sym typeface="Montserrat"/>
              </a:rPr>
              <a:t>. </a:t>
            </a:r>
            <a:endParaRPr sz="3600" b="0" i="0" u="none" strike="noStrike" cap="none" dirty="0">
              <a:solidFill>
                <a:srgbClr val="46549A"/>
              </a:solidFill>
              <a:latin typeface="Montserrat"/>
              <a:ea typeface="Montserrat"/>
              <a:cs typeface="Montserrat"/>
              <a:sym typeface="Montserrat"/>
            </a:endParaRPr>
          </a:p>
        </p:txBody>
      </p:sp>
      <p:sp>
        <p:nvSpPr>
          <p:cNvPr id="217" name="Google Shape;217;p4"/>
          <p:cNvSpPr txBox="1"/>
          <p:nvPr/>
        </p:nvSpPr>
        <p:spPr>
          <a:xfrm>
            <a:off x="6796667" y="6254234"/>
            <a:ext cx="4807200" cy="687264"/>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None/>
            </a:pPr>
            <a:r>
              <a:rPr lang="en-US" sz="1333" b="0" i="0" u="none" strike="noStrike" cap="none">
                <a:solidFill>
                  <a:schemeClr val="dk2"/>
                </a:solidFill>
                <a:latin typeface="Montserrat"/>
                <a:ea typeface="Montserrat"/>
                <a:cs typeface="Montserrat"/>
                <a:sym typeface="Montserrat"/>
              </a:rPr>
              <a:t>© 2023 Astrolabe Analytics, Inc. All Rights Reserved.</a:t>
            </a:r>
            <a:endParaRPr sz="1067" b="0" i="0" u="none" strike="noStrike" cap="none">
              <a:solidFill>
                <a:srgbClr val="000000"/>
              </a:solidFill>
              <a:latin typeface="Arial"/>
              <a:ea typeface="Arial"/>
              <a:cs typeface="Arial"/>
              <a:sym typeface="Arial"/>
            </a:endParaRPr>
          </a:p>
        </p:txBody>
      </p:sp>
      <p:sp>
        <p:nvSpPr>
          <p:cNvPr id="218" name="Google Shape;218;p4"/>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7</a:t>
            </a:fld>
            <a:endParaRPr/>
          </a:p>
        </p:txBody>
      </p:sp>
      <p:pic>
        <p:nvPicPr>
          <p:cNvPr id="219" name="Google Shape;219;p4"/>
          <p:cNvPicPr preferRelativeResize="0"/>
          <p:nvPr/>
        </p:nvPicPr>
        <p:blipFill rotWithShape="1">
          <a:blip r:embed="rId3">
            <a:alphaModFix/>
          </a:blip>
          <a:srcRect/>
          <a:stretch/>
        </p:blipFill>
        <p:spPr>
          <a:xfrm>
            <a:off x="10770467" y="223067"/>
            <a:ext cx="1154375" cy="451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t>8</a:t>
            </a:fld>
            <a:endParaRPr/>
          </a:p>
        </p:txBody>
      </p:sp>
      <p:sp>
        <p:nvSpPr>
          <p:cNvPr id="225" name="Google Shape;225;p5"/>
          <p:cNvSpPr txBox="1"/>
          <p:nvPr/>
        </p:nvSpPr>
        <p:spPr>
          <a:xfrm>
            <a:off x="355867" y="1406908"/>
            <a:ext cx="11354353" cy="1800137"/>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3200" b="1" i="0" u="none" strike="noStrike" cap="none" dirty="0">
                <a:solidFill>
                  <a:srgbClr val="7F7F7F"/>
                </a:solidFill>
                <a:latin typeface="Montserrat"/>
                <a:ea typeface="Montserrat"/>
                <a:cs typeface="Montserrat"/>
                <a:sym typeface="Montserrat"/>
              </a:rPr>
              <a:t>Astrolabe provides software and services to forecast and monitor the health of battery systems:</a:t>
            </a:r>
            <a:endParaRPr sz="2400" b="1" i="0" u="none" strike="noStrike" cap="none" dirty="0">
              <a:solidFill>
                <a:srgbClr val="7F7F7F"/>
              </a:solidFill>
              <a:latin typeface="Montserrat"/>
              <a:ea typeface="Montserrat"/>
              <a:cs typeface="Montserrat"/>
              <a:sym typeface="Montserrat"/>
            </a:endParaRPr>
          </a:p>
          <a:p>
            <a:pPr marL="0" marR="0" lvl="0" indent="0" algn="l" rtl="0">
              <a:lnSpc>
                <a:spcPct val="150000"/>
              </a:lnSpc>
              <a:spcBef>
                <a:spcPts val="0"/>
              </a:spcBef>
              <a:spcAft>
                <a:spcPts val="0"/>
              </a:spcAft>
              <a:buNone/>
            </a:pPr>
            <a:r>
              <a:rPr lang="en-US" sz="2400" b="1" i="0" u="none" strike="noStrike" cap="none" dirty="0">
                <a:latin typeface="Montserrat"/>
                <a:ea typeface="Montserrat"/>
                <a:cs typeface="Montserrat"/>
                <a:sym typeface="Montserrat"/>
              </a:rPr>
              <a:t>	- Drones/UAV</a:t>
            </a:r>
            <a:endParaRPr dirty="0"/>
          </a:p>
          <a:p>
            <a:pPr marL="0" marR="0" lvl="0" indent="0" algn="l" rtl="0">
              <a:lnSpc>
                <a:spcPct val="150000"/>
              </a:lnSpc>
              <a:spcBef>
                <a:spcPts val="0"/>
              </a:spcBef>
              <a:spcAft>
                <a:spcPts val="0"/>
              </a:spcAft>
              <a:buNone/>
            </a:pPr>
            <a:r>
              <a:rPr lang="en-US" sz="2400" b="1" i="0" u="none" strike="noStrike" cap="none" dirty="0">
                <a:latin typeface="Montserrat"/>
                <a:ea typeface="Montserrat"/>
                <a:cs typeface="Montserrat"/>
                <a:sym typeface="Montserrat"/>
              </a:rPr>
              <a:t> 	- Light electric vehicles</a:t>
            </a:r>
            <a:endParaRPr dirty="0"/>
          </a:p>
          <a:p>
            <a:pPr marL="0" marR="0" lvl="0" indent="0" algn="l" rtl="0">
              <a:lnSpc>
                <a:spcPct val="150000"/>
              </a:lnSpc>
              <a:spcBef>
                <a:spcPts val="0"/>
              </a:spcBef>
              <a:spcAft>
                <a:spcPts val="0"/>
              </a:spcAft>
              <a:buNone/>
            </a:pPr>
            <a:r>
              <a:rPr lang="en-US" sz="2400" b="1" i="0" u="none" strike="noStrike" cap="none" dirty="0">
                <a:latin typeface="Montserrat"/>
                <a:ea typeface="Montserrat"/>
                <a:cs typeface="Montserrat"/>
                <a:sym typeface="Montserrat"/>
              </a:rPr>
              <a:t> 	- Electric aircraft</a:t>
            </a:r>
            <a:endParaRPr sz="3200" b="1" i="0" u="none" strike="noStrike" cap="none" dirty="0">
              <a:latin typeface="Montserrat"/>
              <a:ea typeface="Montserrat"/>
              <a:cs typeface="Montserrat"/>
              <a:sym typeface="Montserrat"/>
            </a:endParaRPr>
          </a:p>
          <a:p>
            <a:pPr marL="0" marR="0" lvl="0" indent="0" algn="l" rtl="0">
              <a:lnSpc>
                <a:spcPct val="100000"/>
              </a:lnSpc>
              <a:spcBef>
                <a:spcPts val="600"/>
              </a:spcBef>
              <a:spcAft>
                <a:spcPts val="0"/>
              </a:spcAft>
              <a:buNone/>
            </a:pPr>
            <a:r>
              <a:rPr lang="en-US" sz="3200" b="1" i="0" u="none" strike="noStrike" cap="none" dirty="0">
                <a:solidFill>
                  <a:srgbClr val="7F7F7F"/>
                </a:solidFill>
                <a:latin typeface="Montserrat"/>
                <a:ea typeface="Montserrat"/>
                <a:cs typeface="Montserrat"/>
                <a:sym typeface="Montserrat"/>
              </a:rPr>
              <a:t>Value proposition:</a:t>
            </a:r>
            <a:endParaRPr dirty="0"/>
          </a:p>
          <a:p>
            <a:pPr marL="0" marR="0" lvl="0" indent="0" algn="l" rtl="0">
              <a:lnSpc>
                <a:spcPct val="150000"/>
              </a:lnSpc>
              <a:spcBef>
                <a:spcPts val="0"/>
              </a:spcBef>
              <a:spcAft>
                <a:spcPts val="0"/>
              </a:spcAft>
              <a:buNone/>
            </a:pPr>
            <a:r>
              <a:rPr lang="en-US" sz="2400" b="1" i="0" u="none" strike="noStrike" cap="none" dirty="0">
                <a:solidFill>
                  <a:srgbClr val="A5A5A5"/>
                </a:solidFill>
                <a:latin typeface="Montserrat"/>
                <a:ea typeface="Montserrat"/>
                <a:cs typeface="Montserrat"/>
                <a:sym typeface="Montserrat"/>
              </a:rPr>
              <a:t>	</a:t>
            </a:r>
            <a:r>
              <a:rPr lang="en-US" sz="2400" b="1" i="0" u="none" strike="noStrike" cap="none" dirty="0">
                <a:latin typeface="Montserrat"/>
                <a:ea typeface="Montserrat"/>
                <a:cs typeface="Montserrat"/>
                <a:sym typeface="Montserrat"/>
              </a:rPr>
              <a:t>- Reduce battery maintenance and replacements costs</a:t>
            </a:r>
            <a:endParaRPr dirty="0"/>
          </a:p>
          <a:p>
            <a:pPr marL="0" marR="0" lvl="0" indent="0" algn="l" rtl="0">
              <a:lnSpc>
                <a:spcPct val="150000"/>
              </a:lnSpc>
              <a:spcBef>
                <a:spcPts val="0"/>
              </a:spcBef>
              <a:spcAft>
                <a:spcPts val="0"/>
              </a:spcAft>
              <a:buNone/>
            </a:pPr>
            <a:r>
              <a:rPr lang="en-US" sz="2400" b="1" i="0" u="none" strike="noStrike" cap="none" dirty="0">
                <a:latin typeface="Montserrat"/>
                <a:ea typeface="Montserrat"/>
                <a:cs typeface="Montserrat"/>
                <a:sym typeface="Montserrat"/>
              </a:rPr>
              <a:t>	- Ensure high system safety and uptime</a:t>
            </a:r>
            <a:endParaRPr dirty="0"/>
          </a:p>
          <a:p>
            <a:pPr marL="0" marR="0" lvl="0" indent="0" algn="l" rtl="0">
              <a:lnSpc>
                <a:spcPct val="150000"/>
              </a:lnSpc>
              <a:spcBef>
                <a:spcPts val="0"/>
              </a:spcBef>
              <a:spcAft>
                <a:spcPts val="0"/>
              </a:spcAft>
              <a:buNone/>
            </a:pPr>
            <a:r>
              <a:rPr lang="en-US" sz="2400" b="1" i="0" u="none" strike="noStrike" cap="none" dirty="0">
                <a:latin typeface="Montserrat"/>
                <a:ea typeface="Montserrat"/>
                <a:cs typeface="Montserrat"/>
                <a:sym typeface="Montserrat"/>
              </a:rPr>
              <a:t>	- Prevent mission failure</a:t>
            </a:r>
            <a:endParaRPr dirty="0"/>
          </a:p>
        </p:txBody>
      </p:sp>
      <p:sp>
        <p:nvSpPr>
          <p:cNvPr id="226" name="Google Shape;226;p5"/>
          <p:cNvSpPr txBox="1"/>
          <p:nvPr/>
        </p:nvSpPr>
        <p:spPr>
          <a:xfrm>
            <a:off x="419100" y="448434"/>
            <a:ext cx="11196800" cy="95406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en-US" sz="4000" b="1" i="0" u="none" strike="noStrike" cap="none" dirty="0">
                <a:solidFill>
                  <a:srgbClr val="46549A"/>
                </a:solidFill>
                <a:latin typeface="Montserrat"/>
                <a:ea typeface="Montserrat"/>
                <a:cs typeface="Montserrat"/>
                <a:sym typeface="Montserrat"/>
              </a:rPr>
              <a:t>How can Astrolabe help?</a:t>
            </a:r>
            <a:endParaRPr sz="4000" b="1" i="0" u="none" strike="noStrike" cap="none" dirty="0">
              <a:solidFill>
                <a:srgbClr val="46549A"/>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6"/>
          <p:cNvPicPr preferRelativeResize="0"/>
          <p:nvPr/>
        </p:nvPicPr>
        <p:blipFill rotWithShape="1">
          <a:blip r:embed="rId3">
            <a:alphaModFix amt="9000"/>
          </a:blip>
          <a:srcRect b="15667"/>
          <a:stretch/>
        </p:blipFill>
        <p:spPr>
          <a:xfrm>
            <a:off x="966544" y="1513090"/>
            <a:ext cx="4417563" cy="3725135"/>
          </a:xfrm>
          <a:prstGeom prst="rect">
            <a:avLst/>
          </a:prstGeom>
          <a:noFill/>
          <a:ln>
            <a:noFill/>
          </a:ln>
        </p:spPr>
      </p:pic>
      <p:sp>
        <p:nvSpPr>
          <p:cNvPr id="232" name="Google Shape;232;p6"/>
          <p:cNvSpPr txBox="1">
            <a:spLocks noGrp="1"/>
          </p:cNvSpPr>
          <p:nvPr>
            <p:ph type="title"/>
          </p:nvPr>
        </p:nvSpPr>
        <p:spPr>
          <a:xfrm>
            <a:off x="781600" y="231600"/>
            <a:ext cx="11116000" cy="13860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15000"/>
              </a:lnSpc>
              <a:spcBef>
                <a:spcPts val="0"/>
              </a:spcBef>
              <a:spcAft>
                <a:spcPts val="0"/>
              </a:spcAft>
              <a:buSzPct val="55555"/>
              <a:buNone/>
            </a:pPr>
            <a:r>
              <a:rPr lang="en-US" sz="3600" b="1" dirty="0">
                <a:solidFill>
                  <a:srgbClr val="46549A"/>
                </a:solidFill>
                <a:latin typeface="Montserrat"/>
                <a:ea typeface="Montserrat"/>
                <a:cs typeface="Montserrat"/>
                <a:sym typeface="Montserrat"/>
              </a:rPr>
              <a:t>Value Proposition:</a:t>
            </a:r>
            <a:endParaRPr sz="3600" b="1" dirty="0">
              <a:solidFill>
                <a:srgbClr val="46549A"/>
              </a:solidFill>
              <a:latin typeface="Montserrat"/>
              <a:ea typeface="Montserrat"/>
              <a:cs typeface="Montserrat"/>
              <a:sym typeface="Montserrat"/>
            </a:endParaRPr>
          </a:p>
          <a:p>
            <a:pPr marL="0" lvl="0" indent="0" algn="l" rtl="0">
              <a:lnSpc>
                <a:spcPct val="115000"/>
              </a:lnSpc>
              <a:spcBef>
                <a:spcPts val="0"/>
              </a:spcBef>
              <a:spcAft>
                <a:spcPts val="0"/>
              </a:spcAft>
              <a:buSzPct val="55555"/>
              <a:buNone/>
            </a:pPr>
            <a:r>
              <a:rPr lang="en-US" sz="3600" b="1" dirty="0">
                <a:solidFill>
                  <a:srgbClr val="46549A"/>
                </a:solidFill>
                <a:latin typeface="Montserrat"/>
                <a:ea typeface="Montserrat"/>
                <a:cs typeface="Montserrat"/>
                <a:sym typeface="Montserrat"/>
              </a:rPr>
              <a:t>Reduced </a:t>
            </a:r>
            <a:r>
              <a:rPr lang="en-US" sz="3600" b="1" dirty="0" err="1">
                <a:solidFill>
                  <a:srgbClr val="46549A"/>
                </a:solidFill>
                <a:latin typeface="Montserrat"/>
                <a:ea typeface="Montserrat"/>
                <a:cs typeface="Montserrat"/>
                <a:sym typeface="Montserrat"/>
              </a:rPr>
              <a:t>OpEx</a:t>
            </a:r>
            <a:r>
              <a:rPr lang="en-US" sz="3600" b="1" dirty="0">
                <a:solidFill>
                  <a:srgbClr val="46549A"/>
                </a:solidFill>
                <a:latin typeface="Montserrat"/>
                <a:ea typeface="Montserrat"/>
                <a:cs typeface="Montserrat"/>
                <a:sym typeface="Montserrat"/>
              </a:rPr>
              <a:t> and increased mission readiness</a:t>
            </a:r>
            <a:endParaRPr sz="3600" b="1" dirty="0">
              <a:solidFill>
                <a:srgbClr val="46549A"/>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ct val="45454"/>
              <a:buNone/>
            </a:pPr>
            <a:endParaRPr dirty="0"/>
          </a:p>
        </p:txBody>
      </p:sp>
      <p:sp>
        <p:nvSpPr>
          <p:cNvPr id="233" name="Google Shape;233;p6"/>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pic>
        <p:nvPicPr>
          <p:cNvPr id="234" name="Google Shape;234;p6"/>
          <p:cNvPicPr preferRelativeResize="0"/>
          <p:nvPr/>
        </p:nvPicPr>
        <p:blipFill rotWithShape="1">
          <a:blip r:embed="rId4">
            <a:alphaModFix/>
          </a:blip>
          <a:srcRect/>
          <a:stretch/>
        </p:blipFill>
        <p:spPr>
          <a:xfrm>
            <a:off x="10770467" y="223067"/>
            <a:ext cx="1154375" cy="451600"/>
          </a:xfrm>
          <a:prstGeom prst="rect">
            <a:avLst/>
          </a:prstGeom>
          <a:noFill/>
          <a:ln>
            <a:noFill/>
          </a:ln>
        </p:spPr>
      </p:pic>
      <p:pic>
        <p:nvPicPr>
          <p:cNvPr id="235" name="Google Shape;235;p6"/>
          <p:cNvPicPr preferRelativeResize="0"/>
          <p:nvPr/>
        </p:nvPicPr>
        <p:blipFill rotWithShape="1">
          <a:blip r:embed="rId5">
            <a:alphaModFix amt="10000"/>
          </a:blip>
          <a:srcRect/>
          <a:stretch/>
        </p:blipFill>
        <p:spPr>
          <a:xfrm>
            <a:off x="6322485" y="1212170"/>
            <a:ext cx="4936601" cy="4936601"/>
          </a:xfrm>
          <a:prstGeom prst="rect">
            <a:avLst/>
          </a:prstGeom>
          <a:noFill/>
          <a:ln>
            <a:noFill/>
          </a:ln>
        </p:spPr>
      </p:pic>
      <p:sp>
        <p:nvSpPr>
          <p:cNvPr id="236" name="Google Shape;236;p6"/>
          <p:cNvSpPr txBox="1"/>
          <p:nvPr/>
        </p:nvSpPr>
        <p:spPr>
          <a:xfrm>
            <a:off x="1727300" y="1727318"/>
            <a:ext cx="3340000" cy="946886"/>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None/>
            </a:pPr>
            <a:r>
              <a:rPr lang="en-US" sz="2800" b="1" i="0" u="none" strike="noStrike" cap="none">
                <a:solidFill>
                  <a:srgbClr val="222222"/>
                </a:solidFill>
                <a:latin typeface="Montserrat"/>
                <a:ea typeface="Montserrat"/>
                <a:cs typeface="Montserrat"/>
                <a:sym typeface="Montserrat"/>
              </a:rPr>
              <a:t>Maintenance</a:t>
            </a:r>
            <a:endParaRPr sz="2800" b="1" i="0" u="none" strike="noStrike" cap="none">
              <a:solidFill>
                <a:srgbClr val="222222"/>
              </a:solidFill>
              <a:latin typeface="Montserrat"/>
              <a:ea typeface="Montserrat"/>
              <a:cs typeface="Montserrat"/>
              <a:sym typeface="Montserrat"/>
            </a:endParaRPr>
          </a:p>
        </p:txBody>
      </p:sp>
      <p:pic>
        <p:nvPicPr>
          <p:cNvPr id="237" name="Google Shape;237;p6"/>
          <p:cNvPicPr preferRelativeResize="0"/>
          <p:nvPr/>
        </p:nvPicPr>
        <p:blipFill rotWithShape="1">
          <a:blip r:embed="rId6">
            <a:alphaModFix/>
          </a:blip>
          <a:srcRect/>
          <a:stretch/>
        </p:blipFill>
        <p:spPr>
          <a:xfrm>
            <a:off x="786633" y="1634933"/>
            <a:ext cx="862000" cy="862000"/>
          </a:xfrm>
          <a:prstGeom prst="rect">
            <a:avLst/>
          </a:prstGeom>
          <a:noFill/>
          <a:ln>
            <a:noFill/>
          </a:ln>
        </p:spPr>
      </p:pic>
      <p:pic>
        <p:nvPicPr>
          <p:cNvPr id="238" name="Google Shape;238;p6"/>
          <p:cNvPicPr preferRelativeResize="0"/>
          <p:nvPr/>
        </p:nvPicPr>
        <p:blipFill rotWithShape="1">
          <a:blip r:embed="rId7">
            <a:alphaModFix/>
          </a:blip>
          <a:srcRect/>
          <a:stretch/>
        </p:blipFill>
        <p:spPr>
          <a:xfrm>
            <a:off x="6579468" y="1711951"/>
            <a:ext cx="1070381" cy="707965"/>
          </a:xfrm>
          <a:prstGeom prst="rect">
            <a:avLst/>
          </a:prstGeom>
          <a:noFill/>
          <a:ln>
            <a:noFill/>
          </a:ln>
        </p:spPr>
      </p:pic>
      <p:sp>
        <p:nvSpPr>
          <p:cNvPr id="239" name="Google Shape;239;p6"/>
          <p:cNvSpPr txBox="1"/>
          <p:nvPr/>
        </p:nvSpPr>
        <p:spPr>
          <a:xfrm>
            <a:off x="7708300" y="1727334"/>
            <a:ext cx="4073200" cy="946886"/>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None/>
            </a:pPr>
            <a:r>
              <a:rPr lang="en-US" sz="2800" b="1" i="0" u="none" strike="noStrike" cap="none">
                <a:solidFill>
                  <a:srgbClr val="222222"/>
                </a:solidFill>
                <a:latin typeface="Montserrat"/>
                <a:ea typeface="Montserrat"/>
                <a:cs typeface="Montserrat"/>
                <a:sym typeface="Montserrat"/>
              </a:rPr>
              <a:t>Field Operations </a:t>
            </a:r>
            <a:endParaRPr sz="2800" b="1" i="0" u="none" strike="noStrike" cap="none">
              <a:solidFill>
                <a:srgbClr val="222222"/>
              </a:solidFill>
              <a:latin typeface="Montserrat"/>
              <a:ea typeface="Montserrat"/>
              <a:cs typeface="Montserrat"/>
              <a:sym typeface="Montserrat"/>
            </a:endParaRPr>
          </a:p>
        </p:txBody>
      </p:sp>
      <p:sp>
        <p:nvSpPr>
          <p:cNvPr id="240" name="Google Shape;240;p6"/>
          <p:cNvSpPr txBox="1"/>
          <p:nvPr/>
        </p:nvSpPr>
        <p:spPr>
          <a:xfrm>
            <a:off x="820300" y="2575867"/>
            <a:ext cx="5156400" cy="2372019"/>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en-US" sz="1867" b="1" i="0" u="none" strike="noStrike" cap="none" dirty="0">
                <a:solidFill>
                  <a:schemeClr val="dk2"/>
                </a:solidFill>
                <a:latin typeface="Montserrat"/>
                <a:ea typeface="Montserrat"/>
                <a:cs typeface="Montserrat"/>
                <a:sym typeface="Montserrat"/>
              </a:rPr>
              <a:t>Up to double the battery (calendar) life</a:t>
            </a:r>
            <a:endParaRPr sz="1867" b="1" i="0" u="none" strike="noStrike" cap="none" dirty="0">
              <a:solidFill>
                <a:schemeClr val="dk2"/>
              </a:solidFill>
              <a:latin typeface="Montserrat"/>
              <a:ea typeface="Montserrat"/>
              <a:cs typeface="Montserrat"/>
              <a:sym typeface="Montserrat"/>
            </a:endParaRPr>
          </a:p>
          <a:p>
            <a:pPr marL="0" marR="0" lvl="0" indent="0" algn="l" rtl="0">
              <a:lnSpc>
                <a:spcPct val="115000"/>
              </a:lnSpc>
              <a:spcBef>
                <a:spcPts val="1600"/>
              </a:spcBef>
              <a:spcAft>
                <a:spcPts val="0"/>
              </a:spcAft>
              <a:buNone/>
            </a:pPr>
            <a:r>
              <a:rPr lang="en-US" sz="1867" b="1" i="0" u="none" strike="noStrike" cap="none" dirty="0">
                <a:solidFill>
                  <a:schemeClr val="dk2"/>
                </a:solidFill>
                <a:latin typeface="Montserrat"/>
                <a:ea typeface="Montserrat"/>
                <a:cs typeface="Montserrat"/>
                <a:sym typeface="Montserrat"/>
              </a:rPr>
              <a:t>50% reduced battery inventory </a:t>
            </a:r>
            <a:endParaRPr sz="1867" b="1" i="0" u="none" strike="noStrike" cap="none" dirty="0">
              <a:solidFill>
                <a:schemeClr val="dk2"/>
              </a:solidFill>
              <a:latin typeface="Montserrat"/>
              <a:ea typeface="Montserrat"/>
              <a:cs typeface="Montserrat"/>
              <a:sym typeface="Montserrat"/>
            </a:endParaRPr>
          </a:p>
          <a:p>
            <a:pPr marL="0" marR="0" lvl="0" indent="0" algn="l" rtl="0">
              <a:lnSpc>
                <a:spcPct val="115000"/>
              </a:lnSpc>
              <a:spcBef>
                <a:spcPts val="1600"/>
              </a:spcBef>
              <a:spcAft>
                <a:spcPts val="1600"/>
              </a:spcAft>
              <a:buNone/>
            </a:pPr>
            <a:r>
              <a:rPr lang="en-US" sz="2400" b="1" i="0" u="none" strike="noStrike" cap="none" dirty="0">
                <a:solidFill>
                  <a:srgbClr val="FF0000"/>
                </a:solidFill>
                <a:latin typeface="Montserrat"/>
                <a:ea typeface="Montserrat"/>
                <a:cs typeface="Montserrat"/>
                <a:sym typeface="Montserrat"/>
              </a:rPr>
              <a:t>$400,000/</a:t>
            </a:r>
            <a:r>
              <a:rPr lang="en-US" sz="2400" b="1" i="0" u="none" strike="noStrike" cap="none" dirty="0" err="1">
                <a:solidFill>
                  <a:srgbClr val="FF0000"/>
                </a:solidFill>
                <a:latin typeface="Montserrat"/>
                <a:ea typeface="Montserrat"/>
                <a:cs typeface="Montserrat"/>
                <a:sym typeface="Montserrat"/>
              </a:rPr>
              <a:t>yr</a:t>
            </a:r>
            <a:r>
              <a:rPr lang="en-US" sz="2400" b="1" i="0" u="none" strike="noStrike" cap="none" dirty="0">
                <a:solidFill>
                  <a:srgbClr val="FF0000"/>
                </a:solidFill>
                <a:latin typeface="Montserrat"/>
                <a:ea typeface="Montserrat"/>
                <a:cs typeface="Montserrat"/>
                <a:sym typeface="Montserrat"/>
              </a:rPr>
              <a:t> estimated savings for DoD program</a:t>
            </a:r>
            <a:endParaRPr sz="2400" b="1" i="0" u="none" strike="noStrike" cap="none" dirty="0">
              <a:solidFill>
                <a:srgbClr val="FF0000"/>
              </a:solidFill>
              <a:latin typeface="Montserrat"/>
              <a:ea typeface="Montserrat"/>
              <a:cs typeface="Montserrat"/>
              <a:sym typeface="Montserrat"/>
            </a:endParaRPr>
          </a:p>
        </p:txBody>
      </p:sp>
      <p:cxnSp>
        <p:nvCxnSpPr>
          <p:cNvPr id="241" name="Google Shape;241;p6"/>
          <p:cNvCxnSpPr/>
          <p:nvPr/>
        </p:nvCxnSpPr>
        <p:spPr>
          <a:xfrm>
            <a:off x="6101200" y="1684133"/>
            <a:ext cx="0" cy="3878800"/>
          </a:xfrm>
          <a:prstGeom prst="straightConnector1">
            <a:avLst/>
          </a:prstGeom>
          <a:noFill/>
          <a:ln w="9525" cap="flat" cmpd="sng">
            <a:solidFill>
              <a:srgbClr val="222222"/>
            </a:solidFill>
            <a:prstDash val="dash"/>
            <a:round/>
            <a:headEnd type="none" w="sm" len="sm"/>
            <a:tailEnd type="none" w="sm" len="sm"/>
          </a:ln>
        </p:spPr>
      </p:cxnSp>
      <p:sp>
        <p:nvSpPr>
          <p:cNvPr id="242" name="Google Shape;242;p6"/>
          <p:cNvSpPr txBox="1"/>
          <p:nvPr/>
        </p:nvSpPr>
        <p:spPr>
          <a:xfrm>
            <a:off x="6796667" y="6254234"/>
            <a:ext cx="4807200" cy="687264"/>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None/>
            </a:pPr>
            <a:r>
              <a:rPr lang="en-US" sz="1333" b="0" i="0" u="none" strike="noStrike" cap="none">
                <a:solidFill>
                  <a:schemeClr val="dk2"/>
                </a:solidFill>
                <a:latin typeface="Montserrat"/>
                <a:ea typeface="Montserrat"/>
                <a:cs typeface="Montserrat"/>
                <a:sym typeface="Montserrat"/>
              </a:rPr>
              <a:t>© 2023 Astrolabe Analytics, Inc. All Rights Reserved.</a:t>
            </a:r>
            <a:endParaRPr sz="1067" b="0" i="0" u="none" strike="noStrike" cap="none">
              <a:solidFill>
                <a:srgbClr val="000000"/>
              </a:solidFill>
              <a:latin typeface="Arial"/>
              <a:ea typeface="Arial"/>
              <a:cs typeface="Arial"/>
              <a:sym typeface="Arial"/>
            </a:endParaRPr>
          </a:p>
        </p:txBody>
      </p:sp>
      <p:sp>
        <p:nvSpPr>
          <p:cNvPr id="243" name="Google Shape;243;p6"/>
          <p:cNvSpPr txBox="1"/>
          <p:nvPr/>
        </p:nvSpPr>
        <p:spPr>
          <a:xfrm>
            <a:off x="6502384" y="2553900"/>
            <a:ext cx="4807200" cy="2072515"/>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en-US" sz="1867" b="1" i="0" u="none" strike="noStrike" cap="none">
                <a:solidFill>
                  <a:schemeClr val="dk2"/>
                </a:solidFill>
                <a:latin typeface="Montserrat"/>
                <a:ea typeface="Montserrat"/>
                <a:cs typeface="Montserrat"/>
                <a:sym typeface="Montserrat"/>
              </a:rPr>
              <a:t>Real-time operator insights into the battery’s state allowing for timely incident management</a:t>
            </a:r>
            <a:endParaRPr sz="1867" b="1" i="0" u="none" strike="noStrike" cap="none">
              <a:solidFill>
                <a:schemeClr val="dk2"/>
              </a:solidFill>
              <a:latin typeface="Montserrat"/>
              <a:ea typeface="Montserrat"/>
              <a:cs typeface="Montserrat"/>
              <a:sym typeface="Montserrat"/>
            </a:endParaRPr>
          </a:p>
          <a:p>
            <a:pPr marL="0" marR="0" lvl="0" indent="0" algn="l" rtl="0">
              <a:lnSpc>
                <a:spcPct val="115000"/>
              </a:lnSpc>
              <a:spcBef>
                <a:spcPts val="1600"/>
              </a:spcBef>
              <a:spcAft>
                <a:spcPts val="1600"/>
              </a:spcAft>
              <a:buNone/>
            </a:pPr>
            <a:r>
              <a:rPr lang="en-US" sz="2400" b="1" i="0" u="none" strike="noStrike" cap="none">
                <a:solidFill>
                  <a:srgbClr val="FF0000"/>
                </a:solidFill>
                <a:latin typeface="Montserrat"/>
                <a:ea typeface="Montserrat"/>
                <a:cs typeface="Montserrat"/>
                <a:sym typeface="Montserrat"/>
              </a:rPr>
              <a:t>100% readiness and uptime</a:t>
            </a:r>
            <a:endParaRPr sz="2400" b="1" i="0" u="none" strike="noStrike" cap="none">
              <a:solidFill>
                <a:srgbClr val="FF0000"/>
              </a:solidFill>
              <a:latin typeface="Montserrat"/>
              <a:ea typeface="Montserrat"/>
              <a:cs typeface="Montserrat"/>
              <a:sym typeface="Montserrat"/>
            </a:endParaRPr>
          </a:p>
        </p:txBody>
      </p:sp>
      <p:sp>
        <p:nvSpPr>
          <p:cNvPr id="244" name="Google Shape;244;p6"/>
          <p:cNvSpPr/>
          <p:nvPr/>
        </p:nvSpPr>
        <p:spPr>
          <a:xfrm>
            <a:off x="786635" y="5636789"/>
            <a:ext cx="2291200" cy="609600"/>
          </a:xfrm>
          <a:prstGeom prst="roundRect">
            <a:avLst>
              <a:gd name="adj" fmla="val 16667"/>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1600" b="1" i="0" u="none" strike="noStrike" cap="none">
                <a:solidFill>
                  <a:srgbClr val="FFFFFF"/>
                </a:solidFill>
                <a:latin typeface="Karla"/>
                <a:ea typeface="Karla"/>
                <a:cs typeface="Karla"/>
                <a:sym typeface="Karla"/>
              </a:rPr>
              <a:t>Maritime</a:t>
            </a:r>
            <a:endParaRPr sz="1600" b="1" i="0" u="none" strike="noStrike" cap="none">
              <a:solidFill>
                <a:srgbClr val="FFFFFF"/>
              </a:solidFill>
              <a:latin typeface="Karla"/>
              <a:ea typeface="Karla"/>
              <a:cs typeface="Karla"/>
              <a:sym typeface="Karla"/>
            </a:endParaRPr>
          </a:p>
          <a:p>
            <a:pPr marL="0" marR="0" lvl="0" indent="0" algn="ctr" rtl="0">
              <a:lnSpc>
                <a:spcPct val="100000"/>
              </a:lnSpc>
              <a:spcBef>
                <a:spcPts val="0"/>
              </a:spcBef>
              <a:spcAft>
                <a:spcPts val="0"/>
              </a:spcAft>
              <a:buNone/>
            </a:pPr>
            <a:r>
              <a:rPr lang="en-US" sz="1600" b="1" i="0" u="none" strike="noStrike" cap="none">
                <a:solidFill>
                  <a:srgbClr val="FFFFFF"/>
                </a:solidFill>
                <a:latin typeface="Karla"/>
                <a:ea typeface="Karla"/>
                <a:cs typeface="Karla"/>
                <a:sym typeface="Karla"/>
              </a:rPr>
              <a:t>AUV/UUV</a:t>
            </a:r>
            <a:endParaRPr sz="1600" b="1" i="0" u="none" strike="noStrike" cap="none">
              <a:solidFill>
                <a:srgbClr val="FFFFFF"/>
              </a:solidFill>
              <a:latin typeface="Karla"/>
              <a:ea typeface="Karla"/>
              <a:cs typeface="Karla"/>
              <a:sym typeface="Karla"/>
            </a:endParaRPr>
          </a:p>
        </p:txBody>
      </p:sp>
      <p:sp>
        <p:nvSpPr>
          <p:cNvPr id="245" name="Google Shape;245;p6"/>
          <p:cNvSpPr/>
          <p:nvPr/>
        </p:nvSpPr>
        <p:spPr>
          <a:xfrm>
            <a:off x="3513719" y="5636789"/>
            <a:ext cx="2291200" cy="609600"/>
          </a:xfrm>
          <a:prstGeom prst="roundRect">
            <a:avLst>
              <a:gd name="adj" fmla="val 16667"/>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1600" b="1" i="0" u="none" strike="noStrike" cap="none">
                <a:solidFill>
                  <a:srgbClr val="FFFFFF"/>
                </a:solidFill>
                <a:latin typeface="Karla"/>
                <a:ea typeface="Karla"/>
                <a:cs typeface="Karla"/>
                <a:sym typeface="Karla"/>
              </a:rPr>
              <a:t>Dismounted Operations</a:t>
            </a:r>
            <a:endParaRPr sz="1600" b="1" i="0" u="none" strike="noStrike" cap="none">
              <a:solidFill>
                <a:srgbClr val="FFFFFF"/>
              </a:solidFill>
              <a:latin typeface="Karla"/>
              <a:ea typeface="Karla"/>
              <a:cs typeface="Karla"/>
              <a:sym typeface="Karla"/>
            </a:endParaRPr>
          </a:p>
        </p:txBody>
      </p:sp>
      <p:sp>
        <p:nvSpPr>
          <p:cNvPr id="246" name="Google Shape;246;p6"/>
          <p:cNvSpPr/>
          <p:nvPr/>
        </p:nvSpPr>
        <p:spPr>
          <a:xfrm>
            <a:off x="6240801" y="5636789"/>
            <a:ext cx="2291200" cy="609600"/>
          </a:xfrm>
          <a:prstGeom prst="roundRect">
            <a:avLst>
              <a:gd name="adj" fmla="val 16667"/>
            </a:avLst>
          </a:prstGeom>
          <a:solidFill>
            <a:srgbClr val="99999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1600" b="1" i="0" u="none" strike="noStrike" cap="none">
                <a:solidFill>
                  <a:srgbClr val="FFFFFF"/>
                </a:solidFill>
                <a:latin typeface="Karla"/>
                <a:ea typeface="Karla"/>
                <a:cs typeface="Karla"/>
                <a:sym typeface="Karla"/>
              </a:rPr>
              <a:t>Drone Logistics</a:t>
            </a:r>
            <a:endParaRPr sz="1600" b="1" i="0" u="none" strike="noStrike" cap="none">
              <a:solidFill>
                <a:srgbClr val="FFFFFF"/>
              </a:solidFill>
              <a:latin typeface="Karla"/>
              <a:ea typeface="Karla"/>
              <a:cs typeface="Karla"/>
              <a:sym typeface="Karla"/>
            </a:endParaRPr>
          </a:p>
        </p:txBody>
      </p:sp>
      <p:sp>
        <p:nvSpPr>
          <p:cNvPr id="247" name="Google Shape;247;p6"/>
          <p:cNvSpPr/>
          <p:nvPr/>
        </p:nvSpPr>
        <p:spPr>
          <a:xfrm>
            <a:off x="8967885" y="5636789"/>
            <a:ext cx="2291200" cy="609600"/>
          </a:xfrm>
          <a:prstGeom prst="roundRect">
            <a:avLst>
              <a:gd name="adj" fmla="val 16667"/>
            </a:avLst>
          </a:prstGeom>
          <a:solidFill>
            <a:srgbClr val="99999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r>
              <a:rPr lang="en-US" sz="1600" b="1" i="0" u="none" strike="noStrike" cap="none">
                <a:solidFill>
                  <a:srgbClr val="FFFFFF"/>
                </a:solidFill>
                <a:latin typeface="Karla"/>
                <a:ea typeface="Karla"/>
                <a:cs typeface="Karla"/>
                <a:sym typeface="Karla"/>
              </a:rPr>
              <a:t>Urban Air Mobility</a:t>
            </a:r>
            <a:endParaRPr sz="1600" b="1" i="0" u="none" strike="noStrike" cap="none">
              <a:solidFill>
                <a:srgbClr val="FFFFFF"/>
              </a:solidFill>
              <a:latin typeface="Karla"/>
              <a:ea typeface="Karla"/>
              <a:cs typeface="Karla"/>
              <a:sym typeface="Karla"/>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183</TotalTime>
  <Words>2928</Words>
  <Application>Microsoft Office PowerPoint</Application>
  <PresentationFormat>Widescreen</PresentationFormat>
  <Paragraphs>461</Paragraphs>
  <Slides>44</Slides>
  <Notes>43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44</vt:i4>
      </vt:variant>
    </vt:vector>
  </HeadingPairs>
  <TitlesOfParts>
    <vt:vector size="57" baseType="lpstr">
      <vt:lpstr>Aptos</vt:lpstr>
      <vt:lpstr>Aptos Display</vt:lpstr>
      <vt:lpstr>Arial</vt:lpstr>
      <vt:lpstr>Calibri</vt:lpstr>
      <vt:lpstr>IBM Plex Sans</vt:lpstr>
      <vt:lpstr>IBM Plex Sans Light</vt:lpstr>
      <vt:lpstr>IBM Plex Sans SemiBold</vt:lpstr>
      <vt:lpstr>Karla</vt:lpstr>
      <vt:lpstr>Libre Franklin</vt:lpstr>
      <vt:lpstr>Montserrat</vt:lpstr>
      <vt:lpstr>Proxima Nova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Value Proposition: Reduced OpEx and increased mission readiness </vt:lpstr>
      <vt:lpstr>PowerPoint Presentation</vt:lpstr>
      <vt:lpstr>PowerPoint Presentation</vt:lpstr>
      <vt:lpstr>PowerPoint Presentation</vt:lpstr>
      <vt:lpstr>PowerPoint Presentation</vt:lpstr>
      <vt:lpstr>Applications</vt:lpstr>
      <vt:lpstr>Business Model</vt:lpstr>
      <vt:lpstr>PowerPoint Presentation</vt:lpstr>
      <vt:lpstr>Defense Need</vt:lpstr>
      <vt:lpstr>PowerPoint Presentation</vt:lpstr>
      <vt:lpstr>PowerPoint Presentation</vt:lpstr>
      <vt:lpstr>PowerPoint Presentation</vt:lpstr>
      <vt:lpstr>Casualty: Kitty Hawk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 Masse</dc:creator>
  <cp:lastModifiedBy>Robert Masse</cp:lastModifiedBy>
  <cp:revision>2</cp:revision>
  <dcterms:created xsi:type="dcterms:W3CDTF">2024-06-04T09:29:26Z</dcterms:created>
  <dcterms:modified xsi:type="dcterms:W3CDTF">2024-06-04T12:32:57Z</dcterms:modified>
</cp:coreProperties>
</file>