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56" r:id="rId5"/>
    <p:sldId id="257" r:id="rId6"/>
    <p:sldId id="258" r:id="rId7"/>
    <p:sldId id="260" r:id="rId8"/>
    <p:sldId id="1036" r:id="rId9"/>
    <p:sldId id="279" r:id="rId10"/>
    <p:sldId id="276" r:id="rId11"/>
    <p:sldId id="259" r:id="rId12"/>
    <p:sldId id="262" r:id="rId13"/>
    <p:sldId id="350" r:id="rId14"/>
    <p:sldId id="263" r:id="rId15"/>
    <p:sldId id="267" r:id="rId16"/>
    <p:sldId id="321" r:id="rId17"/>
    <p:sldId id="1041" r:id="rId18"/>
    <p:sldId id="265" r:id="rId19"/>
    <p:sldId id="266" r:id="rId20"/>
    <p:sldId id="280" r:id="rId21"/>
    <p:sldId id="1008" r:id="rId22"/>
    <p:sldId id="272" r:id="rId23"/>
    <p:sldId id="274" r:id="rId24"/>
    <p:sldId id="1010"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0F2229-1DFD-FB91-58C6-CA59ED9F3921}" name="Jeff Moore" initials="JM" userId="S::jeff.m@conovateinc.com::4e549f4f-c2c9-475e-a982-13f9f8b98d3b" providerId="AD"/>
  <p188:author id="{51D4A777-9CB0-5A24-E04B-0A25EA5491CC}" name="Carol Hirschmugl" initials="" userId="S::dr.carol.h@conovateinc.com::046950d0-e6ba-46a8-b47f-a2d1faa323c2" providerId="AD"/>
  <p188:author id="{CBE12B7B-6738-4F1C-3E79-A8AA16BE279D}" name="Sam Parker" initials="SP" userId="S::sam.p@conovateinc.com::1b265040-45a6-4c41-b616-c62e8ffa79f5" providerId="AD"/>
  <p188:author id="{8F372EE6-7F8A-7B28-B364-893A64DFCD67}" name="Jeff Moore" initials="JM" userId="S::Jeff.M@conovateinc.com::4e549f4f-c2c9-475e-a982-13f9f8b98d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09C"/>
    <a:srgbClr val="4E5EA4"/>
    <a:srgbClr val="080808"/>
    <a:srgbClr val="A7A8BB"/>
    <a:srgbClr val="A06067"/>
    <a:srgbClr val="8A8AA3"/>
    <a:srgbClr val="395591"/>
    <a:srgbClr val="3A548D"/>
    <a:srgbClr val="696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76556-0A02-4441-99C3-2645B5EC3A77}" v="3" dt="2024-06-04T15:38:22.02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35" autoAdjust="0"/>
  </p:normalViewPr>
  <p:slideViewPr>
    <p:cSldViewPr snapToGrid="0">
      <p:cViewPr varScale="1">
        <p:scale>
          <a:sx n="36" d="100"/>
          <a:sy n="36" d="100"/>
        </p:scale>
        <p:origin x="107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Hirschmugl" userId="046950d0-e6ba-46a8-b47f-a2d1faa323c2" providerId="ADAL" clId="{5F976556-0A02-4441-99C3-2645B5EC3A77}"/>
    <pc:docChg chg="undo custSel addSld delSld modSld sldOrd">
      <pc:chgData name="Carol Hirschmugl" userId="046950d0-e6ba-46a8-b47f-a2d1faa323c2" providerId="ADAL" clId="{5F976556-0A02-4441-99C3-2645B5EC3A77}" dt="2024-06-04T15:48:55.209" v="295" actId="1076"/>
      <pc:docMkLst>
        <pc:docMk/>
      </pc:docMkLst>
      <pc:sldChg chg="addSp modSp mod">
        <pc:chgData name="Carol Hirschmugl" userId="046950d0-e6ba-46a8-b47f-a2d1faa323c2" providerId="ADAL" clId="{5F976556-0A02-4441-99C3-2645B5EC3A77}" dt="2024-06-04T15:28:51.578" v="135" actId="1076"/>
        <pc:sldMkLst>
          <pc:docMk/>
          <pc:sldMk cId="0" sldId="256"/>
        </pc:sldMkLst>
        <pc:spChg chg="add mod">
          <ac:chgData name="Carol Hirschmugl" userId="046950d0-e6ba-46a8-b47f-a2d1faa323c2" providerId="ADAL" clId="{5F976556-0A02-4441-99C3-2645B5EC3A77}" dt="2024-06-04T15:28:51.578" v="135" actId="1076"/>
          <ac:spMkLst>
            <pc:docMk/>
            <pc:sldMk cId="0" sldId="256"/>
            <ac:spMk id="2" creationId="{CC86718C-3170-8910-BA9E-CBE4E033A1AB}"/>
          </ac:spMkLst>
        </pc:spChg>
        <pc:spChg chg="mod">
          <ac:chgData name="Carol Hirschmugl" userId="046950d0-e6ba-46a8-b47f-a2d1faa323c2" providerId="ADAL" clId="{5F976556-0A02-4441-99C3-2645B5EC3A77}" dt="2024-06-04T15:26:59.873" v="1" actId="1076"/>
          <ac:spMkLst>
            <pc:docMk/>
            <pc:sldMk cId="0" sldId="256"/>
            <ac:spMk id="172" creationId="{00000000-0000-0000-0000-000000000000}"/>
          </ac:spMkLst>
        </pc:spChg>
        <pc:grpChg chg="mod">
          <ac:chgData name="Carol Hirschmugl" userId="046950d0-e6ba-46a8-b47f-a2d1faa323c2" providerId="ADAL" clId="{5F976556-0A02-4441-99C3-2645B5EC3A77}" dt="2024-06-04T15:26:55.151" v="0" actId="1076"/>
          <ac:grpSpMkLst>
            <pc:docMk/>
            <pc:sldMk cId="0" sldId="256"/>
            <ac:grpSpMk id="175" creationId="{00000000-0000-0000-0000-000000000000}"/>
          </ac:grpSpMkLst>
        </pc:grpChg>
      </pc:sldChg>
      <pc:sldChg chg="addSp modSp add mod">
        <pc:chgData name="Carol Hirschmugl" userId="046950d0-e6ba-46a8-b47f-a2d1faa323c2" providerId="ADAL" clId="{5F976556-0A02-4441-99C3-2645B5EC3A77}" dt="2024-06-04T15:48:38.099" v="293" actId="1076"/>
        <pc:sldMkLst>
          <pc:docMk/>
          <pc:sldMk cId="2807692073" sldId="263"/>
        </pc:sldMkLst>
        <pc:spChg chg="mod">
          <ac:chgData name="Carol Hirschmugl" userId="046950d0-e6ba-46a8-b47f-a2d1faa323c2" providerId="ADAL" clId="{5F976556-0A02-4441-99C3-2645B5EC3A77}" dt="2024-06-04T15:48:31.982" v="291" actId="1076"/>
          <ac:spMkLst>
            <pc:docMk/>
            <pc:sldMk cId="2807692073" sldId="263"/>
            <ac:spMk id="2" creationId="{7F5B2BD5-B9CC-9B49-9C2C-0B4D8B0AC1E2}"/>
          </ac:spMkLst>
        </pc:spChg>
        <pc:spChg chg="add mod">
          <ac:chgData name="Carol Hirschmugl" userId="046950d0-e6ba-46a8-b47f-a2d1faa323c2" providerId="ADAL" clId="{5F976556-0A02-4441-99C3-2645B5EC3A77}" dt="2024-06-04T15:47:47.706" v="288" actId="208"/>
          <ac:spMkLst>
            <pc:docMk/>
            <pc:sldMk cId="2807692073" sldId="263"/>
            <ac:spMk id="4" creationId="{A28A4F9C-8E9A-1E64-D7DC-724B205050FC}"/>
          </ac:spMkLst>
        </pc:spChg>
        <pc:spChg chg="mod">
          <ac:chgData name="Carol Hirschmugl" userId="046950d0-e6ba-46a8-b47f-a2d1faa323c2" providerId="ADAL" clId="{5F976556-0A02-4441-99C3-2645B5EC3A77}" dt="2024-06-04T15:48:38.099" v="293" actId="1076"/>
          <ac:spMkLst>
            <pc:docMk/>
            <pc:sldMk cId="2807692073" sldId="263"/>
            <ac:spMk id="5" creationId="{63171687-83F9-F7DA-AE68-782B653C44DF}"/>
          </ac:spMkLst>
        </pc:spChg>
      </pc:sldChg>
      <pc:sldChg chg="del">
        <pc:chgData name="Carol Hirschmugl" userId="046950d0-e6ba-46a8-b47f-a2d1faa323c2" providerId="ADAL" clId="{5F976556-0A02-4441-99C3-2645B5EC3A77}" dt="2024-06-04T15:35:06.553" v="149" actId="47"/>
        <pc:sldMkLst>
          <pc:docMk/>
          <pc:sldMk cId="0" sldId="264"/>
        </pc:sldMkLst>
      </pc:sldChg>
      <pc:sldChg chg="del">
        <pc:chgData name="Carol Hirschmugl" userId="046950d0-e6ba-46a8-b47f-a2d1faa323c2" providerId="ADAL" clId="{5F976556-0A02-4441-99C3-2645B5EC3A77}" dt="2024-06-04T15:29:49.816" v="136" actId="47"/>
        <pc:sldMkLst>
          <pc:docMk/>
          <pc:sldMk cId="0" sldId="267"/>
        </pc:sldMkLst>
      </pc:sldChg>
      <pc:sldChg chg="modSp add mod">
        <pc:chgData name="Carol Hirschmugl" userId="046950d0-e6ba-46a8-b47f-a2d1faa323c2" providerId="ADAL" clId="{5F976556-0A02-4441-99C3-2645B5EC3A77}" dt="2024-06-04T15:48:55.209" v="295" actId="1076"/>
        <pc:sldMkLst>
          <pc:docMk/>
          <pc:sldMk cId="1415900246" sldId="267"/>
        </pc:sldMkLst>
        <pc:spChg chg="mod">
          <ac:chgData name="Carol Hirschmugl" userId="046950d0-e6ba-46a8-b47f-a2d1faa323c2" providerId="ADAL" clId="{5F976556-0A02-4441-99C3-2645B5EC3A77}" dt="2024-06-04T15:48:55.209" v="295" actId="1076"/>
          <ac:spMkLst>
            <pc:docMk/>
            <pc:sldMk cId="1415900246" sldId="267"/>
            <ac:spMk id="2" creationId="{AD39F80D-6DA3-AF42-C056-8C2E350E30BB}"/>
          </ac:spMkLst>
        </pc:spChg>
        <pc:spChg chg="mod">
          <ac:chgData name="Carol Hirschmugl" userId="046950d0-e6ba-46a8-b47f-a2d1faa323c2" providerId="ADAL" clId="{5F976556-0A02-4441-99C3-2645B5EC3A77}" dt="2024-06-04T15:41:17.575" v="265" actId="207"/>
          <ac:spMkLst>
            <pc:docMk/>
            <pc:sldMk cId="1415900246" sldId="267"/>
            <ac:spMk id="7" creationId="{A43D483D-34FC-B9F3-4A2C-BCB6494A7FBD}"/>
          </ac:spMkLst>
        </pc:spChg>
      </pc:sldChg>
      <pc:sldChg chg="del">
        <pc:chgData name="Carol Hirschmugl" userId="046950d0-e6ba-46a8-b47f-a2d1faa323c2" providerId="ADAL" clId="{5F976556-0A02-4441-99C3-2645B5EC3A77}" dt="2024-06-04T15:29:49.816" v="136" actId="47"/>
        <pc:sldMkLst>
          <pc:docMk/>
          <pc:sldMk cId="0" sldId="268"/>
        </pc:sldMkLst>
      </pc:sldChg>
      <pc:sldChg chg="del">
        <pc:chgData name="Carol Hirschmugl" userId="046950d0-e6ba-46a8-b47f-a2d1faa323c2" providerId="ADAL" clId="{5F976556-0A02-4441-99C3-2645B5EC3A77}" dt="2024-06-04T15:30:04.131" v="137" actId="47"/>
        <pc:sldMkLst>
          <pc:docMk/>
          <pc:sldMk cId="0" sldId="269"/>
        </pc:sldMkLst>
      </pc:sldChg>
      <pc:sldChg chg="del">
        <pc:chgData name="Carol Hirschmugl" userId="046950d0-e6ba-46a8-b47f-a2d1faa323c2" providerId="ADAL" clId="{5F976556-0A02-4441-99C3-2645B5EC3A77}" dt="2024-06-04T15:30:18.959" v="138" actId="47"/>
        <pc:sldMkLst>
          <pc:docMk/>
          <pc:sldMk cId="0" sldId="270"/>
        </pc:sldMkLst>
      </pc:sldChg>
      <pc:sldChg chg="del">
        <pc:chgData name="Carol Hirschmugl" userId="046950d0-e6ba-46a8-b47f-a2d1faa323c2" providerId="ADAL" clId="{5F976556-0A02-4441-99C3-2645B5EC3A77}" dt="2024-06-04T15:30:18.959" v="138" actId="47"/>
        <pc:sldMkLst>
          <pc:docMk/>
          <pc:sldMk cId="0" sldId="271"/>
        </pc:sldMkLst>
      </pc:sldChg>
      <pc:sldChg chg="del">
        <pc:chgData name="Carol Hirschmugl" userId="046950d0-e6ba-46a8-b47f-a2d1faa323c2" providerId="ADAL" clId="{5F976556-0A02-4441-99C3-2645B5EC3A77}" dt="2024-06-04T15:30:18.959" v="138" actId="47"/>
        <pc:sldMkLst>
          <pc:docMk/>
          <pc:sldMk cId="0" sldId="273"/>
        </pc:sldMkLst>
      </pc:sldChg>
      <pc:sldChg chg="delSp modSp add mod">
        <pc:chgData name="Carol Hirschmugl" userId="046950d0-e6ba-46a8-b47f-a2d1faa323c2" providerId="ADAL" clId="{5F976556-0A02-4441-99C3-2645B5EC3A77}" dt="2024-06-04T15:48:20.228" v="289" actId="1076"/>
        <pc:sldMkLst>
          <pc:docMk/>
          <pc:sldMk cId="244129239" sldId="350"/>
        </pc:sldMkLst>
        <pc:spChg chg="mod">
          <ac:chgData name="Carol Hirschmugl" userId="046950d0-e6ba-46a8-b47f-a2d1faa323c2" providerId="ADAL" clId="{5F976556-0A02-4441-99C3-2645B5EC3A77}" dt="2024-06-04T15:48:20.228" v="289" actId="1076"/>
          <ac:spMkLst>
            <pc:docMk/>
            <pc:sldMk cId="244129239" sldId="350"/>
            <ac:spMk id="2" creationId="{AD39F80D-6DA3-AF42-C056-8C2E350E30BB}"/>
          </ac:spMkLst>
        </pc:spChg>
        <pc:spChg chg="del">
          <ac:chgData name="Carol Hirschmugl" userId="046950d0-e6ba-46a8-b47f-a2d1faa323c2" providerId="ADAL" clId="{5F976556-0A02-4441-99C3-2645B5EC3A77}" dt="2024-06-04T15:34:37.004" v="143" actId="478"/>
          <ac:spMkLst>
            <pc:docMk/>
            <pc:sldMk cId="244129239" sldId="350"/>
            <ac:spMk id="4" creationId="{A39D1916-4D00-B0D5-BB73-2DBEF315C75E}"/>
          </ac:spMkLst>
        </pc:spChg>
        <pc:spChg chg="mod">
          <ac:chgData name="Carol Hirschmugl" userId="046950d0-e6ba-46a8-b47f-a2d1faa323c2" providerId="ADAL" clId="{5F976556-0A02-4441-99C3-2645B5EC3A77}" dt="2024-06-04T15:40:36.593" v="259" actId="14100"/>
          <ac:spMkLst>
            <pc:docMk/>
            <pc:sldMk cId="244129239" sldId="350"/>
            <ac:spMk id="7" creationId="{A43D483D-34FC-B9F3-4A2C-BCB6494A7FBD}"/>
          </ac:spMkLst>
        </pc:spChg>
        <pc:spChg chg="mod">
          <ac:chgData name="Carol Hirschmugl" userId="046950d0-e6ba-46a8-b47f-a2d1faa323c2" providerId="ADAL" clId="{5F976556-0A02-4441-99C3-2645B5EC3A77}" dt="2024-06-04T15:40:46.526" v="261" actId="1076"/>
          <ac:spMkLst>
            <pc:docMk/>
            <pc:sldMk cId="244129239" sldId="350"/>
            <ac:spMk id="10" creationId="{E4996840-6AE6-5476-00F5-21A440D41393}"/>
          </ac:spMkLst>
        </pc:spChg>
      </pc:sldChg>
      <pc:sldChg chg="ord">
        <pc:chgData name="Carol Hirschmugl" userId="046950d0-e6ba-46a8-b47f-a2d1faa323c2" providerId="ADAL" clId="{5F976556-0A02-4441-99C3-2645B5EC3A77}" dt="2024-06-04T15:35:04.834" v="148"/>
        <pc:sldMkLst>
          <pc:docMk/>
          <pc:sldMk cId="1504809560" sldId="1041"/>
        </pc:sldMkLst>
      </pc:sldChg>
      <pc:sldChg chg="delSp add del mod">
        <pc:chgData name="Carol Hirschmugl" userId="046950d0-e6ba-46a8-b47f-a2d1faa323c2" providerId="ADAL" clId="{5F976556-0A02-4441-99C3-2645B5EC3A77}" dt="2024-06-04T15:34:43.004" v="144" actId="47"/>
        <pc:sldMkLst>
          <pc:docMk/>
          <pc:sldMk cId="655388931" sldId="1042"/>
        </pc:sldMkLst>
        <pc:spChg chg="del">
          <ac:chgData name="Carol Hirschmugl" userId="046950d0-e6ba-46a8-b47f-a2d1faa323c2" providerId="ADAL" clId="{5F976556-0A02-4441-99C3-2645B5EC3A77}" dt="2024-06-04T15:34:32.938" v="142" actId="478"/>
          <ac:spMkLst>
            <pc:docMk/>
            <pc:sldMk cId="655388931" sldId="1042"/>
            <ac:spMk id="4" creationId="{C5A77645-0912-FD93-1A32-E9926DD07B3A}"/>
          </ac:spMkLst>
        </pc:spChg>
      </pc:sldChg>
      <pc:sldChg chg="modSp add del mod setBg">
        <pc:chgData name="Carol Hirschmugl" userId="046950d0-e6ba-46a8-b47f-a2d1faa323c2" providerId="ADAL" clId="{5F976556-0A02-4441-99C3-2645B5EC3A77}" dt="2024-06-04T15:45:33.297" v="284" actId="47"/>
        <pc:sldMkLst>
          <pc:docMk/>
          <pc:sldMk cId="2606889060" sldId="1042"/>
        </pc:sldMkLst>
        <pc:spChg chg="mod">
          <ac:chgData name="Carol Hirschmugl" userId="046950d0-e6ba-46a8-b47f-a2d1faa323c2" providerId="ADAL" clId="{5F976556-0A02-4441-99C3-2645B5EC3A77}" dt="2024-06-04T15:42:33.095" v="276" actId="2711"/>
          <ac:spMkLst>
            <pc:docMk/>
            <pc:sldMk cId="2606889060" sldId="1042"/>
            <ac:spMk id="2" creationId="{0BD5934B-8C10-BCC9-B459-F8965145BB37}"/>
          </ac:spMkLst>
        </pc:spChg>
        <pc:spChg chg="mod">
          <ac:chgData name="Carol Hirschmugl" userId="046950d0-e6ba-46a8-b47f-a2d1faa323c2" providerId="ADAL" clId="{5F976556-0A02-4441-99C3-2645B5EC3A77}" dt="2024-06-04T15:43:31.724" v="283" actId="20577"/>
          <ac:spMkLst>
            <pc:docMk/>
            <pc:sldMk cId="2606889060" sldId="1042"/>
            <ac:spMk id="3" creationId="{5DEE4F79-3D39-E385-780F-F86786EBAC1C}"/>
          </ac:spMkLst>
        </pc:spChg>
        <pc:spChg chg="mod">
          <ac:chgData name="Carol Hirschmugl" userId="046950d0-e6ba-46a8-b47f-a2d1faa323c2" providerId="ADAL" clId="{5F976556-0A02-4441-99C3-2645B5EC3A77}" dt="2024-06-04T15:42:59.873" v="278" actId="27636"/>
          <ac:spMkLst>
            <pc:docMk/>
            <pc:sldMk cId="2606889060" sldId="1042"/>
            <ac:spMk id="12" creationId="{C185481C-0535-BAF1-35EC-B458CCDBD4C9}"/>
          </ac:spMkLst>
        </pc:spChg>
      </pc:sldChg>
      <pc:sldMasterChg chg="delSldLayout">
        <pc:chgData name="Carol Hirschmugl" userId="046950d0-e6ba-46a8-b47f-a2d1faa323c2" providerId="ADAL" clId="{5F976556-0A02-4441-99C3-2645B5EC3A77}" dt="2024-06-04T15:30:04.131" v="137" actId="47"/>
        <pc:sldMasterMkLst>
          <pc:docMk/>
          <pc:sldMasterMk cId="0" sldId="2147483648"/>
        </pc:sldMasterMkLst>
        <pc:sldLayoutChg chg="del">
          <pc:chgData name="Carol Hirschmugl" userId="046950d0-e6ba-46a8-b47f-a2d1faa323c2" providerId="ADAL" clId="{5F976556-0A02-4441-99C3-2645B5EC3A77}" dt="2024-06-04T15:30:04.131" v="137" actId="47"/>
          <pc:sldLayoutMkLst>
            <pc:docMk/>
            <pc:sldMasterMk cId="0" sldId="2147483648"/>
            <pc:sldLayoutMk cId="0" sldId="214748366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afelimaterialstechnology.sharepoint.com/Shared%20Documents/R&amp;D%20Batteries/Associate/Polaris%20Build%20Aug%202022/-20C%20cycling%20cell%20data/2023-01-09%20-20C%20cycling%20graphite%20vs%20eCOphi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Low Temperature</a:t>
            </a:r>
            <a:r>
              <a:rPr lang="en-US" b="1" baseline="0"/>
              <a:t> Cycling</a:t>
            </a:r>
          </a:p>
          <a:p>
            <a:pPr>
              <a:defRPr/>
            </a:pPr>
            <a:r>
              <a:rPr lang="en-US" sz="1000" b="0" baseline="0"/>
              <a:t>NMC111 vs Graphite / 25% eCOphite </a:t>
            </a:r>
          </a:p>
          <a:p>
            <a:pPr>
              <a:defRPr/>
            </a:pPr>
            <a:r>
              <a:rPr lang="en-US" sz="1100" baseline="0"/>
              <a:t>-</a:t>
            </a:r>
            <a:r>
              <a:rPr lang="en-US" sz="1000" baseline="0"/>
              <a:t>20°C 2.0-4.3V  C/2 Charge C/3 Discharge</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300876244601791E-2"/>
          <c:y val="0.17601096641535299"/>
          <c:w val="0.87547681827884782"/>
          <c:h val="0.72551687279912336"/>
        </c:manualLayout>
      </c:layout>
      <c:scatterChart>
        <c:scatterStyle val="lineMarker"/>
        <c:varyColors val="0"/>
        <c:ser>
          <c:idx val="4"/>
          <c:order val="0"/>
          <c:tx>
            <c:v>Graphite</c:v>
          </c:tx>
          <c:spPr>
            <a:ln w="25400" cap="rnd">
              <a:noFill/>
              <a:round/>
            </a:ln>
            <a:effectLst/>
          </c:spPr>
          <c:marker>
            <c:symbol val="circle"/>
            <c:size val="4"/>
            <c:spPr>
              <a:solidFill>
                <a:schemeClr val="tx1">
                  <a:lumMod val="50000"/>
                  <a:lumOff val="50000"/>
                </a:schemeClr>
              </a:solidFill>
              <a:ln w="9525">
                <a:solidFill>
                  <a:schemeClr val="tx1">
                    <a:lumMod val="50000"/>
                    <a:lumOff val="50000"/>
                  </a:schemeClr>
                </a:solidFill>
              </a:ln>
              <a:effectLst/>
            </c:spPr>
          </c:marker>
          <c:xVal>
            <c:numRef>
              <c:f>cycle!$A$2:$A$24</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cycle!$P$2:$P$24</c:f>
              <c:numCache>
                <c:formatCode>General</c:formatCode>
                <c:ptCount val="23"/>
                <c:pt idx="0">
                  <c:v>1</c:v>
                </c:pt>
                <c:pt idx="1">
                  <c:v>0.99929341973512709</c:v>
                </c:pt>
                <c:pt idx="2">
                  <c:v>0.55128374676465586</c:v>
                </c:pt>
                <c:pt idx="3">
                  <c:v>0.47676408909712648</c:v>
                </c:pt>
                <c:pt idx="4">
                  <c:v>0.47277398877784288</c:v>
                </c:pt>
                <c:pt idx="5">
                  <c:v>0.47231678978292502</c:v>
                </c:pt>
                <c:pt idx="6">
                  <c:v>0.4784228523927378</c:v>
                </c:pt>
                <c:pt idx="7">
                  <c:v>0.48337269275094003</c:v>
                </c:pt>
                <c:pt idx="8">
                  <c:v>0.47754246093971403</c:v>
                </c:pt>
                <c:pt idx="9">
                  <c:v>0.47462167727796567</c:v>
                </c:pt>
                <c:pt idx="10">
                  <c:v>0.41393512308477076</c:v>
                </c:pt>
                <c:pt idx="11">
                  <c:v>0.34226861385577456</c:v>
                </c:pt>
                <c:pt idx="12">
                  <c:v>0.26600819935387582</c:v>
                </c:pt>
                <c:pt idx="13">
                  <c:v>0.31688500122801389</c:v>
                </c:pt>
                <c:pt idx="14">
                  <c:v>0.28301826906727628</c:v>
                </c:pt>
                <c:pt idx="15">
                  <c:v>0.30750939902892444</c:v>
                </c:pt>
                <c:pt idx="16">
                  <c:v>0.29592337193705015</c:v>
                </c:pt>
                <c:pt idx="17">
                  <c:v>0.29559879843569931</c:v>
                </c:pt>
                <c:pt idx="18">
                  <c:v>0.29172772099525807</c:v>
                </c:pt>
                <c:pt idx="19">
                  <c:v>5.3191513479813345E-2</c:v>
                </c:pt>
                <c:pt idx="20">
                  <c:v>0.12107347301203455</c:v>
                </c:pt>
                <c:pt idx="21">
                  <c:v>0.57153275018420202</c:v>
                </c:pt>
                <c:pt idx="22">
                  <c:v>0.57736676049951829</c:v>
                </c:pt>
              </c:numCache>
            </c:numRef>
          </c:yVal>
          <c:smooth val="0"/>
          <c:extLst>
            <c:ext xmlns:c16="http://schemas.microsoft.com/office/drawing/2014/chart" uri="{C3380CC4-5D6E-409C-BE32-E72D297353CC}">
              <c16:uniqueId val="{00000000-88AA-413E-B6AC-40DC933E5305}"/>
            </c:ext>
          </c:extLst>
        </c:ser>
        <c:ser>
          <c:idx val="1"/>
          <c:order val="1"/>
          <c:tx>
            <c:v>25% ECOphite</c:v>
          </c:tx>
          <c:spPr>
            <a:ln w="25400" cap="rnd">
              <a:noFill/>
              <a:round/>
            </a:ln>
            <a:effectLst/>
          </c:spPr>
          <c:marker>
            <c:symbol val="circle"/>
            <c:size val="4"/>
            <c:spPr>
              <a:solidFill>
                <a:srgbClr val="00B050"/>
              </a:solidFill>
              <a:ln w="9525">
                <a:solidFill>
                  <a:srgbClr val="00B050"/>
                </a:solidFill>
              </a:ln>
              <a:effectLst/>
            </c:spPr>
          </c:marker>
          <c:xVal>
            <c:numRef>
              <c:f>cycle!$A$2:$A$24</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cycle!$G$2:$G$24</c:f>
              <c:numCache>
                <c:formatCode>General</c:formatCode>
                <c:ptCount val="23"/>
                <c:pt idx="0">
                  <c:v>1</c:v>
                </c:pt>
                <c:pt idx="1">
                  <c:v>0.9906066367769143</c:v>
                </c:pt>
                <c:pt idx="2">
                  <c:v>0.46552506592177018</c:v>
                </c:pt>
                <c:pt idx="3">
                  <c:v>0.47079880753972908</c:v>
                </c:pt>
                <c:pt idx="4">
                  <c:v>0.47245761054122359</c:v>
                </c:pt>
                <c:pt idx="5">
                  <c:v>0.47926105021008891</c:v>
                </c:pt>
                <c:pt idx="6">
                  <c:v>0.4657637144667966</c:v>
                </c:pt>
                <c:pt idx="7">
                  <c:v>0.47593561966464004</c:v>
                </c:pt>
                <c:pt idx="8">
                  <c:v>0.46840840981823578</c:v>
                </c:pt>
                <c:pt idx="9">
                  <c:v>0.4687292160590909</c:v>
                </c:pt>
                <c:pt idx="10">
                  <c:v>0.44614367424864831</c:v>
                </c:pt>
                <c:pt idx="11">
                  <c:v>0.30119050413527065</c:v>
                </c:pt>
                <c:pt idx="12">
                  <c:v>0.28052354013599057</c:v>
                </c:pt>
                <c:pt idx="13">
                  <c:v>0.28278131186278882</c:v>
                </c:pt>
                <c:pt idx="14">
                  <c:v>0.28818220229572078</c:v>
                </c:pt>
                <c:pt idx="15">
                  <c:v>0.28799910800215955</c:v>
                </c:pt>
                <c:pt idx="16">
                  <c:v>0.29343716501177591</c:v>
                </c:pt>
                <c:pt idx="17">
                  <c:v>0.29335305118033217</c:v>
                </c:pt>
                <c:pt idx="18">
                  <c:v>0.29764403026533021</c:v>
                </c:pt>
                <c:pt idx="19">
                  <c:v>0.29738660281840018</c:v>
                </c:pt>
                <c:pt idx="20">
                  <c:v>0.30071829299781688</c:v>
                </c:pt>
                <c:pt idx="21">
                  <c:v>0.68871231504737751</c:v>
                </c:pt>
                <c:pt idx="22">
                  <c:v>0.68667793400780897</c:v>
                </c:pt>
              </c:numCache>
            </c:numRef>
          </c:yVal>
          <c:smooth val="0"/>
          <c:extLst>
            <c:ext xmlns:c16="http://schemas.microsoft.com/office/drawing/2014/chart" uri="{C3380CC4-5D6E-409C-BE32-E72D297353CC}">
              <c16:uniqueId val="{00000001-88AA-413E-B6AC-40DC933E5305}"/>
            </c:ext>
          </c:extLst>
        </c:ser>
        <c:ser>
          <c:idx val="2"/>
          <c:order val="3"/>
          <c:tx>
            <c:strRef>
              <c:f>cycle!$M$1</c:f>
              <c:strCache>
                <c:ptCount val="1"/>
                <c:pt idx="0">
                  <c:v> Charge Capacity cell 4</c:v>
                </c:pt>
              </c:strCache>
            </c:strRef>
          </c:tx>
          <c:spPr>
            <a:ln w="25400" cap="rnd">
              <a:noFill/>
              <a:round/>
            </a:ln>
            <a:effectLst/>
          </c:spPr>
          <c:marker>
            <c:symbol val="circle"/>
            <c:size val="4"/>
            <c:spPr>
              <a:solidFill>
                <a:srgbClr val="00B050"/>
              </a:solidFill>
              <a:ln w="9525">
                <a:solidFill>
                  <a:srgbClr val="00B050"/>
                </a:solidFill>
              </a:ln>
              <a:effectLst/>
            </c:spPr>
          </c:marker>
          <c:xVal>
            <c:numRef>
              <c:f>cycle!$A$2:$A$24</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cycle!$M$2:$M$24</c:f>
              <c:numCache>
                <c:formatCode>General</c:formatCode>
                <c:ptCount val="23"/>
                <c:pt idx="0">
                  <c:v>1</c:v>
                </c:pt>
                <c:pt idx="1">
                  <c:v>0.99420403713264183</c:v>
                </c:pt>
                <c:pt idx="2">
                  <c:v>0.45821776145965271</c:v>
                </c:pt>
                <c:pt idx="3">
                  <c:v>0.47275576790495583</c:v>
                </c:pt>
                <c:pt idx="4">
                  <c:v>0.46916034695611747</c:v>
                </c:pt>
                <c:pt idx="5">
                  <c:v>0.47556556733097111</c:v>
                </c:pt>
                <c:pt idx="6">
                  <c:v>0.47762982796491965</c:v>
                </c:pt>
                <c:pt idx="7">
                  <c:v>0.46960526526751217</c:v>
                </c:pt>
                <c:pt idx="8">
                  <c:v>0.46807811322569792</c:v>
                </c:pt>
                <c:pt idx="9">
                  <c:v>0.45617755046415803</c:v>
                </c:pt>
                <c:pt idx="10">
                  <c:v>0.31234908851870263</c:v>
                </c:pt>
                <c:pt idx="11">
                  <c:v>0.4156418848503311</c:v>
                </c:pt>
                <c:pt idx="12">
                  <c:v>0.30662808035785866</c:v>
                </c:pt>
                <c:pt idx="13">
                  <c:v>0.28440300780811595</c:v>
                </c:pt>
                <c:pt idx="14">
                  <c:v>0.29161308941655578</c:v>
                </c:pt>
                <c:pt idx="15">
                  <c:v>0.28826297477994584</c:v>
                </c:pt>
                <c:pt idx="16">
                  <c:v>0.29253819884241072</c:v>
                </c:pt>
                <c:pt idx="17">
                  <c:v>0.28821126805727021</c:v>
                </c:pt>
                <c:pt idx="18">
                  <c:v>0.29370220134357317</c:v>
                </c:pt>
                <c:pt idx="19">
                  <c:v>0.28799602379310896</c:v>
                </c:pt>
                <c:pt idx="20">
                  <c:v>0.28891792660050342</c:v>
                </c:pt>
                <c:pt idx="21">
                  <c:v>0.84242676885090839</c:v>
                </c:pt>
                <c:pt idx="22">
                  <c:v>0.83645845024129806</c:v>
                </c:pt>
              </c:numCache>
            </c:numRef>
          </c:yVal>
          <c:smooth val="0"/>
          <c:extLst>
            <c:ext xmlns:c16="http://schemas.microsoft.com/office/drawing/2014/chart" uri="{C3380CC4-5D6E-409C-BE32-E72D297353CC}">
              <c16:uniqueId val="{00000002-88AA-413E-B6AC-40DC933E5305}"/>
            </c:ext>
          </c:extLst>
        </c:ser>
        <c:ser>
          <c:idx val="5"/>
          <c:order val="5"/>
          <c:tx>
            <c:v>Graphite</c:v>
          </c:tx>
          <c:spPr>
            <a:ln w="25400" cap="rnd">
              <a:noFill/>
              <a:round/>
            </a:ln>
            <a:effectLst/>
          </c:spPr>
          <c:marker>
            <c:symbol val="circle"/>
            <c:size val="4"/>
            <c:spPr>
              <a:solidFill>
                <a:schemeClr val="tx1">
                  <a:lumMod val="50000"/>
                  <a:lumOff val="50000"/>
                </a:schemeClr>
              </a:solidFill>
              <a:ln w="9525">
                <a:solidFill>
                  <a:schemeClr val="tx1">
                    <a:lumMod val="50000"/>
                    <a:lumOff val="50000"/>
                  </a:schemeClr>
                </a:solidFill>
              </a:ln>
              <a:effectLst/>
            </c:spPr>
          </c:marker>
          <c:xVal>
            <c:numRef>
              <c:f>cycle!$A$2:$A$24</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cycle!$Q$2:$Q$24</c:f>
              <c:numCache>
                <c:formatCode>General</c:formatCode>
                <c:ptCount val="23"/>
                <c:pt idx="0">
                  <c:v>1</c:v>
                </c:pt>
                <c:pt idx="1">
                  <c:v>0.99905862026956693</c:v>
                </c:pt>
                <c:pt idx="2">
                  <c:v>0.47142451057483231</c:v>
                </c:pt>
                <c:pt idx="3">
                  <c:v>0.46721598942701359</c:v>
                </c:pt>
                <c:pt idx="4">
                  <c:v>0.46319943591049878</c:v>
                </c:pt>
                <c:pt idx="5">
                  <c:v>0.46627460969658041</c:v>
                </c:pt>
                <c:pt idx="6">
                  <c:v>0.45474547676268745</c:v>
                </c:pt>
                <c:pt idx="7">
                  <c:v>0.46485700257310464</c:v>
                </c:pt>
                <c:pt idx="8">
                  <c:v>0.46126868454180647</c:v>
                </c:pt>
                <c:pt idx="9">
                  <c:v>0.46160462789658857</c:v>
                </c:pt>
                <c:pt idx="10">
                  <c:v>0.22833183820082029</c:v>
                </c:pt>
                <c:pt idx="11">
                  <c:v>0.31927687269961869</c:v>
                </c:pt>
                <c:pt idx="12">
                  <c:v>0.26840914208927236</c:v>
                </c:pt>
                <c:pt idx="13">
                  <c:v>0.30354955533651556</c:v>
                </c:pt>
                <c:pt idx="14">
                  <c:v>0.28083092450872904</c:v>
                </c:pt>
                <c:pt idx="15">
                  <c:v>0.29222974095444831</c:v>
                </c:pt>
                <c:pt idx="16">
                  <c:v>0.28829108199602038</c:v>
                </c:pt>
                <c:pt idx="17">
                  <c:v>4.3806644295054258E-2</c:v>
                </c:pt>
                <c:pt idx="18">
                  <c:v>9.1225233406797862E-2</c:v>
                </c:pt>
                <c:pt idx="19">
                  <c:v>0.1223513081486568</c:v>
                </c:pt>
                <c:pt idx="20">
                  <c:v>0.10378545402190646</c:v>
                </c:pt>
                <c:pt idx="21">
                  <c:v>0.60956367972415737</c:v>
                </c:pt>
                <c:pt idx="22">
                  <c:v>0.61768538720240407</c:v>
                </c:pt>
              </c:numCache>
            </c:numRef>
          </c:yVal>
          <c:smooth val="0"/>
          <c:extLst>
            <c:ext xmlns:c16="http://schemas.microsoft.com/office/drawing/2014/chart" uri="{C3380CC4-5D6E-409C-BE32-E72D297353CC}">
              <c16:uniqueId val="{00000003-88AA-413E-B6AC-40DC933E5305}"/>
            </c:ext>
          </c:extLst>
        </c:ser>
        <c:ser>
          <c:idx val="6"/>
          <c:order val="6"/>
          <c:tx>
            <c:v>25% COphite</c:v>
          </c:tx>
          <c:spPr>
            <a:ln w="25400" cap="rnd">
              <a:noFill/>
              <a:round/>
            </a:ln>
            <a:effectLst/>
          </c:spPr>
          <c:marker>
            <c:symbol val="circle"/>
            <c:size val="4"/>
            <c:spPr>
              <a:solidFill>
                <a:srgbClr val="0070C0"/>
              </a:solidFill>
              <a:ln w="9525">
                <a:solidFill>
                  <a:srgbClr val="0070C0"/>
                </a:solidFill>
              </a:ln>
              <a:effectLst/>
            </c:spPr>
          </c:marker>
          <c:xVal>
            <c:numRef>
              <c:f>cycle!$A$2:$A$24</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cycle!$R$2:$R$24</c:f>
              <c:numCache>
                <c:formatCode>General</c:formatCode>
                <c:ptCount val="23"/>
                <c:pt idx="0">
                  <c:v>1</c:v>
                </c:pt>
                <c:pt idx="1">
                  <c:v>0.9972658553583873</c:v>
                </c:pt>
                <c:pt idx="2">
                  <c:v>0.4454758772562879</c:v>
                </c:pt>
                <c:pt idx="3">
                  <c:v>0.47856603804708664</c:v>
                </c:pt>
                <c:pt idx="4">
                  <c:v>0.46345195039775</c:v>
                </c:pt>
                <c:pt idx="5">
                  <c:v>0.47919287060443982</c:v>
                </c:pt>
                <c:pt idx="6">
                  <c:v>0.47424419252007305</c:v>
                </c:pt>
                <c:pt idx="7">
                  <c:v>0.464994288400711</c:v>
                </c:pt>
                <c:pt idx="8">
                  <c:v>0.47402150200627652</c:v>
                </c:pt>
                <c:pt idx="9">
                  <c:v>0.46842537187253852</c:v>
                </c:pt>
                <c:pt idx="10">
                  <c:v>0.46412002193913948</c:v>
                </c:pt>
                <c:pt idx="11">
                  <c:v>0.47297815571015583</c:v>
                </c:pt>
                <c:pt idx="12">
                  <c:v>0.46411589804073583</c:v>
                </c:pt>
                <c:pt idx="13">
                  <c:v>0.47507309609920451</c:v>
                </c:pt>
                <c:pt idx="14">
                  <c:v>0.46665621945737745</c:v>
                </c:pt>
                <c:pt idx="15">
                  <c:v>0.31261624238625257</c:v>
                </c:pt>
                <c:pt idx="16">
                  <c:v>0.43835802861160711</c:v>
                </c:pt>
                <c:pt idx="17">
                  <c:v>0.25429483399246972</c:v>
                </c:pt>
                <c:pt idx="18">
                  <c:v>0.29329742792456559</c:v>
                </c:pt>
                <c:pt idx="19">
                  <c:v>0.28709343516613123</c:v>
                </c:pt>
                <c:pt idx="20">
                  <c:v>0.28831039758504506</c:v>
                </c:pt>
                <c:pt idx="21">
                  <c:v>0.86957758908651528</c:v>
                </c:pt>
                <c:pt idx="22">
                  <c:v>0.86493407948401768</c:v>
                </c:pt>
              </c:numCache>
            </c:numRef>
          </c:yVal>
          <c:smooth val="0"/>
          <c:extLst>
            <c:ext xmlns:c16="http://schemas.microsoft.com/office/drawing/2014/chart" uri="{C3380CC4-5D6E-409C-BE32-E72D297353CC}">
              <c16:uniqueId val="{00000004-88AA-413E-B6AC-40DC933E5305}"/>
            </c:ext>
          </c:extLst>
        </c:ser>
        <c:ser>
          <c:idx val="7"/>
          <c:order val="7"/>
          <c:tx>
            <c:v>25% COphite</c:v>
          </c:tx>
          <c:spPr>
            <a:ln w="25400" cap="rnd">
              <a:noFill/>
              <a:round/>
            </a:ln>
            <a:effectLst/>
          </c:spPr>
          <c:marker>
            <c:symbol val="circle"/>
            <c:size val="4"/>
            <c:spPr>
              <a:solidFill>
                <a:srgbClr val="0070C0"/>
              </a:solidFill>
              <a:ln w="9525">
                <a:solidFill>
                  <a:srgbClr val="0070C0"/>
                </a:solidFill>
              </a:ln>
              <a:effectLst/>
            </c:spPr>
          </c:marker>
          <c:xVal>
            <c:numRef>
              <c:f>cycle!$A$2:$A$24</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cycle!$S$2:$S$24</c:f>
              <c:numCache>
                <c:formatCode>General</c:formatCode>
                <c:ptCount val="23"/>
                <c:pt idx="0">
                  <c:v>1</c:v>
                </c:pt>
                <c:pt idx="1">
                  <c:v>0.99413143595520514</c:v>
                </c:pt>
                <c:pt idx="2">
                  <c:v>0.62265174607381901</c:v>
                </c:pt>
                <c:pt idx="3">
                  <c:v>0.57540090119939036</c:v>
                </c:pt>
                <c:pt idx="4">
                  <c:v>0.51226310383672391</c:v>
                </c:pt>
                <c:pt idx="5">
                  <c:v>0.56020558611092708</c:v>
                </c:pt>
                <c:pt idx="6">
                  <c:v>0.51707971638725081</c:v>
                </c:pt>
                <c:pt idx="7">
                  <c:v>0.53063498111457164</c:v>
                </c:pt>
                <c:pt idx="8">
                  <c:v>0.54995112981247107</c:v>
                </c:pt>
                <c:pt idx="9">
                  <c:v>0.48810135179908559</c:v>
                </c:pt>
                <c:pt idx="10">
                  <c:v>0.55543453051487646</c:v>
                </c:pt>
                <c:pt idx="11">
                  <c:v>0.47929229341991919</c:v>
                </c:pt>
                <c:pt idx="12">
                  <c:v>0.45249652110529459</c:v>
                </c:pt>
                <c:pt idx="13">
                  <c:v>0.45142800344576239</c:v>
                </c:pt>
                <c:pt idx="14">
                  <c:v>0.45695281956132799</c:v>
                </c:pt>
                <c:pt idx="15">
                  <c:v>0.46001341859386391</c:v>
                </c:pt>
                <c:pt idx="16">
                  <c:v>0.45834851898482548</c:v>
                </c:pt>
                <c:pt idx="17">
                  <c:v>0.46136770260420124</c:v>
                </c:pt>
                <c:pt idx="18">
                  <c:v>0.45738768139950964</c:v>
                </c:pt>
                <c:pt idx="19">
                  <c:v>0.46152922271552582</c:v>
                </c:pt>
                <c:pt idx="20">
                  <c:v>0.45359817109535489</c:v>
                </c:pt>
                <c:pt idx="21">
                  <c:v>0.87621347160559282</c:v>
                </c:pt>
                <c:pt idx="22">
                  <c:v>0.87231213968590571</c:v>
                </c:pt>
              </c:numCache>
            </c:numRef>
          </c:yVal>
          <c:smooth val="0"/>
          <c:extLst>
            <c:ext xmlns:c16="http://schemas.microsoft.com/office/drawing/2014/chart" uri="{C3380CC4-5D6E-409C-BE32-E72D297353CC}">
              <c16:uniqueId val="{00000005-88AA-413E-B6AC-40DC933E5305}"/>
            </c:ext>
          </c:extLst>
        </c:ser>
        <c:dLbls>
          <c:showLegendKey val="0"/>
          <c:showVal val="0"/>
          <c:showCatName val="0"/>
          <c:showSerName val="0"/>
          <c:showPercent val="0"/>
          <c:showBubbleSize val="0"/>
        </c:dLbls>
        <c:axId val="620369375"/>
        <c:axId val="620373119"/>
        <c:extLst>
          <c:ext xmlns:c15="http://schemas.microsoft.com/office/drawing/2012/chart" uri="{02D57815-91ED-43cb-92C2-25804820EDAC}">
            <c15:filteredScatterSeries>
              <c15:ser>
                <c:idx val="0"/>
                <c:order val="2"/>
                <c:tx>
                  <c:strRef>
                    <c:extLst>
                      <c:ext uri="{02D57815-91ED-43cb-92C2-25804820EDAC}">
                        <c15:formulaRef>
                          <c15:sqref>cycle!$H$1</c15:sqref>
                        </c15:formulaRef>
                      </c:ext>
                    </c:extLst>
                    <c:strCache>
                      <c:ptCount val="1"/>
                      <c:pt idx="0">
                        <c:v> Discharge Capacity cell 3</c:v>
                      </c:pt>
                    </c:strCache>
                  </c:strRef>
                </c:tx>
                <c:spPr>
                  <a:ln w="25400" cap="rnd">
                    <a:noFill/>
                    <a:round/>
                  </a:ln>
                  <a:effectLst/>
                </c:spPr>
                <c:marker>
                  <c:symbol val="square"/>
                  <c:size val="3"/>
                  <c:spPr>
                    <a:solidFill>
                      <a:schemeClr val="accent6">
                        <a:lumMod val="50000"/>
                      </a:schemeClr>
                    </a:solidFill>
                    <a:ln w="9525">
                      <a:solidFill>
                        <a:schemeClr val="accent6">
                          <a:lumMod val="50000"/>
                        </a:schemeClr>
                      </a:solidFill>
                    </a:ln>
                    <a:effectLst/>
                  </c:spPr>
                </c:marker>
                <c:dPt>
                  <c:idx val="21"/>
                  <c:marker>
                    <c:symbol val="square"/>
                    <c:size val="3"/>
                    <c:spPr>
                      <a:solidFill>
                        <a:srgbClr val="00B050"/>
                      </a:solidFill>
                      <a:ln w="9525">
                        <a:solidFill>
                          <a:srgbClr val="00B050"/>
                        </a:solidFill>
                      </a:ln>
                      <a:effectLst/>
                    </c:spPr>
                  </c:marker>
                  <c:bubble3D val="0"/>
                  <c:extLst>
                    <c:ext xmlns:c16="http://schemas.microsoft.com/office/drawing/2014/chart" uri="{C3380CC4-5D6E-409C-BE32-E72D297353CC}">
                      <c16:uniqueId val="{00000006-88AA-413E-B6AC-40DC933E5305}"/>
                    </c:ext>
                  </c:extLst>
                </c:dPt>
                <c:dPt>
                  <c:idx val="22"/>
                  <c:marker>
                    <c:symbol val="square"/>
                    <c:size val="3"/>
                    <c:spPr>
                      <a:solidFill>
                        <a:srgbClr val="00B050"/>
                      </a:solidFill>
                      <a:ln w="9525">
                        <a:solidFill>
                          <a:srgbClr val="00B050"/>
                        </a:solidFill>
                      </a:ln>
                      <a:effectLst/>
                    </c:spPr>
                  </c:marker>
                  <c:bubble3D val="0"/>
                  <c:extLst>
                    <c:ext xmlns:c16="http://schemas.microsoft.com/office/drawing/2014/chart" uri="{C3380CC4-5D6E-409C-BE32-E72D297353CC}">
                      <c16:uniqueId val="{00000007-88AA-413E-B6AC-40DC933E5305}"/>
                    </c:ext>
                  </c:extLst>
                </c:dPt>
                <c:xVal>
                  <c:numRef>
                    <c:extLst>
                      <c:ext uri="{02D57815-91ED-43cb-92C2-25804820EDAC}">
                        <c15:formulaRef>
                          <c15:sqref>cycle!$A$2:$A$24</c15:sqref>
                        </c15:formulaRef>
                      </c:ext>
                    </c:extLst>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extLst>
                      <c:ext uri="{02D57815-91ED-43cb-92C2-25804820EDAC}">
                        <c15:formulaRef>
                          <c15:sqref>cycle!$H$2:$H$24</c15:sqref>
                        </c15:formulaRef>
                      </c:ext>
                    </c:extLst>
                    <c:numCache>
                      <c:formatCode>General</c:formatCode>
                      <c:ptCount val="23"/>
                      <c:pt idx="0">
                        <c:v>1</c:v>
                      </c:pt>
                      <c:pt idx="1">
                        <c:v>0.99355497917157898</c:v>
                      </c:pt>
                      <c:pt idx="2">
                        <c:v>0.46281144384186118</c:v>
                      </c:pt>
                      <c:pt idx="3">
                        <c:v>0.46939008095574947</c:v>
                      </c:pt>
                      <c:pt idx="4">
                        <c:v>0.46837616914249786</c:v>
                      </c:pt>
                      <c:pt idx="5">
                        <c:v>0.47268332940344254</c:v>
                      </c:pt>
                      <c:pt idx="6">
                        <c:v>0.45682229034032851</c:v>
                      </c:pt>
                      <c:pt idx="7">
                        <c:v>0.46489821582959995</c:v>
                      </c:pt>
                      <c:pt idx="8">
                        <c:v>0.45339542560716806</c:v>
                      </c:pt>
                      <c:pt idx="9">
                        <c:v>0.44941837616914249</c:v>
                      </c:pt>
                      <c:pt idx="10">
                        <c:v>0.42359506405721914</c:v>
                      </c:pt>
                      <c:pt idx="11">
                        <c:v>0.29881985380806414</c:v>
                      </c:pt>
                      <c:pt idx="12">
                        <c:v>0.27684979957557182</c:v>
                      </c:pt>
                      <c:pt idx="13">
                        <c:v>0.28038788021692995</c:v>
                      </c:pt>
                      <c:pt idx="14">
                        <c:v>0.28518234693075534</c:v>
                      </c:pt>
                      <c:pt idx="15">
                        <c:v>0.28512732846026878</c:v>
                      </c:pt>
                      <c:pt idx="16">
                        <c:v>0.28887054939872675</c:v>
                      </c:pt>
                      <c:pt idx="17">
                        <c:v>0.28913463805706202</c:v>
                      </c:pt>
                      <c:pt idx="18">
                        <c:v>0.29088776232020752</c:v>
                      </c:pt>
                      <c:pt idx="19">
                        <c:v>0.28982276192721845</c:v>
                      </c:pt>
                      <c:pt idx="20">
                        <c:v>0.29120686944902929</c:v>
                      </c:pt>
                      <c:pt idx="21">
                        <c:v>0.68942859388509004</c:v>
                      </c:pt>
                      <c:pt idx="22">
                        <c:v>0.68727894364536657</c:v>
                      </c:pt>
                    </c:numCache>
                  </c:numRef>
                </c:yVal>
                <c:smooth val="0"/>
                <c:extLst>
                  <c:ext xmlns:c16="http://schemas.microsoft.com/office/drawing/2014/chart" uri="{C3380CC4-5D6E-409C-BE32-E72D297353CC}">
                    <c16:uniqueId val="{00000008-88AA-413E-B6AC-40DC933E5305}"/>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cycle!$N$1</c15:sqref>
                        </c15:formulaRef>
                      </c:ext>
                    </c:extLst>
                    <c:strCache>
                      <c:ptCount val="1"/>
                      <c:pt idx="0">
                        <c:v> Discharge Capacity cell 4</c:v>
                      </c:pt>
                    </c:strCache>
                  </c:strRef>
                </c:tx>
                <c:spPr>
                  <a:ln w="25400" cap="rnd">
                    <a:noFill/>
                    <a:round/>
                  </a:ln>
                  <a:effectLst/>
                </c:spPr>
                <c:marker>
                  <c:symbol val="circle"/>
                  <c:size val="4"/>
                  <c:spPr>
                    <a:solidFill>
                      <a:schemeClr val="accent6">
                        <a:lumMod val="75000"/>
                      </a:schemeClr>
                    </a:solidFill>
                    <a:ln w="9525">
                      <a:solidFill>
                        <a:srgbClr val="00B050"/>
                      </a:solidFill>
                    </a:ln>
                    <a:effectLst/>
                  </c:spPr>
                </c:marker>
                <c:dPt>
                  <c:idx val="21"/>
                  <c:marker>
                    <c:symbol val="circle"/>
                    <c:size val="4"/>
                    <c:spPr>
                      <a:solidFill>
                        <a:srgbClr val="00B050"/>
                      </a:solidFill>
                      <a:ln w="9525">
                        <a:solidFill>
                          <a:srgbClr val="00B050"/>
                        </a:solidFill>
                      </a:ln>
                      <a:effectLst/>
                    </c:spPr>
                  </c:marker>
                  <c:bubble3D val="0"/>
                  <c:extLst xmlns:c15="http://schemas.microsoft.com/office/drawing/2012/chart">
                    <c:ext xmlns:c16="http://schemas.microsoft.com/office/drawing/2014/chart" uri="{C3380CC4-5D6E-409C-BE32-E72D297353CC}">
                      <c16:uniqueId val="{00000009-88AA-413E-B6AC-40DC933E5305}"/>
                    </c:ext>
                  </c:extLst>
                </c:dPt>
                <c:xVal>
                  <c:numRef>
                    <c:extLst xmlns:c15="http://schemas.microsoft.com/office/drawing/2012/chart">
                      <c:ext xmlns:c15="http://schemas.microsoft.com/office/drawing/2012/chart" uri="{02D57815-91ED-43cb-92C2-25804820EDAC}">
                        <c15:formulaRef>
                          <c15:sqref>cycle!$A$2:$A$24</c15:sqref>
                        </c15:formulaRef>
                      </c:ext>
                    </c:extLst>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extLst xmlns:c15="http://schemas.microsoft.com/office/drawing/2012/chart">
                      <c:ext xmlns:c15="http://schemas.microsoft.com/office/drawing/2012/chart" uri="{02D57815-91ED-43cb-92C2-25804820EDAC}">
                        <c15:formulaRef>
                          <c15:sqref>cycle!$N$2:$N$24</c15:sqref>
                        </c15:formulaRef>
                      </c:ext>
                    </c:extLst>
                    <c:numCache>
                      <c:formatCode>General</c:formatCode>
                      <c:ptCount val="23"/>
                      <c:pt idx="0">
                        <c:v>1</c:v>
                      </c:pt>
                      <c:pt idx="1">
                        <c:v>0.99547012978660965</c:v>
                      </c:pt>
                      <c:pt idx="2">
                        <c:v>0.50441531715120602</c:v>
                      </c:pt>
                      <c:pt idx="3">
                        <c:v>0.45733601829633463</c:v>
                      </c:pt>
                      <c:pt idx="4">
                        <c:v>0.46857025720177015</c:v>
                      </c:pt>
                      <c:pt idx="5">
                        <c:v>0.46318827298195686</c:v>
                      </c:pt>
                      <c:pt idx="6">
                        <c:v>0.46536277146061178</c:v>
                      </c:pt>
                      <c:pt idx="7">
                        <c:v>0.46766589092136834</c:v>
                      </c:pt>
                      <c:pt idx="8">
                        <c:v>0.45461086123805733</c:v>
                      </c:pt>
                      <c:pt idx="9">
                        <c:v>0.44997648647670951</c:v>
                      </c:pt>
                      <c:pt idx="10">
                        <c:v>0.43507654958137887</c:v>
                      </c:pt>
                      <c:pt idx="11">
                        <c:v>0.31550686715462256</c:v>
                      </c:pt>
                      <c:pt idx="12">
                        <c:v>0.39128311487863404</c:v>
                      </c:pt>
                      <c:pt idx="13">
                        <c:v>0.30117366646167698</c:v>
                      </c:pt>
                      <c:pt idx="14">
                        <c:v>0.28237329828411573</c:v>
                      </c:pt>
                      <c:pt idx="15">
                        <c:v>0.28832402840915938</c:v>
                      </c:pt>
                      <c:pt idx="16">
                        <c:v>0.28585772107736146</c:v>
                      </c:pt>
                      <c:pt idx="17">
                        <c:v>0.28898160318015381</c:v>
                      </c:pt>
                      <c:pt idx="18">
                        <c:v>0.28610210094335448</c:v>
                      </c:pt>
                      <c:pt idx="19">
                        <c:v>0.28976578923040441</c:v>
                      </c:pt>
                      <c:pt idx="20">
                        <c:v>0.28476605049177428</c:v>
                      </c:pt>
                      <c:pt idx="21">
                        <c:v>0.84364109922706831</c:v>
                      </c:pt>
                      <c:pt idx="22">
                        <c:v>0.83829930906416184</c:v>
                      </c:pt>
                    </c:numCache>
                  </c:numRef>
                </c:yVal>
                <c:smooth val="0"/>
                <c:extLst xmlns:c15="http://schemas.microsoft.com/office/drawing/2012/chart">
                  <c:ext xmlns:c16="http://schemas.microsoft.com/office/drawing/2014/chart" uri="{C3380CC4-5D6E-409C-BE32-E72D297353CC}">
                    <c16:uniqueId val="{0000000A-88AA-413E-B6AC-40DC933E5305}"/>
                  </c:ext>
                </c:extLst>
              </c15:ser>
            </c15:filteredScatterSeries>
          </c:ext>
        </c:extLst>
      </c:scatterChart>
      <c:valAx>
        <c:axId val="6203693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Cycle Number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373119"/>
        <c:crosses val="autoZero"/>
        <c:crossBetween val="midCat"/>
      </c:valAx>
      <c:valAx>
        <c:axId val="620373119"/>
        <c:scaling>
          <c:orientation val="minMax"/>
          <c:max val="1.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Normalized  Charge Capacity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0369375"/>
        <c:crosses val="autoZero"/>
        <c:crossBetween val="midCat"/>
      </c:valAx>
      <c:spPr>
        <a:noFill/>
        <a:ln>
          <a:noFill/>
        </a:ln>
        <a:effectLst/>
      </c:spPr>
    </c:plotArea>
    <c:legend>
      <c:legendPos val="r"/>
      <c:legendEntry>
        <c:idx val="2"/>
        <c:delete val="1"/>
      </c:legendEntry>
      <c:legendEntry>
        <c:idx val="3"/>
        <c:delete val="1"/>
      </c:legendEntry>
      <c:legendEntry>
        <c:idx val="5"/>
        <c:delete val="1"/>
      </c:legendEntry>
      <c:layout>
        <c:manualLayout>
          <c:xMode val="edge"/>
          <c:yMode val="edge"/>
          <c:x val="8.330876212043091E-2"/>
          <c:y val="0.72614754758029143"/>
          <c:w val="0.14826152155043737"/>
          <c:h val="0.16536127496556807"/>
        </c:manualLayout>
      </c:layout>
      <c:overlay val="1"/>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1536500000000002E-2"/>
          <c:y val="6.7996299999999996E-2"/>
          <c:w val="0.96346299999999996"/>
          <c:h val="0.820739"/>
        </c:manualLayout>
      </c:layout>
      <c:barChart>
        <c:barDir val="col"/>
        <c:grouping val="clustered"/>
        <c:varyColors val="0"/>
        <c:ser>
          <c:idx val="0"/>
          <c:order val="0"/>
          <c:tx>
            <c:strRef>
              <c:f>Sheet1!$A$2</c:f>
              <c:strCache>
                <c:ptCount val="1"/>
                <c:pt idx="0">
                  <c:v>Region 1</c:v>
                </c:pt>
              </c:strCache>
            </c:strRef>
          </c:tx>
          <c:spPr>
            <a:solidFill>
              <a:srgbClr val="3E509C"/>
            </a:solidFill>
            <a:ln w="12700" cap="flat">
              <a:noFill/>
              <a:miter lim="400000"/>
            </a:ln>
            <a:effectLst/>
          </c:spPr>
          <c:invertIfNegative val="0"/>
          <c:cat>
            <c:strRef>
              <c:f>Sheet1!$B$1:$E$1</c:f>
              <c:strCache>
                <c:ptCount val="4"/>
                <c:pt idx="0">
                  <c:v>2-4 years</c:v>
                </c:pt>
                <c:pt idx="1">
                  <c:v>3-5 years</c:v>
                </c:pt>
                <c:pt idx="2">
                  <c:v>4-7 years</c:v>
                </c:pt>
                <c:pt idx="3">
                  <c:v>7-10 years</c:v>
                </c:pt>
              </c:strCache>
            </c:strRef>
          </c:cat>
          <c:val>
            <c:numRef>
              <c:f>Sheet1!$B$2:$E$2</c:f>
              <c:numCache>
                <c:formatCode>General</c:formatCode>
                <c:ptCount val="4"/>
                <c:pt idx="0">
                  <c:v>150</c:v>
                </c:pt>
                <c:pt idx="1">
                  <c:v>800</c:v>
                </c:pt>
                <c:pt idx="2">
                  <c:v>8000</c:v>
                </c:pt>
                <c:pt idx="3">
                  <c:v>17000</c:v>
                </c:pt>
              </c:numCache>
            </c:numRef>
          </c:val>
          <c:extLst>
            <c:ext xmlns:c16="http://schemas.microsoft.com/office/drawing/2014/chart" uri="{C3380CC4-5D6E-409C-BE32-E72D297353CC}">
              <c16:uniqueId val="{00000000-2A1A-473B-A4D4-9643B8D30C3A}"/>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3000" b="0" i="0" u="none" strike="noStrike">
                <a:solidFill>
                  <a:srgbClr val="212121"/>
                </a:solidFill>
                <a:latin typeface="Titillium Web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3E509C">
                  <a:alpha val="0"/>
                </a:srgbClr>
              </a:solidFill>
              <a:prstDash val="solid"/>
              <a:miter lim="400000"/>
            </a:ln>
          </c:spPr>
        </c:majorGridlines>
        <c:numFmt formatCode="General" sourceLinked="0"/>
        <c:majorTickMark val="none"/>
        <c:minorTickMark val="none"/>
        <c:tickLblPos val="none"/>
        <c:spPr>
          <a:ln w="12700" cap="flat">
            <a:no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between"/>
        <c:majorUnit val="18000"/>
        <c:minorUnit val="9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6220800000000001E-2"/>
          <c:y val="6.4963800000000002E-2"/>
          <c:w val="0.91712899999999997"/>
          <c:h val="0.82698000000000005"/>
        </c:manualLayout>
      </c:layout>
      <c:lineChart>
        <c:grouping val="standard"/>
        <c:varyColors val="0"/>
        <c:ser>
          <c:idx val="0"/>
          <c:order val="0"/>
          <c:tx>
            <c:strRef>
              <c:f>Sheet1!$A$2</c:f>
              <c:strCache>
                <c:ptCount val="1"/>
                <c:pt idx="0">
                  <c:v>Graphite-based feedstock</c:v>
                </c:pt>
              </c:strCache>
            </c:strRef>
          </c:tx>
          <c:spPr>
            <a:ln w="63500" cap="flat">
              <a:solidFill>
                <a:srgbClr val="C0C0C0"/>
              </a:solidFill>
              <a:prstDash val="solid"/>
              <a:round/>
            </a:ln>
            <a:effectLst/>
          </c:spPr>
          <c:marker>
            <c:symbol val="circle"/>
            <c:size val="12"/>
            <c:spPr>
              <a:solidFill>
                <a:srgbClr val="FFFFFF"/>
              </a:solidFill>
              <a:ln w="63500" cap="flat">
                <a:solidFill>
                  <a:srgbClr val="C0C0C0"/>
                </a:solidFill>
                <a:prstDash val="solid"/>
                <a:round/>
              </a:ln>
              <a:effectLst/>
            </c:spPr>
          </c:marker>
          <c:cat>
            <c:strRef>
              <c:f>Sheet1!$B$1:$H$1</c:f>
              <c:strCache>
                <c:ptCount val="7"/>
                <c:pt idx="0">
                  <c:v>2019</c:v>
                </c:pt>
                <c:pt idx="1">
                  <c:v>April 2021</c:v>
                </c:pt>
                <c:pt idx="2">
                  <c:v>July 2021</c:v>
                </c:pt>
                <c:pt idx="3">
                  <c:v>February 2021</c:v>
                </c:pt>
                <c:pt idx="4">
                  <c:v>July 2022</c:v>
                </c:pt>
                <c:pt idx="5">
                  <c:v>September 2022</c:v>
                </c:pt>
                <c:pt idx="6">
                  <c:v>May 2023</c:v>
                </c:pt>
              </c:strCache>
            </c:strRef>
          </c:cat>
          <c:val>
            <c:numRef>
              <c:f>Sheet1!$B$2:$H$2</c:f>
              <c:numCache>
                <c:formatCode>General</c:formatCode>
                <c:ptCount val="7"/>
                <c:pt idx="0">
                  <c:v>1.0000000000000001E-5</c:v>
                </c:pt>
                <c:pt idx="1">
                  <c:v>1E-3</c:v>
                </c:pt>
                <c:pt idx="2">
                  <c:v>0.01</c:v>
                </c:pt>
                <c:pt idx="3">
                  <c:v>0.1</c:v>
                </c:pt>
                <c:pt idx="4">
                  <c:v>0.3</c:v>
                </c:pt>
                <c:pt idx="5">
                  <c:v>1</c:v>
                </c:pt>
              </c:numCache>
            </c:numRef>
          </c:val>
          <c:smooth val="0"/>
          <c:extLst>
            <c:ext xmlns:c16="http://schemas.microsoft.com/office/drawing/2014/chart" uri="{C3380CC4-5D6E-409C-BE32-E72D297353CC}">
              <c16:uniqueId val="{00000000-B588-4A57-AA83-7A8DFF5F77FB}"/>
            </c:ext>
          </c:extLst>
        </c:ser>
        <c:ser>
          <c:idx val="1"/>
          <c:order val="1"/>
          <c:tx>
            <c:strRef>
              <c:f>Sheet1!$A$3</c:f>
              <c:strCache>
                <c:ptCount val="1"/>
                <c:pt idx="0">
                  <c:v>Bio-sourced feedstock</c:v>
                </c:pt>
              </c:strCache>
            </c:strRef>
          </c:tx>
          <c:spPr>
            <a:ln w="63500" cap="flat">
              <a:solidFill>
                <a:srgbClr val="3E509C"/>
              </a:solidFill>
              <a:prstDash val="solid"/>
              <a:round/>
            </a:ln>
            <a:effectLst/>
          </c:spPr>
          <c:marker>
            <c:symbol val="circle"/>
            <c:size val="12"/>
            <c:spPr>
              <a:solidFill>
                <a:srgbClr val="FFFFFF"/>
              </a:solidFill>
              <a:ln w="63500" cap="flat">
                <a:solidFill>
                  <a:srgbClr val="3E509C"/>
                </a:solidFill>
                <a:prstDash val="solid"/>
                <a:round/>
              </a:ln>
              <a:effectLst/>
            </c:spPr>
          </c:marker>
          <c:cat>
            <c:strRef>
              <c:f>Sheet1!$B$1:$H$1</c:f>
              <c:strCache>
                <c:ptCount val="7"/>
                <c:pt idx="0">
                  <c:v>2019</c:v>
                </c:pt>
                <c:pt idx="1">
                  <c:v>April 2021</c:v>
                </c:pt>
                <c:pt idx="2">
                  <c:v>July 2021</c:v>
                </c:pt>
                <c:pt idx="3">
                  <c:v>February 2021</c:v>
                </c:pt>
                <c:pt idx="4">
                  <c:v>July 2022</c:v>
                </c:pt>
                <c:pt idx="5">
                  <c:v>September 2022</c:v>
                </c:pt>
                <c:pt idx="6">
                  <c:v>May 2023</c:v>
                </c:pt>
              </c:strCache>
            </c:strRef>
          </c:cat>
          <c:val>
            <c:numRef>
              <c:f>Sheet1!$B$3:$H$3</c:f>
              <c:numCache>
                <c:formatCode>General</c:formatCode>
                <c:ptCount val="7"/>
                <c:pt idx="4">
                  <c:v>0.01</c:v>
                </c:pt>
                <c:pt idx="5">
                  <c:v>1</c:v>
                </c:pt>
                <c:pt idx="6">
                  <c:v>10</c:v>
                </c:pt>
              </c:numCache>
            </c:numRef>
          </c:val>
          <c:smooth val="0"/>
          <c:extLst>
            <c:ext xmlns:c16="http://schemas.microsoft.com/office/drawing/2014/chart" uri="{C3380CC4-5D6E-409C-BE32-E72D297353CC}">
              <c16:uniqueId val="{00000001-B588-4A57-AA83-7A8DFF5F77FB}"/>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out"/>
        <c:minorTickMark val="none"/>
        <c:tickLblPos val="none"/>
        <c:spPr>
          <a:ln w="12700" cap="flat">
            <a:solidFill>
              <a:srgbClr val="9B9B9B"/>
            </a:solidFill>
            <a:prstDash val="solid"/>
            <a:round/>
          </a:ln>
        </c:spPr>
        <c:txPr>
          <a:bodyPr rot="0"/>
          <a:lstStyle/>
          <a:p>
            <a:pPr>
              <a:defRPr sz="2500" b="0" i="0" u="none" strike="noStrike">
                <a:solidFill>
                  <a:srgbClr val="212121"/>
                </a:solidFill>
                <a:latin typeface="Titillium Web Regular"/>
              </a:defRPr>
            </a:pPr>
            <a:endParaRPr lang="en-US"/>
          </a:p>
        </c:txPr>
        <c:crossAx val="2094734553"/>
        <c:crosses val="autoZero"/>
        <c:auto val="1"/>
        <c:lblAlgn val="ctr"/>
        <c:lblOffset val="100"/>
        <c:noMultiLvlLbl val="1"/>
      </c:catAx>
      <c:valAx>
        <c:axId val="2094734553"/>
        <c:scaling>
          <c:orientation val="minMax"/>
          <c:max val="11"/>
        </c:scaling>
        <c:delete val="0"/>
        <c:axPos val="l"/>
        <c:majorGridlines>
          <c:spPr>
            <a:ln w="12700" cap="flat">
              <a:solidFill>
                <a:srgbClr val="C0C0C0"/>
              </a:solidFill>
              <a:prstDash val="solid"/>
              <a:round/>
            </a:ln>
          </c:spPr>
        </c:majorGridlines>
        <c:numFmt formatCode="#,##0" sourceLinked="0"/>
        <c:majorTickMark val="out"/>
        <c:minorTickMark val="none"/>
        <c:tickLblPos val="nextTo"/>
        <c:spPr>
          <a:ln w="12700" cap="flat">
            <a:solidFill>
              <a:srgbClr val="9B9B9B"/>
            </a:solidFill>
            <a:prstDash val="solid"/>
            <a:round/>
          </a:ln>
        </c:spPr>
        <c:txPr>
          <a:bodyPr rot="0"/>
          <a:lstStyle/>
          <a:p>
            <a:pPr>
              <a:defRPr sz="2200" b="0" i="0" u="none" strike="noStrike">
                <a:solidFill>
                  <a:srgbClr val="212121"/>
                </a:solidFill>
                <a:latin typeface="Titillium Web Regular"/>
              </a:defRPr>
            </a:pPr>
            <a:endParaRPr lang="en-US"/>
          </a:p>
        </c:txPr>
        <c:crossAx val="2094734552"/>
        <c:crosses val="autoZero"/>
        <c:crossBetween val="midCat"/>
        <c:majorUnit val="1"/>
      </c:valAx>
      <c:spPr>
        <a:noFill/>
        <a:ln w="12700" cap="flat">
          <a:noFill/>
          <a:miter lim="400000"/>
        </a:ln>
        <a:effectLst/>
      </c:spPr>
    </c:plotArea>
    <c:legend>
      <c:legendPos val="b"/>
      <c:layout>
        <c:manualLayout>
          <c:xMode val="edge"/>
          <c:yMode val="edge"/>
          <c:x val="0.48990099999999998"/>
          <c:y val="0.92253600000000002"/>
          <c:w val="0.51009899999999997"/>
          <c:h val="7.7463799999999999E-2"/>
        </c:manualLayout>
      </c:layout>
      <c:overlay val="1"/>
      <c:spPr>
        <a:noFill/>
        <a:ln w="12700" cap="flat">
          <a:noFill/>
          <a:miter lim="400000"/>
        </a:ln>
        <a:effectLst/>
      </c:spPr>
      <c:txPr>
        <a:bodyPr rot="0"/>
        <a:lstStyle/>
        <a:p>
          <a:pPr>
            <a:defRPr sz="2500" b="0" i="0" u="none" strike="noStrike">
              <a:solidFill>
                <a:srgbClr val="212121"/>
              </a:solidFill>
              <a:latin typeface="Titillium Web Regular"/>
            </a:defRPr>
          </a:pPr>
          <a:endParaRPr lang="en-US"/>
        </a:p>
      </c:txPr>
    </c:legend>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Open with the hook – I am Dr. Carol Hirschmugl, PhD in Physics and Materials Science from Yale U, former prof at UWM , co-inventor, co-founder and CEO of COnovate.  First I want to ask – Did you know that one of the critical materials for batteries – graphite – over 90% of battery grade graphite is delivered from China today, and they have reduced the supply chain and continue to threaten to put it at risk for the entire battery industry.  Our materials will address this huge risk for the industry, at cost while delivering better performance. </a:t>
            </a:r>
          </a:p>
        </p:txBody>
      </p:sp>
    </p:spTree>
    <p:extLst>
      <p:ext uri="{BB962C8B-B14F-4D97-AF65-F5344CB8AC3E}">
        <p14:creationId xmlns:p14="http://schemas.microsoft.com/office/powerpoint/2010/main" val="298614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1213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01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9626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779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579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48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163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6794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Could be impactful for ESG purposes for companies – how to make that obvious for investors/strategic partners. </a:t>
            </a:r>
          </a:p>
          <a:p>
            <a:r>
              <a:rPr lang="en-US"/>
              <a:t> approx. 1 tCO2-e/70-75 kt-km shipping</a:t>
            </a:r>
          </a:p>
          <a:p>
            <a:r>
              <a:rPr lang="en-US"/>
              <a:t>How much CO2-e/</a:t>
            </a:r>
            <a:r>
              <a:rPr lang="en-US" err="1"/>
              <a:t>degC</a:t>
            </a:r>
            <a:r>
              <a:rPr lang="en-US"/>
              <a:t>-kt</a:t>
            </a:r>
          </a:p>
          <a:p>
            <a:r>
              <a:rPr lang="en-US"/>
              <a:t>How much CO2=e/ mining or harvesting? </a:t>
            </a:r>
          </a:p>
          <a:p>
            <a:endParaRPr lang="en-US"/>
          </a:p>
          <a:p>
            <a:r>
              <a:rPr lang="en-US"/>
              <a:t>  t CO2 –e   </a:t>
            </a:r>
            <a:r>
              <a:rPr lang="en-US" err="1"/>
              <a:t>tonnes</a:t>
            </a:r>
            <a:r>
              <a:rPr lang="en-US"/>
              <a:t> CO2 emissions - </a:t>
            </a:r>
          </a:p>
          <a:p>
            <a:endParaRPr lang="en-US"/>
          </a:p>
          <a:p>
            <a:endParaRPr lang="en-US"/>
          </a:p>
          <a:p>
            <a:r>
              <a:rPr lang="en-US" sz="1200" b="1" kern="100">
                <a:effectLst/>
                <a:latin typeface="Calibri" panose="020F0502020204030204" pitchFamily="34" charset="0"/>
                <a:ea typeface="Calibri" panose="020F0502020204030204" pitchFamily="34" charset="0"/>
                <a:cs typeface="Times New Roman" panose="02020603050405020304" pitchFamily="18" charset="0"/>
              </a:rPr>
              <a:t>Supply Chain – really hone into supply chain, . </a:t>
            </a:r>
            <a:r>
              <a:rPr lang="en-US" sz="1200" b="1" kern="100" err="1">
                <a:effectLst/>
                <a:latin typeface="Calibri" panose="020F0502020204030204" pitchFamily="34" charset="0"/>
                <a:ea typeface="Calibri" panose="020F0502020204030204" pitchFamily="34" charset="0"/>
                <a:cs typeface="Times New Roman" panose="02020603050405020304" pitchFamily="18" charset="0"/>
              </a:rPr>
              <a:t>Thisis</a:t>
            </a:r>
            <a:r>
              <a:rPr lang="en-US" sz="1200" b="1" kern="100">
                <a:effectLst/>
                <a:latin typeface="Calibri" panose="020F0502020204030204" pitchFamily="34" charset="0"/>
                <a:ea typeface="Calibri" panose="020F0502020204030204" pitchFamily="34" charset="0"/>
                <a:cs typeface="Times New Roman" panose="02020603050405020304" pitchFamily="18" charset="0"/>
              </a:rPr>
              <a:t> a national imperative to resolve</a:t>
            </a:r>
          </a:p>
          <a:p>
            <a:endParaRPr lang="en-US" sz="1200" b="1" kern="10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00">
                <a:effectLst/>
                <a:latin typeface="Calibri" panose="020F0502020204030204" pitchFamily="34" charset="0"/>
                <a:ea typeface="Calibri" panose="020F0502020204030204" pitchFamily="34" charset="0"/>
                <a:cs typeface="Times New Roman" panose="02020603050405020304" pitchFamily="18" charset="0"/>
              </a:rPr>
              <a:t> not less weight. Supply chain – two dynamics with lower footprint and high risk. Tie into domestic as a priority per lithium report from Craig. Get rid of the weight issue.</a:t>
            </a:r>
            <a:endParaRPr lang="en-US"/>
          </a:p>
        </p:txBody>
      </p:sp>
      <p:sp>
        <p:nvSpPr>
          <p:cNvPr id="4" name="Slide Number Placeholder 3"/>
          <p:cNvSpPr>
            <a:spLocks noGrp="1"/>
          </p:cNvSpPr>
          <p:nvPr>
            <p:ph type="sldNum" sz="quarter" idx="5"/>
          </p:nvPr>
        </p:nvSpPr>
        <p:spPr/>
        <p:txBody>
          <a:bodyPr/>
          <a:lstStyle/>
          <a:p>
            <a:fld id="{05896053-59EA-454A-B613-F9CFA36199B1}" type="slidenum">
              <a:rPr lang="en-US" smtClean="0"/>
              <a:t>14</a:t>
            </a:fld>
            <a:endParaRPr lang="en-US"/>
          </a:p>
        </p:txBody>
      </p:sp>
    </p:spTree>
    <p:extLst>
      <p:ext uri="{BB962C8B-B14F-4D97-AF65-F5344CB8AC3E}">
        <p14:creationId xmlns:p14="http://schemas.microsoft.com/office/powerpoint/2010/main" val="49762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600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EC44CB-56E2-B4BB-9490-0FDA887E5FD7}"/>
              </a:ext>
            </a:extLst>
          </p:cNvPr>
          <p:cNvSpPr>
            <a:spLocks noGrp="1"/>
          </p:cNvSpPr>
          <p:nvPr>
            <p:ph type="dt" sz="half" idx="10"/>
          </p:nvPr>
        </p:nvSpPr>
        <p:spPr/>
        <p:txBody>
          <a:bodyPr/>
          <a:lstStyle/>
          <a:p>
            <a:fld id="{85E8A5EC-7389-4512-93BC-2A16B3DCCBA4}" type="datetimeFigureOut">
              <a:rPr lang="en-US" smtClean="0"/>
              <a:t>6/4/2024</a:t>
            </a:fld>
            <a:endParaRPr lang="en-US"/>
          </a:p>
        </p:txBody>
      </p:sp>
      <p:sp>
        <p:nvSpPr>
          <p:cNvPr id="3" name="Footer Placeholder 2">
            <a:extLst>
              <a:ext uri="{FF2B5EF4-FFF2-40B4-BE49-F238E27FC236}">
                <a16:creationId xmlns:a16="http://schemas.microsoft.com/office/drawing/2014/main" id="{CB5DB1A3-6BA2-2A17-5D27-9DA268B5C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C0360A-B78A-0F63-80BC-A87BBC85F789}"/>
              </a:ext>
            </a:extLst>
          </p:cNvPr>
          <p:cNvSpPr>
            <a:spLocks noGrp="1"/>
          </p:cNvSpPr>
          <p:nvPr>
            <p:ph type="sldNum" sz="quarter" idx="12"/>
          </p:nvPr>
        </p:nvSpPr>
        <p:spPr>
          <a:xfrm>
            <a:off x="11993391" y="13076008"/>
            <a:ext cx="384721" cy="379591"/>
          </a:xfrm>
        </p:spPr>
        <p:txBody>
          <a:bodyPr/>
          <a:lstStyle/>
          <a:p>
            <a:fld id="{465120D4-D402-4396-B8ED-4179CC0B464A}" type="slidenum">
              <a:rPr lang="en-US" smtClean="0"/>
              <a:t>‹#›</a:t>
            </a:fld>
            <a:endParaRPr lang="en-US"/>
          </a:p>
        </p:txBody>
      </p:sp>
    </p:spTree>
    <p:extLst>
      <p:ext uri="{BB962C8B-B14F-4D97-AF65-F5344CB8AC3E}">
        <p14:creationId xmlns:p14="http://schemas.microsoft.com/office/powerpoint/2010/main" val="192764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291C-50DC-43BC-BF58-4E7AE5AB12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C8B93-E15C-91DA-44A8-E4B277849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7EC89-D6E4-57DD-FA1B-508785B724D7}"/>
              </a:ext>
            </a:extLst>
          </p:cNvPr>
          <p:cNvSpPr>
            <a:spLocks noGrp="1"/>
          </p:cNvSpPr>
          <p:nvPr>
            <p:ph type="dt" sz="half" idx="10"/>
          </p:nvPr>
        </p:nvSpPr>
        <p:spPr/>
        <p:txBody>
          <a:bodyPr/>
          <a:lstStyle/>
          <a:p>
            <a:fld id="{FD116A9F-D725-4BD5-83AC-84B3A732FF0B}" type="datetimeFigureOut">
              <a:rPr lang="en-US" smtClean="0"/>
              <a:t>6/4/2024</a:t>
            </a:fld>
            <a:endParaRPr lang="en-US"/>
          </a:p>
        </p:txBody>
      </p:sp>
      <p:sp>
        <p:nvSpPr>
          <p:cNvPr id="5" name="Footer Placeholder 4">
            <a:extLst>
              <a:ext uri="{FF2B5EF4-FFF2-40B4-BE49-F238E27FC236}">
                <a16:creationId xmlns:a16="http://schemas.microsoft.com/office/drawing/2014/main" id="{187BE3FD-5609-5FF7-948E-62BB2552D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71EA8-C665-4C17-13F5-AE32CB31CEA4}"/>
              </a:ext>
            </a:extLst>
          </p:cNvPr>
          <p:cNvSpPr>
            <a:spLocks noGrp="1"/>
          </p:cNvSpPr>
          <p:nvPr>
            <p:ph type="sldNum" sz="quarter" idx="12"/>
          </p:nvPr>
        </p:nvSpPr>
        <p:spPr>
          <a:xfrm>
            <a:off x="11993391" y="13076008"/>
            <a:ext cx="384721" cy="379591"/>
          </a:xfrm>
        </p:spPr>
        <p:txBody>
          <a:bodyPr/>
          <a:lstStyle/>
          <a:p>
            <a:fld id="{21B766E1-564D-4200-A010-E1BA5AA441C9}" type="slidenum">
              <a:rPr lang="en-US" smtClean="0"/>
              <a:t>‹#›</a:t>
            </a:fld>
            <a:endParaRPr lang="en-US"/>
          </a:p>
        </p:txBody>
      </p:sp>
    </p:spTree>
    <p:extLst>
      <p:ext uri="{BB962C8B-B14F-4D97-AF65-F5344CB8AC3E}">
        <p14:creationId xmlns:p14="http://schemas.microsoft.com/office/powerpoint/2010/main" val="77374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1111/jiec.13234"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reuters.com/business/autos-transportation/auto-firms-race-secure-non-chinese-graphite-evs-shortages-loom-2023-06-2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reuters.com/business/autos-transportation/auto-firms-race-secure-non-chinese-graphite-evs-shortages-loom-2023-06-21/"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www.nytimes.com/interactive/2023/05/16/business/china-ev-battery.html"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washingtonpost.com/graphics/business/batteries/graphite-mining-pollution-in-china/" TargetMode="Externa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hyperlink" Target="https://www.wsj.com/world/asia/china-tightens-its-chokehold-on-graphite-needed-for-ev-batteries-6cda0bc3"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www.reuters.com/business/autos-transportation/auto-firms-race-secure-non-chinese-graphite-evs-shortages-loom-2023-06-2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509C"/>
        </a:solidFill>
        <a:effectLst/>
      </p:bgPr>
    </p:bg>
    <p:spTree>
      <p:nvGrpSpPr>
        <p:cNvPr id="1" name=""/>
        <p:cNvGrpSpPr/>
        <p:nvPr/>
      </p:nvGrpSpPr>
      <p:grpSpPr>
        <a:xfrm>
          <a:off x="0" y="0"/>
          <a:ext cx="0" cy="0"/>
          <a:chOff x="0" y="0"/>
          <a:chExt cx="0" cy="0"/>
        </a:xfrm>
      </p:grpSpPr>
      <p:pic>
        <p:nvPicPr>
          <p:cNvPr id="169" name="Screen Shot 2023-10-13 at 1.18.50 PM.png" descr="Screen Shot 2023-10-13 at 1.18.50 PM.png"/>
          <p:cNvPicPr>
            <a:picLocks noChangeAspect="1"/>
          </p:cNvPicPr>
          <p:nvPr/>
        </p:nvPicPr>
        <p:blipFill>
          <a:blip r:embed="rId3"/>
          <a:srcRect r="795"/>
          <a:stretch>
            <a:fillRect/>
          </a:stretch>
        </p:blipFill>
        <p:spPr>
          <a:xfrm>
            <a:off x="0" y="-1"/>
            <a:ext cx="24384000" cy="13716001"/>
          </a:xfrm>
          <a:prstGeom prst="rect">
            <a:avLst/>
          </a:prstGeom>
          <a:ln w="12700">
            <a:miter lim="400000"/>
          </a:ln>
        </p:spPr>
      </p:pic>
      <p:sp>
        <p:nvSpPr>
          <p:cNvPr id="170" name="Rectangle"/>
          <p:cNvSpPr/>
          <p:nvPr/>
        </p:nvSpPr>
        <p:spPr>
          <a:xfrm>
            <a:off x="0" y="0"/>
            <a:ext cx="24384000" cy="13716000"/>
          </a:xfrm>
          <a:prstGeom prst="rect">
            <a:avLst/>
          </a:prstGeom>
          <a:gradFill>
            <a:gsLst>
              <a:gs pos="1265">
                <a:srgbClr val="3E509C">
                  <a:alpha val="90000"/>
                </a:srgbClr>
              </a:gs>
              <a:gs pos="57454">
                <a:srgbClr val="3E509C">
                  <a:alpha val="65433"/>
                </a:srgbClr>
              </a:gs>
              <a:gs pos="78338">
                <a:srgbClr val="3E509C">
                  <a:alpha val="40867"/>
                </a:srgbClr>
              </a:gs>
              <a:gs pos="83480">
                <a:srgbClr val="3E509C">
                  <a:alpha val="20433"/>
                </a:srgbClr>
              </a:gs>
              <a:gs pos="99005">
                <a:srgbClr val="3E509C">
                  <a:alpha val="0"/>
                </a:srgbClr>
              </a:gs>
            </a:gsLst>
            <a:lin ang="5375716"/>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1" name="Woman-Owned Small Business + Environmental, Social, and Corporate Governance"/>
          <p:cNvSpPr txBox="1"/>
          <p:nvPr/>
        </p:nvSpPr>
        <p:spPr>
          <a:xfrm>
            <a:off x="2313870" y="12227387"/>
            <a:ext cx="1975626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40000"/>
              </a:lnSpc>
              <a:defRPr sz="2700" i="1">
                <a:solidFill>
                  <a:srgbClr val="FFFFFF"/>
                </a:solidFill>
                <a:latin typeface="Titillium Web Regular"/>
                <a:ea typeface="Titillium Web Regular"/>
                <a:cs typeface="Titillium Web Regular"/>
                <a:sym typeface="Titillium Web Regular"/>
              </a:defRPr>
            </a:lvl1pPr>
          </a:lstStyle>
          <a:p>
            <a:r>
              <a:t>Woman-Owned Small Business + Environmental, Social, and Corporate Governance</a:t>
            </a:r>
          </a:p>
        </p:txBody>
      </p:sp>
      <p:sp>
        <p:nvSpPr>
          <p:cNvPr id="172" name="A revolutionary material for evolutionary battery solutions"/>
          <p:cNvSpPr txBox="1"/>
          <p:nvPr/>
        </p:nvSpPr>
        <p:spPr>
          <a:xfrm>
            <a:off x="4572343" y="10800169"/>
            <a:ext cx="14516299" cy="74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4500">
                <a:solidFill>
                  <a:srgbClr val="FFFFFF"/>
                </a:solidFill>
                <a:latin typeface="Titillium Web Regular"/>
                <a:ea typeface="Titillium Web Regular"/>
                <a:cs typeface="Titillium Web Regular"/>
                <a:sym typeface="Titillium Web Regular"/>
              </a:defRPr>
            </a:lvl1pPr>
          </a:lstStyle>
          <a:p>
            <a:r>
              <a:rPr lang="en-US" dirty="0"/>
              <a:t>Redefining battery materials with homegrown innovation</a:t>
            </a:r>
            <a:endParaRPr dirty="0"/>
          </a:p>
        </p:txBody>
      </p:sp>
      <p:grpSp>
        <p:nvGrpSpPr>
          <p:cNvPr id="175" name="Group"/>
          <p:cNvGrpSpPr/>
          <p:nvPr/>
        </p:nvGrpSpPr>
        <p:grpSpPr>
          <a:xfrm>
            <a:off x="7944875" y="3812203"/>
            <a:ext cx="8494247" cy="3547338"/>
            <a:chOff x="0" y="0"/>
            <a:chExt cx="8494245" cy="3547336"/>
          </a:xfrm>
        </p:grpSpPr>
        <p:pic>
          <p:nvPicPr>
            <p:cNvPr id="173" name="Conovate Logo.tif" descr="Conovate Logo.tif"/>
            <p:cNvPicPr>
              <a:picLocks noChangeAspect="1"/>
            </p:cNvPicPr>
            <p:nvPr/>
          </p:nvPicPr>
          <p:blipFill>
            <a:blip r:embed="rId4"/>
            <a:srcRect l="41069"/>
            <a:stretch>
              <a:fillRect/>
            </a:stretch>
          </p:blipFill>
          <p:spPr>
            <a:xfrm>
              <a:off x="2949224" y="0"/>
              <a:ext cx="5545022" cy="3547337"/>
            </a:xfrm>
            <a:prstGeom prst="rect">
              <a:avLst/>
            </a:prstGeom>
            <a:ln w="12700" cap="flat">
              <a:noFill/>
              <a:miter lim="400000"/>
            </a:ln>
            <a:effectLst/>
          </p:spPr>
        </p:pic>
        <p:pic>
          <p:nvPicPr>
            <p:cNvPr id="174" name="Image" descr="Image"/>
            <p:cNvPicPr>
              <a:picLocks noChangeAspect="1"/>
            </p:cNvPicPr>
            <p:nvPr/>
          </p:nvPicPr>
          <p:blipFill>
            <a:blip r:embed="rId5"/>
            <a:srcRect l="149" t="6" r="920"/>
            <a:stretch>
              <a:fillRect/>
            </a:stretch>
          </p:blipFill>
          <p:spPr>
            <a:xfrm>
              <a:off x="0" y="526723"/>
              <a:ext cx="2858294" cy="2493917"/>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6055" y="3"/>
                    <a:pt x="5438" y="19"/>
                    <a:pt x="5378" y="100"/>
                  </a:cubicBezTo>
                  <a:cubicBezTo>
                    <a:pt x="5336" y="155"/>
                    <a:pt x="4143" y="2502"/>
                    <a:pt x="2729" y="5314"/>
                  </a:cubicBezTo>
                  <a:cubicBezTo>
                    <a:pt x="1315" y="8126"/>
                    <a:pt x="116" y="10494"/>
                    <a:pt x="63" y="10580"/>
                  </a:cubicBezTo>
                  <a:cubicBezTo>
                    <a:pt x="34" y="10628"/>
                    <a:pt x="14" y="10697"/>
                    <a:pt x="0" y="10910"/>
                  </a:cubicBezTo>
                  <a:lnTo>
                    <a:pt x="183" y="11267"/>
                  </a:lnTo>
                  <a:cubicBezTo>
                    <a:pt x="302" y="11499"/>
                    <a:pt x="1481" y="13835"/>
                    <a:pt x="2801" y="16458"/>
                  </a:cubicBezTo>
                  <a:cubicBezTo>
                    <a:pt x="4121" y="19080"/>
                    <a:pt x="5257" y="21312"/>
                    <a:pt x="5324" y="21414"/>
                  </a:cubicBezTo>
                  <a:lnTo>
                    <a:pt x="5443" y="21600"/>
                  </a:lnTo>
                  <a:lnTo>
                    <a:pt x="8065" y="21600"/>
                  </a:lnTo>
                  <a:cubicBezTo>
                    <a:pt x="15715" y="21600"/>
                    <a:pt x="16168" y="21595"/>
                    <a:pt x="16240" y="21500"/>
                  </a:cubicBezTo>
                  <a:cubicBezTo>
                    <a:pt x="16400" y="21292"/>
                    <a:pt x="21600" y="10911"/>
                    <a:pt x="21600" y="10800"/>
                  </a:cubicBezTo>
                  <a:cubicBezTo>
                    <a:pt x="21600" y="10689"/>
                    <a:pt x="16400" y="308"/>
                    <a:pt x="16240" y="100"/>
                  </a:cubicBezTo>
                  <a:cubicBezTo>
                    <a:pt x="16179" y="19"/>
                    <a:pt x="15567" y="3"/>
                    <a:pt x="10833" y="0"/>
                  </a:cubicBezTo>
                  <a:close/>
                </a:path>
              </a:pathLst>
            </a:custGeom>
            <a:ln w="12700" cap="flat">
              <a:noFill/>
              <a:miter lim="400000"/>
            </a:ln>
            <a:effectLst/>
          </p:spPr>
        </p:pic>
      </p:grpSp>
      <p:sp>
        <p:nvSpPr>
          <p:cNvPr id="2" name="A revolutionary material for evolutionary battery solutions">
            <a:extLst>
              <a:ext uri="{FF2B5EF4-FFF2-40B4-BE49-F238E27FC236}">
                <a16:creationId xmlns:a16="http://schemas.microsoft.com/office/drawing/2014/main" id="{CC86718C-3170-8910-BA9E-CBE4E033A1AB}"/>
              </a:ext>
            </a:extLst>
          </p:cNvPr>
          <p:cNvSpPr txBox="1"/>
          <p:nvPr/>
        </p:nvSpPr>
        <p:spPr>
          <a:xfrm>
            <a:off x="4320706" y="7551878"/>
            <a:ext cx="16178866" cy="1956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4500">
                <a:solidFill>
                  <a:srgbClr val="FFFFFF"/>
                </a:solidFill>
                <a:latin typeface="Titillium Web Regular"/>
                <a:ea typeface="Titillium Web Regular"/>
                <a:cs typeface="Titillium Web Regular"/>
                <a:sym typeface="Titillium Web Regular"/>
              </a:defRPr>
            </a:lvl1pPr>
          </a:lstStyle>
          <a:p>
            <a:r>
              <a:rPr lang="en-US" sz="6600" dirty="0"/>
              <a:t>Delivering a Domestic Solution for Battery Anodes from Bio-Sourced Feedstocks </a:t>
            </a:r>
            <a:endParaRPr sz="6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F80D-6DA3-AF42-C056-8C2E350E30BB}"/>
              </a:ext>
            </a:extLst>
          </p:cNvPr>
          <p:cNvSpPr>
            <a:spLocks noGrp="1"/>
          </p:cNvSpPr>
          <p:nvPr>
            <p:ph type="title"/>
          </p:nvPr>
        </p:nvSpPr>
        <p:spPr>
          <a:xfrm>
            <a:off x="2196064" y="1059006"/>
            <a:ext cx="21971000" cy="1433163"/>
          </a:xfrm>
        </p:spPr>
        <p:txBody>
          <a:bodyPr/>
          <a:lstStyle/>
          <a:p>
            <a:r>
              <a:rPr lang="en-US" b="0" dirty="0">
                <a:latin typeface="Titillium Web Regular" panose="00000500000000000000"/>
              </a:rPr>
              <a:t>Pouch Cell Fast Charge Testing </a:t>
            </a:r>
          </a:p>
        </p:txBody>
      </p:sp>
      <p:pic>
        <p:nvPicPr>
          <p:cNvPr id="5" name="Image 0">
            <a:extLst>
              <a:ext uri="{FF2B5EF4-FFF2-40B4-BE49-F238E27FC236}">
                <a16:creationId xmlns:a16="http://schemas.microsoft.com/office/drawing/2014/main" id="{3FDC9283-D033-B8D0-7B45-1939599CBE58}"/>
              </a:ext>
            </a:extLst>
          </p:cNvPr>
          <p:cNvPicPr>
            <a:picLocks noGrp="1" noChangeAspect="1"/>
          </p:cNvPicPr>
          <p:nvPr>
            <p:ph idx="1"/>
          </p:nvPr>
        </p:nvPicPr>
        <p:blipFill>
          <a:blip r:embed="rId2"/>
          <a:srcRect/>
          <a:stretch/>
        </p:blipFill>
        <p:spPr>
          <a:xfrm>
            <a:off x="2339167" y="4014625"/>
            <a:ext cx="19328594" cy="8625582"/>
          </a:xfrm>
          <a:prstGeom prst="rect">
            <a:avLst/>
          </a:prstGeom>
        </p:spPr>
      </p:pic>
      <p:sp>
        <p:nvSpPr>
          <p:cNvPr id="7" name="Text 1">
            <a:extLst>
              <a:ext uri="{FF2B5EF4-FFF2-40B4-BE49-F238E27FC236}">
                <a16:creationId xmlns:a16="http://schemas.microsoft.com/office/drawing/2014/main" id="{A43D483D-34FC-B9F3-4A2C-BCB6494A7FBD}"/>
              </a:ext>
            </a:extLst>
          </p:cNvPr>
          <p:cNvSpPr/>
          <p:nvPr/>
        </p:nvSpPr>
        <p:spPr>
          <a:xfrm>
            <a:off x="3185158" y="2578346"/>
            <a:ext cx="19328594" cy="914400"/>
          </a:xfrm>
          <a:prstGeom prst="rect">
            <a:avLst/>
          </a:prstGeom>
          <a:noFill/>
          <a:ln/>
        </p:spPr>
        <p:txBody>
          <a:bodyPr wrap="square" rtlCol="0" anchor="ctr"/>
          <a:lstStyle/>
          <a:p>
            <a:pPr algn="l"/>
            <a:r>
              <a:rPr lang="en-US" sz="3200" b="1" dirty="0">
                <a:solidFill>
                  <a:srgbClr val="555555"/>
                </a:solidFill>
                <a:latin typeface="Titillium Web Regular" panose="00000500000000000000" pitchFamily="2" charset="0"/>
                <a:ea typeface="Calibri" pitchFamily="34" charset="-122"/>
                <a:cs typeface="Calibri" pitchFamily="34" charset="-120"/>
              </a:rPr>
              <a:t>Charge Rate testing:  Graphite/COphite material blend electrodes vs NMC111 2C charge, C/2 Discharge</a:t>
            </a:r>
            <a:endParaRPr lang="en-US" sz="3266" dirty="0">
              <a:latin typeface="Titillium Web Regular" panose="00000500000000000000" pitchFamily="2" charset="0"/>
            </a:endParaRPr>
          </a:p>
        </p:txBody>
      </p:sp>
      <p:sp>
        <p:nvSpPr>
          <p:cNvPr id="10" name="Text 1">
            <a:extLst>
              <a:ext uri="{FF2B5EF4-FFF2-40B4-BE49-F238E27FC236}">
                <a16:creationId xmlns:a16="http://schemas.microsoft.com/office/drawing/2014/main" id="{E4996840-6AE6-5476-00F5-21A440D41393}"/>
              </a:ext>
            </a:extLst>
          </p:cNvPr>
          <p:cNvSpPr/>
          <p:nvPr/>
        </p:nvSpPr>
        <p:spPr>
          <a:xfrm>
            <a:off x="3185158" y="3122054"/>
            <a:ext cx="11078424" cy="914400"/>
          </a:xfrm>
          <a:prstGeom prst="rect">
            <a:avLst/>
          </a:prstGeom>
          <a:noFill/>
          <a:ln/>
        </p:spPr>
        <p:txBody>
          <a:bodyPr wrap="square" rtlCol="0" anchor="ctr"/>
          <a:lstStyle/>
          <a:p>
            <a:pPr algn="l"/>
            <a:r>
              <a:rPr lang="en-US" sz="3200" b="1" dirty="0">
                <a:solidFill>
                  <a:srgbClr val="555555"/>
                </a:solidFill>
                <a:latin typeface="Titillium Web Regular" panose="00000500000000000000" pitchFamily="2" charset="0"/>
                <a:ea typeface="Calibri" pitchFamily="34" charset="-122"/>
                <a:cs typeface="Calibri" pitchFamily="34" charset="-120"/>
              </a:rPr>
              <a:t>2.0V to 4.3V –</a:t>
            </a:r>
            <a:r>
              <a:rPr lang="en-US" sz="3200" b="1" dirty="0" err="1">
                <a:solidFill>
                  <a:srgbClr val="555555"/>
                </a:solidFill>
                <a:latin typeface="Titillium Web Regular" panose="00000500000000000000" pitchFamily="2" charset="0"/>
                <a:ea typeface="Calibri" pitchFamily="34" charset="-122"/>
                <a:cs typeface="Calibri" pitchFamily="34" charset="-120"/>
              </a:rPr>
              <a:t>COphite</a:t>
            </a:r>
            <a:r>
              <a:rPr lang="en-US" sz="3200" b="1" dirty="0">
                <a:solidFill>
                  <a:srgbClr val="555555"/>
                </a:solidFill>
                <a:latin typeface="Titillium Web Regular" panose="00000500000000000000" pitchFamily="2" charset="0"/>
                <a:ea typeface="Calibri" pitchFamily="34" charset="-122"/>
                <a:cs typeface="Calibri" pitchFamily="34" charset="-120"/>
              </a:rPr>
              <a:t> based cells, 3.0-4.3V Graphite Cells 21°C</a:t>
            </a:r>
            <a:endParaRPr lang="en-US" sz="3266" dirty="0">
              <a:latin typeface="Titillium Web Regular" panose="00000500000000000000" pitchFamily="2" charset="0"/>
            </a:endParaRPr>
          </a:p>
        </p:txBody>
      </p:sp>
      <p:grpSp>
        <p:nvGrpSpPr>
          <p:cNvPr id="17" name="Group 16">
            <a:extLst>
              <a:ext uri="{FF2B5EF4-FFF2-40B4-BE49-F238E27FC236}">
                <a16:creationId xmlns:a16="http://schemas.microsoft.com/office/drawing/2014/main" id="{A02E0A6B-6D43-BFB3-5C0B-2F996B104D4A}"/>
              </a:ext>
            </a:extLst>
          </p:cNvPr>
          <p:cNvGrpSpPr/>
          <p:nvPr/>
        </p:nvGrpSpPr>
        <p:grpSpPr>
          <a:xfrm>
            <a:off x="15316481" y="9993115"/>
            <a:ext cx="4515524" cy="594780"/>
            <a:chOff x="5368955" y="2267266"/>
            <a:chExt cx="2257762" cy="297390"/>
          </a:xfrm>
        </p:grpSpPr>
        <p:pic>
          <p:nvPicPr>
            <p:cNvPr id="18" name="Image 0" descr="preencoded.png">
              <a:extLst>
                <a:ext uri="{FF2B5EF4-FFF2-40B4-BE49-F238E27FC236}">
                  <a16:creationId xmlns:a16="http://schemas.microsoft.com/office/drawing/2014/main" id="{B7D9F3FC-4CCC-FAD8-9CD8-E332E6A12531}"/>
                </a:ext>
              </a:extLst>
            </p:cNvPr>
            <p:cNvPicPr>
              <a:picLocks noChangeAspect="1"/>
            </p:cNvPicPr>
            <p:nvPr/>
          </p:nvPicPr>
          <p:blipFill rotWithShape="1">
            <a:blip r:embed="rId3"/>
            <a:srcRect l="17503" r="76397" b="93759"/>
            <a:stretch/>
          </p:blipFill>
          <p:spPr>
            <a:xfrm>
              <a:off x="5368955" y="2267266"/>
              <a:ext cx="727045" cy="297390"/>
            </a:xfrm>
            <a:prstGeom prst="rect">
              <a:avLst/>
            </a:prstGeom>
          </p:spPr>
        </p:pic>
        <p:sp>
          <p:nvSpPr>
            <p:cNvPr id="19" name="TextBox 18">
              <a:extLst>
                <a:ext uri="{FF2B5EF4-FFF2-40B4-BE49-F238E27FC236}">
                  <a16:creationId xmlns:a16="http://schemas.microsoft.com/office/drawing/2014/main" id="{7E7D00BD-EC4F-E932-0A7E-6FB5C78001E6}"/>
                </a:ext>
              </a:extLst>
            </p:cNvPr>
            <p:cNvSpPr txBox="1"/>
            <p:nvPr/>
          </p:nvSpPr>
          <p:spPr>
            <a:xfrm>
              <a:off x="5911344" y="2299003"/>
              <a:ext cx="1715373" cy="200055"/>
            </a:xfrm>
            <a:prstGeom prst="rect">
              <a:avLst/>
            </a:prstGeom>
            <a:solidFill>
              <a:schemeClr val="bg1"/>
            </a:solidFill>
          </p:spPr>
          <p:txBody>
            <a:bodyPr wrap="none" rtlCol="0">
              <a:spAutoFit/>
            </a:bodyPr>
            <a:lstStyle/>
            <a:p>
              <a:r>
                <a:rPr lang="en-US" sz="2000" b="1" dirty="0"/>
                <a:t>Graphite vs NMC111 Cell 4</a:t>
              </a:r>
            </a:p>
          </p:txBody>
        </p:sp>
      </p:grpSp>
      <p:grpSp>
        <p:nvGrpSpPr>
          <p:cNvPr id="20" name="Group 19">
            <a:extLst>
              <a:ext uri="{FF2B5EF4-FFF2-40B4-BE49-F238E27FC236}">
                <a16:creationId xmlns:a16="http://schemas.microsoft.com/office/drawing/2014/main" id="{9D2F2A70-2F19-BF0C-BFA3-C8B0ABBDAAB8}"/>
              </a:ext>
            </a:extLst>
          </p:cNvPr>
          <p:cNvGrpSpPr/>
          <p:nvPr/>
        </p:nvGrpSpPr>
        <p:grpSpPr>
          <a:xfrm>
            <a:off x="15482495" y="10542876"/>
            <a:ext cx="6074072" cy="594778"/>
            <a:chOff x="5436067" y="2564655"/>
            <a:chExt cx="3037036" cy="297389"/>
          </a:xfrm>
        </p:grpSpPr>
        <p:pic>
          <p:nvPicPr>
            <p:cNvPr id="21" name="Image 0" descr="preencoded.png">
              <a:extLst>
                <a:ext uri="{FF2B5EF4-FFF2-40B4-BE49-F238E27FC236}">
                  <a16:creationId xmlns:a16="http://schemas.microsoft.com/office/drawing/2014/main" id="{069F474D-5CCD-2867-90C5-DFF6520A14D0}"/>
                </a:ext>
              </a:extLst>
            </p:cNvPr>
            <p:cNvPicPr>
              <a:picLocks noChangeAspect="1"/>
            </p:cNvPicPr>
            <p:nvPr/>
          </p:nvPicPr>
          <p:blipFill rotWithShape="1">
            <a:blip r:embed="rId3"/>
            <a:srcRect l="43887" r="50576" b="93759"/>
            <a:stretch/>
          </p:blipFill>
          <p:spPr>
            <a:xfrm>
              <a:off x="5436067" y="2564655"/>
              <a:ext cx="659934" cy="297389"/>
            </a:xfrm>
            <a:prstGeom prst="rect">
              <a:avLst/>
            </a:prstGeom>
          </p:spPr>
        </p:pic>
        <p:sp>
          <p:nvSpPr>
            <p:cNvPr id="22" name="TextBox 21">
              <a:extLst>
                <a:ext uri="{FF2B5EF4-FFF2-40B4-BE49-F238E27FC236}">
                  <a16:creationId xmlns:a16="http://schemas.microsoft.com/office/drawing/2014/main" id="{ABB8D301-CE96-54E6-4D72-F09ED297FF55}"/>
                </a:ext>
              </a:extLst>
            </p:cNvPr>
            <p:cNvSpPr txBox="1"/>
            <p:nvPr/>
          </p:nvSpPr>
          <p:spPr>
            <a:xfrm>
              <a:off x="5853635" y="2584087"/>
              <a:ext cx="2619468" cy="200055"/>
            </a:xfrm>
            <a:prstGeom prst="rect">
              <a:avLst/>
            </a:prstGeom>
            <a:solidFill>
              <a:schemeClr val="bg1"/>
            </a:solidFill>
          </p:spPr>
          <p:txBody>
            <a:bodyPr wrap="none" rtlCol="0">
              <a:spAutoFit/>
            </a:bodyPr>
            <a:lstStyle/>
            <a:p>
              <a:r>
                <a:rPr lang="en-US" sz="2000" b="1" dirty="0"/>
                <a:t>25% </a:t>
              </a:r>
              <a:r>
                <a:rPr lang="en-US" sz="2000" b="1" dirty="0" err="1"/>
                <a:t>eCOphite</a:t>
              </a:r>
              <a:r>
                <a:rPr lang="en-US" sz="2000" b="1" dirty="0"/>
                <a:t>-Graphite vs NMC111 Cell 3</a:t>
              </a:r>
            </a:p>
          </p:txBody>
        </p:sp>
      </p:grpSp>
      <p:pic>
        <p:nvPicPr>
          <p:cNvPr id="3" name="Picture 2" descr="Logo&#10;&#10;Description automatically generated">
            <a:extLst>
              <a:ext uri="{FF2B5EF4-FFF2-40B4-BE49-F238E27FC236}">
                <a16:creationId xmlns:a16="http://schemas.microsoft.com/office/drawing/2014/main" id="{42E8CACD-29B1-149F-2B2E-7729E6876315}"/>
              </a:ext>
            </a:extLst>
          </p:cNvPr>
          <p:cNvPicPr>
            <a:picLocks noChangeAspect="1"/>
          </p:cNvPicPr>
          <p:nvPr/>
        </p:nvPicPr>
        <p:blipFill rotWithShape="1">
          <a:blip r:embed="rId4">
            <a:extLst>
              <a:ext uri="{28A0092B-C50C-407E-A947-70E740481C1C}">
                <a14:useLocalDpi xmlns:a14="http://schemas.microsoft.com/office/drawing/2010/main"/>
              </a:ext>
            </a:extLst>
          </a:blip>
          <a:srcRect t="16585" r="2614" b="14366"/>
          <a:stretch/>
        </p:blipFill>
        <p:spPr>
          <a:xfrm>
            <a:off x="698376" y="12204608"/>
            <a:ext cx="2995376" cy="1193984"/>
          </a:xfrm>
          <a:prstGeom prst="rect">
            <a:avLst/>
          </a:prstGeom>
        </p:spPr>
      </p:pic>
    </p:spTree>
    <p:extLst>
      <p:ext uri="{BB962C8B-B14F-4D97-AF65-F5344CB8AC3E}">
        <p14:creationId xmlns:p14="http://schemas.microsoft.com/office/powerpoint/2010/main" val="24412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5326E6-2BED-9FFB-5E51-7B13789EEBA1}"/>
              </a:ext>
            </a:extLst>
          </p:cNvPr>
          <p:cNvSpPr/>
          <p:nvPr/>
        </p:nvSpPr>
        <p:spPr>
          <a:xfrm>
            <a:off x="9172595" y="7058026"/>
            <a:ext cx="11544282" cy="4400544"/>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4800">
                <a:solidFill>
                  <a:schemeClr val="tx1"/>
                </a:solidFill>
              </a:rPr>
              <a:t>Cells Cycling at -20°C </a:t>
            </a:r>
          </a:p>
        </p:txBody>
      </p:sp>
      <p:sp>
        <p:nvSpPr>
          <p:cNvPr id="2" name="Title 1">
            <a:extLst>
              <a:ext uri="{FF2B5EF4-FFF2-40B4-BE49-F238E27FC236}">
                <a16:creationId xmlns:a16="http://schemas.microsoft.com/office/drawing/2014/main" id="{7F5B2BD5-B9CC-9B49-9C2C-0B4D8B0AC1E2}"/>
              </a:ext>
            </a:extLst>
          </p:cNvPr>
          <p:cNvSpPr>
            <a:spLocks noGrp="1"/>
          </p:cNvSpPr>
          <p:nvPr>
            <p:ph type="title"/>
          </p:nvPr>
        </p:nvSpPr>
        <p:spPr>
          <a:xfrm>
            <a:off x="2089150" y="1045492"/>
            <a:ext cx="21971000" cy="1433163"/>
          </a:xfrm>
        </p:spPr>
        <p:txBody>
          <a:bodyPr anchor="t">
            <a:normAutofit/>
          </a:bodyPr>
          <a:lstStyle/>
          <a:p>
            <a:r>
              <a:rPr lang="en-US" sz="7500" b="0" dirty="0">
                <a:solidFill>
                  <a:schemeClr val="bg2">
                    <a:lumMod val="10000"/>
                  </a:schemeClr>
                </a:solidFill>
                <a:latin typeface="Titillium Web Regular" panose="00000500000000000000" pitchFamily="2" charset="0"/>
                <a:ea typeface="Source Sans Pro" panose="020B0503030403020204" pitchFamily="34" charset="0"/>
                <a:cs typeface="Futura Medium"/>
              </a:rPr>
              <a:t>Pouch Cell Low Temperature Testing -20°C</a:t>
            </a:r>
          </a:p>
        </p:txBody>
      </p:sp>
      <p:graphicFrame>
        <p:nvGraphicFramePr>
          <p:cNvPr id="3" name="Chart 2">
            <a:extLst>
              <a:ext uri="{FF2B5EF4-FFF2-40B4-BE49-F238E27FC236}">
                <a16:creationId xmlns:a16="http://schemas.microsoft.com/office/drawing/2014/main" id="{36DC3007-9C55-4347-B4AA-B96173E15D4B}"/>
              </a:ext>
            </a:extLst>
          </p:cNvPr>
          <p:cNvGraphicFramePr>
            <a:graphicFrameLocks/>
          </p:cNvGraphicFramePr>
          <p:nvPr/>
        </p:nvGraphicFramePr>
        <p:xfrm>
          <a:off x="6943726" y="2914651"/>
          <a:ext cx="17116424" cy="963930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3171687-83F9-F7DA-AE68-782B653C44DF}"/>
              </a:ext>
            </a:extLst>
          </p:cNvPr>
          <p:cNvSpPr txBox="1"/>
          <p:nvPr/>
        </p:nvSpPr>
        <p:spPr>
          <a:xfrm>
            <a:off x="1649359" y="4348931"/>
            <a:ext cx="5756201" cy="7109639"/>
          </a:xfrm>
          <a:prstGeom prst="rect">
            <a:avLst/>
          </a:prstGeom>
          <a:noFill/>
        </p:spPr>
        <p:txBody>
          <a:bodyPr wrap="square" rtlCol="0">
            <a:spAutoFit/>
          </a:bodyPr>
          <a:lstStyle/>
          <a:p>
            <a:pPr algn="l"/>
            <a:r>
              <a:rPr lang="en-US" sz="4800" dirty="0">
                <a:latin typeface="Titillium Web Regular" panose="00000500000000000000" pitchFamily="2" charset="0"/>
              </a:rPr>
              <a:t>Low Temperature Cycling Results</a:t>
            </a:r>
          </a:p>
          <a:p>
            <a:pPr marL="571500" indent="-571500" algn="l">
              <a:buFont typeface="Arial" panose="020B0604020202020204" pitchFamily="34" charset="0"/>
              <a:buChar char="•"/>
            </a:pPr>
            <a:r>
              <a:rPr lang="en-US" sz="4000" b="1" dirty="0" err="1">
                <a:solidFill>
                  <a:srgbClr val="00B050"/>
                </a:solidFill>
                <a:latin typeface="Titillium Web Regular" panose="00000500000000000000" pitchFamily="2" charset="0"/>
              </a:rPr>
              <a:t>eCOphite</a:t>
            </a:r>
            <a:r>
              <a:rPr lang="en-US" sz="4000" b="1" dirty="0">
                <a:solidFill>
                  <a:srgbClr val="00B050"/>
                </a:solidFill>
                <a:latin typeface="Titillium Web Regular" panose="00000500000000000000" pitchFamily="2" charset="0"/>
              </a:rPr>
              <a:t> and </a:t>
            </a:r>
            <a:r>
              <a:rPr lang="en-US" sz="4000" b="1" dirty="0" err="1">
                <a:solidFill>
                  <a:srgbClr val="00B050"/>
                </a:solidFill>
                <a:latin typeface="Titillium Web Regular" panose="00000500000000000000" pitchFamily="2" charset="0"/>
              </a:rPr>
              <a:t>COphite</a:t>
            </a:r>
            <a:r>
              <a:rPr lang="en-US" sz="4000" b="1" dirty="0">
                <a:solidFill>
                  <a:srgbClr val="00B050"/>
                </a:solidFill>
                <a:latin typeface="Titillium Web Regular" panose="00000500000000000000" pitchFamily="2" charset="0"/>
              </a:rPr>
              <a:t> blend cells show &gt;80% capacity retention after 20 cycles at -20°C</a:t>
            </a:r>
          </a:p>
          <a:p>
            <a:pPr marL="571500" indent="-571500" algn="l">
              <a:buFont typeface="Arial" panose="020B0604020202020204" pitchFamily="34" charset="0"/>
              <a:buChar char="•"/>
            </a:pPr>
            <a:r>
              <a:rPr lang="en-US" sz="4000" dirty="0">
                <a:latin typeface="Titillium Web Regular" panose="00000500000000000000" pitchFamily="2" charset="0"/>
              </a:rPr>
              <a:t>100% Graphite cells capacity drops to &lt;15% of initial capacity during  20cycles at -20°C</a:t>
            </a:r>
          </a:p>
        </p:txBody>
      </p:sp>
      <p:cxnSp>
        <p:nvCxnSpPr>
          <p:cNvPr id="11" name="Straight Arrow Connector 10">
            <a:extLst>
              <a:ext uri="{FF2B5EF4-FFF2-40B4-BE49-F238E27FC236}">
                <a16:creationId xmlns:a16="http://schemas.microsoft.com/office/drawing/2014/main" id="{4871A48C-C9EB-2F0B-52BB-56321A0EC0E9}"/>
              </a:ext>
            </a:extLst>
          </p:cNvPr>
          <p:cNvCxnSpPr>
            <a:cxnSpLocks/>
          </p:cNvCxnSpPr>
          <p:nvPr/>
        </p:nvCxnSpPr>
        <p:spPr>
          <a:xfrm flipV="1">
            <a:off x="6400800" y="5724651"/>
            <a:ext cx="14058900" cy="218950"/>
          </a:xfrm>
          <a:prstGeom prst="straightConnector1">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BFA0F651-DC73-713A-9630-255B93577364}"/>
              </a:ext>
            </a:extLst>
          </p:cNvPr>
          <p:cNvCxnSpPr>
            <a:cxnSpLocks/>
          </p:cNvCxnSpPr>
          <p:nvPr/>
        </p:nvCxnSpPr>
        <p:spPr>
          <a:xfrm>
            <a:off x="6400801" y="9629963"/>
            <a:ext cx="12172950" cy="1257114"/>
          </a:xfrm>
          <a:prstGeom prst="straightConnector1">
            <a:avLst/>
          </a:prstGeom>
          <a:ln w="28575">
            <a:solidFill>
              <a:schemeClr val="bg1">
                <a:lumMod val="6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7" name="Oval 16">
            <a:extLst>
              <a:ext uri="{FF2B5EF4-FFF2-40B4-BE49-F238E27FC236}">
                <a16:creationId xmlns:a16="http://schemas.microsoft.com/office/drawing/2014/main" id="{BEF75E2D-0BCC-BB4D-3D13-E3E497A3BE56}"/>
              </a:ext>
            </a:extLst>
          </p:cNvPr>
          <p:cNvSpPr/>
          <p:nvPr/>
        </p:nvSpPr>
        <p:spPr>
          <a:xfrm>
            <a:off x="19773900" y="4903785"/>
            <a:ext cx="2657476" cy="175419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8" name="Oval 17">
            <a:extLst>
              <a:ext uri="{FF2B5EF4-FFF2-40B4-BE49-F238E27FC236}">
                <a16:creationId xmlns:a16="http://schemas.microsoft.com/office/drawing/2014/main" id="{01B2967D-C3AC-E2AF-A05A-057EEED2BE6D}"/>
              </a:ext>
            </a:extLst>
          </p:cNvPr>
          <p:cNvSpPr/>
          <p:nvPr/>
        </p:nvSpPr>
        <p:spPr>
          <a:xfrm>
            <a:off x="18145142" y="10075073"/>
            <a:ext cx="2657476" cy="175419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 name="Rectangle 3">
            <a:extLst>
              <a:ext uri="{FF2B5EF4-FFF2-40B4-BE49-F238E27FC236}">
                <a16:creationId xmlns:a16="http://schemas.microsoft.com/office/drawing/2014/main" id="{A28A4F9C-8E9A-1E64-D7DC-724B205050FC}"/>
              </a:ext>
            </a:extLst>
          </p:cNvPr>
          <p:cNvSpPr/>
          <p:nvPr/>
        </p:nvSpPr>
        <p:spPr>
          <a:xfrm>
            <a:off x="7527851" y="2512663"/>
            <a:ext cx="15808399" cy="209756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07692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0">
            <a:extLst>
              <a:ext uri="{FF2B5EF4-FFF2-40B4-BE49-F238E27FC236}">
                <a16:creationId xmlns:a16="http://schemas.microsoft.com/office/drawing/2014/main" id="{3FDC9283-D033-B8D0-7B45-1939599CBE5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rcRect/>
          <a:stretch/>
        </p:blipFill>
        <p:spPr>
          <a:xfrm>
            <a:off x="3652764" y="3131169"/>
            <a:ext cx="17078472" cy="9841074"/>
          </a:xfrm>
          <a:prstGeom prst="rect">
            <a:avLst/>
          </a:prstGeom>
        </p:spPr>
      </p:pic>
      <p:sp>
        <p:nvSpPr>
          <p:cNvPr id="2" name="Title 1">
            <a:extLst>
              <a:ext uri="{FF2B5EF4-FFF2-40B4-BE49-F238E27FC236}">
                <a16:creationId xmlns:a16="http://schemas.microsoft.com/office/drawing/2014/main" id="{AD39F80D-6DA3-AF42-C056-8C2E350E30BB}"/>
              </a:ext>
            </a:extLst>
          </p:cNvPr>
          <p:cNvSpPr>
            <a:spLocks noGrp="1"/>
          </p:cNvSpPr>
          <p:nvPr>
            <p:ph type="title"/>
          </p:nvPr>
        </p:nvSpPr>
        <p:spPr>
          <a:xfrm>
            <a:off x="2413000" y="940469"/>
            <a:ext cx="21971000" cy="1433163"/>
          </a:xfrm>
        </p:spPr>
        <p:txBody>
          <a:bodyPr>
            <a:normAutofit/>
          </a:bodyPr>
          <a:lstStyle/>
          <a:p>
            <a:r>
              <a:rPr lang="en-US" sz="7500" b="0" dirty="0">
                <a:solidFill>
                  <a:schemeClr val="tx1">
                    <a:lumMod val="50000"/>
                  </a:schemeClr>
                </a:solidFill>
                <a:latin typeface="Titillium Web Regular" panose="00000500000000000000" pitchFamily="2" charset="0"/>
                <a:ea typeface="Source Sans Pro" panose="020B0503030403020204" pitchFamily="34" charset="0"/>
                <a:cs typeface="Futura Medium"/>
              </a:rPr>
              <a:t>Pouch Cell Charge Rate testing</a:t>
            </a:r>
            <a:endParaRPr lang="en-US" sz="7500" b="0" dirty="0">
              <a:solidFill>
                <a:schemeClr val="tx1">
                  <a:lumMod val="50000"/>
                </a:schemeClr>
              </a:solidFill>
              <a:latin typeface="Titillium Web Regular" panose="00000500000000000000" pitchFamily="2" charset="0"/>
            </a:endParaRPr>
          </a:p>
        </p:txBody>
      </p:sp>
      <p:sp>
        <p:nvSpPr>
          <p:cNvPr id="7" name="Text 1">
            <a:extLst>
              <a:ext uri="{FF2B5EF4-FFF2-40B4-BE49-F238E27FC236}">
                <a16:creationId xmlns:a16="http://schemas.microsoft.com/office/drawing/2014/main" id="{A43D483D-34FC-B9F3-4A2C-BCB6494A7FBD}"/>
              </a:ext>
            </a:extLst>
          </p:cNvPr>
          <p:cNvSpPr/>
          <p:nvPr/>
        </p:nvSpPr>
        <p:spPr>
          <a:xfrm>
            <a:off x="3743295" y="2373632"/>
            <a:ext cx="19522442" cy="914400"/>
          </a:xfrm>
          <a:prstGeom prst="rect">
            <a:avLst/>
          </a:prstGeom>
          <a:noFill/>
          <a:ln/>
        </p:spPr>
        <p:txBody>
          <a:bodyPr wrap="square" rtlCol="0" anchor="ctr"/>
          <a:lstStyle/>
          <a:p>
            <a:pPr algn="l"/>
            <a:r>
              <a:rPr lang="en-US" sz="3200" dirty="0">
                <a:solidFill>
                  <a:schemeClr val="tx1">
                    <a:lumMod val="50000"/>
                  </a:schemeClr>
                </a:solidFill>
                <a:latin typeface="Titillium Web Regular" panose="00000500000000000000" pitchFamily="2" charset="0"/>
                <a:ea typeface="Calibri" pitchFamily="34" charset="-122"/>
                <a:cs typeface="Calibri" pitchFamily="34" charset="-120"/>
              </a:rPr>
              <a:t>Charge Rate testing:  Graphite/</a:t>
            </a:r>
            <a:r>
              <a:rPr lang="en-US" sz="3200" dirty="0" err="1">
                <a:solidFill>
                  <a:schemeClr val="tx1">
                    <a:lumMod val="50000"/>
                  </a:schemeClr>
                </a:solidFill>
                <a:latin typeface="Titillium Web Regular" panose="00000500000000000000" pitchFamily="2" charset="0"/>
                <a:ea typeface="Calibri" pitchFamily="34" charset="-122"/>
                <a:cs typeface="Calibri" pitchFamily="34" charset="-120"/>
              </a:rPr>
              <a:t>COphite</a:t>
            </a:r>
            <a:r>
              <a:rPr lang="en-US" sz="3200" dirty="0">
                <a:solidFill>
                  <a:schemeClr val="tx1">
                    <a:lumMod val="50000"/>
                  </a:schemeClr>
                </a:solidFill>
                <a:latin typeface="Titillium Web Regular" panose="00000500000000000000" pitchFamily="2" charset="0"/>
                <a:ea typeface="Calibri" pitchFamily="34" charset="-122"/>
                <a:cs typeface="Calibri" pitchFamily="34" charset="-120"/>
              </a:rPr>
              <a:t> material blend electrodes vs NMC111 1-5C charge, C/3 Discharge</a:t>
            </a:r>
            <a:endParaRPr lang="en-US" sz="3266" dirty="0">
              <a:solidFill>
                <a:schemeClr val="tx1">
                  <a:lumMod val="50000"/>
                </a:schemeClr>
              </a:solidFill>
              <a:latin typeface="Titillium Web Regular" panose="00000500000000000000" pitchFamily="2" charset="0"/>
            </a:endParaRPr>
          </a:p>
        </p:txBody>
      </p:sp>
    </p:spTree>
    <p:extLst>
      <p:ext uri="{BB962C8B-B14F-4D97-AF65-F5344CB8AC3E}">
        <p14:creationId xmlns:p14="http://schemas.microsoft.com/office/powerpoint/2010/main" val="1415900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eCOphite Material Advantages"/>
          <p:cNvSpPr txBox="1"/>
          <p:nvPr/>
        </p:nvSpPr>
        <p:spPr>
          <a:xfrm>
            <a:off x="2032000" y="1669745"/>
            <a:ext cx="14513589"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7500">
                <a:solidFill>
                  <a:srgbClr val="212121"/>
                </a:solidFill>
                <a:latin typeface="Titillium Web Regular"/>
                <a:ea typeface="Titillium Web Regular"/>
                <a:cs typeface="Titillium Web Regular"/>
                <a:sym typeface="Titillium Web Regular"/>
              </a:defRPr>
            </a:lvl1pPr>
          </a:lstStyle>
          <a:p>
            <a:r>
              <a:rPr dirty="0" err="1">
                <a:latin typeface="Titillium Web Light" panose="00000400000000000000" pitchFamily="2" charset="0"/>
              </a:rPr>
              <a:t>eCOphite</a:t>
            </a:r>
            <a:r>
              <a:rPr dirty="0">
                <a:latin typeface="Titillium Web Light" panose="00000400000000000000" pitchFamily="2" charset="0"/>
              </a:rPr>
              <a:t> </a:t>
            </a:r>
            <a:r>
              <a:rPr lang="en-US" dirty="0">
                <a:latin typeface="Titillium Web Light" panose="00000400000000000000" pitchFamily="2" charset="0"/>
              </a:rPr>
              <a:t>m</a:t>
            </a:r>
            <a:r>
              <a:rPr dirty="0">
                <a:latin typeface="Titillium Web Light" panose="00000400000000000000" pitchFamily="2" charset="0"/>
              </a:rPr>
              <a:t>aterial</a:t>
            </a:r>
            <a:r>
              <a:rPr lang="en-US" dirty="0">
                <a:latin typeface="Titillium Web Light" panose="00000400000000000000" pitchFamily="2" charset="0"/>
              </a:rPr>
              <a:t> emissions impact</a:t>
            </a:r>
            <a:endParaRPr dirty="0">
              <a:latin typeface="Titillium Web Light" panose="00000400000000000000" pitchFamily="2" charset="0"/>
            </a:endParaRPr>
          </a:p>
        </p:txBody>
      </p:sp>
      <p:sp>
        <p:nvSpPr>
          <p:cNvPr id="276" name="RELIABLE, DOMESTIC Supply Chain"/>
          <p:cNvSpPr txBox="1"/>
          <p:nvPr/>
        </p:nvSpPr>
        <p:spPr>
          <a:xfrm>
            <a:off x="2413000" y="5798199"/>
            <a:ext cx="4828664"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RELIABLE, DOMESTIC Supply Chain </a:t>
            </a:r>
          </a:p>
        </p:txBody>
      </p:sp>
      <p:sp>
        <p:nvSpPr>
          <p:cNvPr id="277" name="LESS MATERIAL USAGE LEADS TO COST SAVINGS"/>
          <p:cNvSpPr txBox="1"/>
          <p:nvPr/>
        </p:nvSpPr>
        <p:spPr>
          <a:xfrm>
            <a:off x="9266505" y="5110754"/>
            <a:ext cx="5541354"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lang="en-US" b="1"/>
              <a:t>Lower Temperature Production and </a:t>
            </a:r>
            <a:r>
              <a:rPr b="1"/>
              <a:t>LESS MATERIAL USAGE LEADS TO </a:t>
            </a:r>
            <a:r>
              <a:rPr lang="en-US" b="1"/>
              <a:t>CO2e Reduction</a:t>
            </a:r>
            <a:endParaRPr b="1"/>
          </a:p>
        </p:txBody>
      </p:sp>
      <p:sp>
        <p:nvSpPr>
          <p:cNvPr id="278" name="PERFORMANCE FOR MODERN LIFE"/>
          <p:cNvSpPr txBox="1"/>
          <p:nvPr/>
        </p:nvSpPr>
        <p:spPr>
          <a:xfrm>
            <a:off x="16764003" y="5649365"/>
            <a:ext cx="4283130"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PERFORMANCE FOR MODERN LIFE</a:t>
            </a:r>
          </a:p>
        </p:txBody>
      </p:sp>
      <p:sp>
        <p:nvSpPr>
          <p:cNvPr id="279" name="eCOphite material offers a localized, sustainable supply chain from bio-sourced feedstocks. It also comes with a lower carbon footprint and no toxic mining waste or health hazards."/>
          <p:cNvSpPr txBox="1"/>
          <p:nvPr/>
        </p:nvSpPr>
        <p:spPr>
          <a:xfrm>
            <a:off x="2413000" y="7239000"/>
            <a:ext cx="4828664" cy="3957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3000">
                <a:solidFill>
                  <a:srgbClr val="212121"/>
                </a:solidFill>
                <a:latin typeface="Titillium Web Regular"/>
                <a:ea typeface="Titillium Web Regular"/>
                <a:cs typeface="Titillium Web Regular"/>
                <a:sym typeface="Titillium Web Regular"/>
              </a:defRPr>
            </a:lvl1pPr>
          </a:lstStyle>
          <a:p>
            <a:pPr>
              <a:lnSpc>
                <a:spcPct val="120000"/>
              </a:lnSpc>
            </a:pPr>
            <a:r>
              <a:t>eCOphite material offers a localized, sustainable supply chain from bio-sourced feedstocks. It also comes with a lower carbon footprint and no toxic mining waste or health hazards.</a:t>
            </a:r>
            <a:endParaRPr lang="en-US"/>
          </a:p>
        </p:txBody>
      </p:sp>
      <p:sp>
        <p:nvSpPr>
          <p:cNvPr id="280" name="eCOphite can obtain the same battery performance as graphite but with only 88% the amount of material — leading to the potential for significant cost benefit for our material at scale."/>
          <p:cNvSpPr txBox="1"/>
          <p:nvPr/>
        </p:nvSpPr>
        <p:spPr>
          <a:xfrm>
            <a:off x="9305349" y="7699240"/>
            <a:ext cx="5463662" cy="3957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spcBef>
                <a:spcPts val="900"/>
              </a:spcBef>
              <a:defRPr sz="3000">
                <a:solidFill>
                  <a:srgbClr val="212121"/>
                </a:solidFill>
                <a:latin typeface="Titillium Web Regular"/>
                <a:ea typeface="Titillium Web Regular"/>
                <a:cs typeface="Titillium Web Regular"/>
                <a:sym typeface="Titillium Web Regular"/>
              </a:defRPr>
            </a:lvl1pPr>
          </a:lstStyle>
          <a:p>
            <a:pPr>
              <a:lnSpc>
                <a:spcPct val="120000"/>
              </a:lnSpc>
            </a:pPr>
            <a:r>
              <a:rPr err="1"/>
              <a:t>eCOphite</a:t>
            </a:r>
            <a:r>
              <a:t> </a:t>
            </a:r>
            <a:r>
              <a:rPr lang="en-US"/>
              <a:t>material requires only 700 deg C environment for 10 minutes and </a:t>
            </a:r>
            <a:r>
              <a:t>obtain</a:t>
            </a:r>
            <a:r>
              <a:rPr lang="en-US"/>
              <a:t>s</a:t>
            </a:r>
            <a:r>
              <a:t> the same battery performance as graphite with only 88% the amount of</a:t>
            </a:r>
            <a:r>
              <a:rPr lang="en-US"/>
              <a:t> </a:t>
            </a:r>
            <a:r>
              <a:rPr lang="en-US" err="1"/>
              <a:t>eCOPhite</a:t>
            </a:r>
            <a:r>
              <a:t> material — leading to significan</a:t>
            </a:r>
            <a:r>
              <a:rPr lang="en-US"/>
              <a:t>tly reduced CO2e</a:t>
            </a:r>
            <a:r>
              <a:t>. </a:t>
            </a:r>
            <a:endParaRPr lang="en-US"/>
          </a:p>
        </p:txBody>
      </p:sp>
      <p:sp>
        <p:nvSpPr>
          <p:cNvPr id="281" name="Faster CHARGE TIMES…"/>
          <p:cNvSpPr txBox="1"/>
          <p:nvPr/>
        </p:nvSpPr>
        <p:spPr>
          <a:xfrm>
            <a:off x="16764000" y="7239000"/>
            <a:ext cx="5117020" cy="4123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2500" cap="all" spc="75">
                <a:solidFill>
                  <a:srgbClr val="212121"/>
                </a:solidFill>
                <a:latin typeface="Titillium Web Bold"/>
                <a:ea typeface="Titillium Web Bold"/>
                <a:cs typeface="Titillium Web Bold"/>
                <a:sym typeface="Titillium Web Bold"/>
              </a:defRPr>
            </a:pPr>
            <a:r>
              <a:rPr sz="2500" b="1" dirty="0"/>
              <a:t>Faster CHARGE TIMES</a:t>
            </a:r>
            <a:endParaRPr lang="en-US" sz="2500" b="1" dirty="0"/>
          </a:p>
          <a:p>
            <a:pPr algn="l">
              <a:lnSpc>
                <a:spcPct val="120000"/>
              </a:lnSpc>
              <a:defRPr sz="3000">
                <a:solidFill>
                  <a:srgbClr val="212121"/>
                </a:solidFill>
                <a:latin typeface="Titillium Web Regular"/>
                <a:ea typeface="Titillium Web Regular"/>
                <a:cs typeface="Titillium Web Regular"/>
                <a:sym typeface="Titillium Web Regular"/>
              </a:defRPr>
            </a:pPr>
            <a:r>
              <a:rPr sz="3000" dirty="0"/>
              <a:t>6x faster charging</a:t>
            </a:r>
          </a:p>
          <a:p>
            <a:pPr algn="l">
              <a:lnSpc>
                <a:spcPct val="120000"/>
              </a:lnSpc>
              <a:defRPr sz="2100" cap="all" spc="63">
                <a:solidFill>
                  <a:srgbClr val="212121"/>
                </a:solidFill>
                <a:latin typeface="Titillium Web Bold"/>
                <a:ea typeface="Titillium Web Bold"/>
                <a:cs typeface="Titillium Web Bold"/>
                <a:sym typeface="Titillium Web Bold"/>
              </a:defRPr>
            </a:pPr>
            <a:endParaRPr lang="en-US" sz="1200" dirty="0">
              <a:latin typeface="Titillium Web Regular"/>
            </a:endParaRPr>
          </a:p>
          <a:p>
            <a:pPr algn="l">
              <a:lnSpc>
                <a:spcPct val="120000"/>
              </a:lnSpc>
              <a:defRPr sz="2100" cap="all" spc="63">
                <a:solidFill>
                  <a:srgbClr val="212121"/>
                </a:solidFill>
                <a:latin typeface="Titillium Web Bold"/>
                <a:ea typeface="Titillium Web Bold"/>
                <a:cs typeface="Titillium Web Bold"/>
                <a:sym typeface="Titillium Web Bold"/>
              </a:defRPr>
            </a:pPr>
            <a:r>
              <a:rPr sz="2500" b="1" spc="76" dirty="0"/>
              <a:t>improved safety</a:t>
            </a:r>
            <a:r>
              <a:rPr lang="en-US" sz="2100" b="1" dirty="0"/>
              <a:t> </a:t>
            </a:r>
            <a:endParaRPr sz="2100" b="1" dirty="0"/>
          </a:p>
          <a:p>
            <a:pPr algn="l">
              <a:lnSpc>
                <a:spcPct val="120000"/>
              </a:lnSpc>
              <a:defRPr sz="3000">
                <a:solidFill>
                  <a:srgbClr val="212121"/>
                </a:solidFill>
                <a:latin typeface="Titillium Web Regular"/>
                <a:ea typeface="Titillium Web Regular"/>
                <a:cs typeface="Titillium Web Regular"/>
                <a:sym typeface="Titillium Web Regular"/>
              </a:defRPr>
            </a:pPr>
            <a:r>
              <a:rPr sz="3000" dirty="0"/>
              <a:t>Reduced likelihood of shorts</a:t>
            </a:r>
          </a:p>
          <a:p>
            <a:pPr algn="l">
              <a:lnSpc>
                <a:spcPct val="120000"/>
              </a:lnSpc>
              <a:defRPr sz="2100" cap="all" spc="63">
                <a:solidFill>
                  <a:srgbClr val="212121"/>
                </a:solidFill>
                <a:latin typeface="Titillium Web Bold"/>
                <a:ea typeface="Titillium Web Bold"/>
                <a:cs typeface="Titillium Web Bold"/>
                <a:sym typeface="Titillium Web Bold"/>
              </a:defRPr>
            </a:pPr>
            <a:endParaRPr lang="en-US" sz="1200" dirty="0">
              <a:latin typeface="Titillium Web Regular"/>
            </a:endParaRPr>
          </a:p>
          <a:p>
            <a:pPr algn="l">
              <a:lnSpc>
                <a:spcPct val="120000"/>
              </a:lnSpc>
              <a:defRPr sz="2100" cap="all" spc="63">
                <a:solidFill>
                  <a:srgbClr val="212121"/>
                </a:solidFill>
                <a:latin typeface="Titillium Web Bold"/>
                <a:ea typeface="Titillium Web Bold"/>
                <a:cs typeface="Titillium Web Bold"/>
                <a:sym typeface="Titillium Web Bold"/>
              </a:defRPr>
            </a:pPr>
            <a:r>
              <a:rPr lang="en-US" sz="2500" b="1" spc="76" dirty="0"/>
              <a:t>Broader Operating Range</a:t>
            </a:r>
            <a:endParaRPr sz="2500" b="1" spc="76" dirty="0"/>
          </a:p>
          <a:p>
            <a:pPr algn="l">
              <a:lnSpc>
                <a:spcPct val="120000"/>
              </a:lnSpc>
              <a:defRPr sz="3000">
                <a:solidFill>
                  <a:srgbClr val="212121"/>
                </a:solidFill>
                <a:latin typeface="Titillium Web Regular"/>
                <a:ea typeface="Titillium Web Regular"/>
                <a:cs typeface="Titillium Web Regular"/>
                <a:sym typeface="Titillium Web Regular"/>
              </a:defRPr>
            </a:pPr>
            <a:r>
              <a:rPr lang="en-US" sz="3000" dirty="0"/>
              <a:t>Extreme temperature operation</a:t>
            </a:r>
            <a:endParaRPr sz="3000" dirty="0"/>
          </a:p>
        </p:txBody>
      </p:sp>
      <p:sp>
        <p:nvSpPr>
          <p:cNvPr id="282" name="Line"/>
          <p:cNvSpPr/>
          <p:nvPr/>
        </p:nvSpPr>
        <p:spPr>
          <a:xfrm flipH="1">
            <a:off x="2032003" y="5651500"/>
            <a:ext cx="2" cy="5682928"/>
          </a:xfrm>
          <a:prstGeom prst="line">
            <a:avLst/>
          </a:prstGeom>
          <a:ln w="38100">
            <a:solidFill>
              <a:srgbClr val="3E509C"/>
            </a:solidFill>
            <a:miter lim="400000"/>
          </a:ln>
        </p:spPr>
        <p:txBody>
          <a:bodyPr lIns="50800" tIns="50800" rIns="50800" bIns="50800" anchor="ctr"/>
          <a:lstStyle/>
          <a:p>
            <a:endParaRPr sz="1800"/>
          </a:p>
        </p:txBody>
      </p:sp>
      <p:sp>
        <p:nvSpPr>
          <p:cNvPr id="283" name="Line"/>
          <p:cNvSpPr/>
          <p:nvPr/>
        </p:nvSpPr>
        <p:spPr>
          <a:xfrm flipH="1">
            <a:off x="8763003" y="5651503"/>
            <a:ext cx="2" cy="5545426"/>
          </a:xfrm>
          <a:prstGeom prst="line">
            <a:avLst/>
          </a:prstGeom>
          <a:ln w="38100">
            <a:solidFill>
              <a:srgbClr val="3E509C"/>
            </a:solidFill>
            <a:miter lim="400000"/>
          </a:ln>
        </p:spPr>
        <p:txBody>
          <a:bodyPr lIns="50800" tIns="50800" rIns="50800" bIns="50800" anchor="ctr"/>
          <a:lstStyle/>
          <a:p>
            <a:endParaRPr sz="1800"/>
          </a:p>
        </p:txBody>
      </p:sp>
      <p:sp>
        <p:nvSpPr>
          <p:cNvPr id="284" name="Line"/>
          <p:cNvSpPr/>
          <p:nvPr/>
        </p:nvSpPr>
        <p:spPr>
          <a:xfrm>
            <a:off x="16256005" y="5651503"/>
            <a:ext cx="2" cy="5682930"/>
          </a:xfrm>
          <a:prstGeom prst="line">
            <a:avLst/>
          </a:prstGeom>
          <a:ln w="38100">
            <a:solidFill>
              <a:srgbClr val="3E509C"/>
            </a:solidFill>
            <a:miter lim="400000"/>
          </a:ln>
        </p:spPr>
        <p:txBody>
          <a:bodyPr lIns="50800" tIns="50800" rIns="50800" bIns="50800" anchor="ctr"/>
          <a:lstStyle/>
          <a:p>
            <a:endParaRPr sz="1800"/>
          </a:p>
        </p:txBody>
      </p:sp>
      <p:sp>
        <p:nvSpPr>
          <p:cNvPr id="285" name="eCOphite material is poised to solve supply chain issues while improving price performance and the consumer experience."/>
          <p:cNvSpPr txBox="1"/>
          <p:nvPr/>
        </p:nvSpPr>
        <p:spPr>
          <a:xfrm>
            <a:off x="2032001" y="3266873"/>
            <a:ext cx="17751638"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defRPr sz="4000">
                <a:solidFill>
                  <a:srgbClr val="212121"/>
                </a:solidFill>
                <a:latin typeface="Titillium Web Regular"/>
                <a:ea typeface="Titillium Web Regular"/>
                <a:cs typeface="Titillium Web Regular"/>
                <a:sym typeface="Titillium Web Regular"/>
              </a:defRPr>
            </a:lvl1pPr>
          </a:lstStyle>
          <a:p>
            <a:pPr>
              <a:lnSpc>
                <a:spcPct val="120000"/>
              </a:lnSpc>
            </a:pPr>
            <a:r>
              <a:rPr dirty="0" err="1"/>
              <a:t>eCOphite</a:t>
            </a:r>
            <a:r>
              <a:rPr dirty="0"/>
              <a:t> material is poised to solve supply chain issues</a:t>
            </a:r>
            <a:r>
              <a:rPr lang="en-US" dirty="0"/>
              <a:t> and drastically reduce CO2 footprint</a:t>
            </a:r>
            <a:r>
              <a:rPr dirty="0"/>
              <a:t> while improving price performance and the consumer experience.</a:t>
            </a:r>
            <a:r>
              <a:rPr lang="en-US" dirty="0"/>
              <a:t> </a:t>
            </a:r>
          </a:p>
        </p:txBody>
      </p:sp>
      <p:pic>
        <p:nvPicPr>
          <p:cNvPr id="286" name="Image" descr="Image"/>
          <p:cNvPicPr>
            <a:picLocks noChangeAspect="1"/>
          </p:cNvPicPr>
          <p:nvPr/>
        </p:nvPicPr>
        <p:blipFill>
          <a:blip r:embed="rId2"/>
          <a:srcRect l="149" t="6" r="905"/>
          <a:stretch>
            <a:fillRect/>
          </a:stretch>
        </p:blipFill>
        <p:spPr>
          <a:xfrm>
            <a:off x="22077124" y="11720955"/>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88" name="Polygon"/>
          <p:cNvSpPr/>
          <p:nvPr/>
        </p:nvSpPr>
        <p:spPr>
          <a:xfrm rot="12600000">
            <a:off x="19012644" y="-82822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89" name="Polygon"/>
          <p:cNvSpPr/>
          <p:nvPr/>
        </p:nvSpPr>
        <p:spPr>
          <a:xfrm rot="12600000">
            <a:off x="17966639" y="-260935"/>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0" name="Polygon"/>
          <p:cNvSpPr/>
          <p:nvPr/>
        </p:nvSpPr>
        <p:spPr>
          <a:xfrm rot="12600000">
            <a:off x="20051852" y="-239357"/>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1" name="Polygon"/>
          <p:cNvSpPr/>
          <p:nvPr/>
        </p:nvSpPr>
        <p:spPr>
          <a:xfrm rot="12600000">
            <a:off x="21100172" y="330503"/>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2" name="Polygon"/>
          <p:cNvSpPr/>
          <p:nvPr/>
        </p:nvSpPr>
        <p:spPr>
          <a:xfrm rot="12600000">
            <a:off x="547134" y="377403"/>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3" name="Polygon"/>
          <p:cNvSpPr/>
          <p:nvPr/>
        </p:nvSpPr>
        <p:spPr>
          <a:xfrm rot="12600000">
            <a:off x="1598192" y="-245439"/>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4" name="Polygon"/>
          <p:cNvSpPr/>
          <p:nvPr/>
        </p:nvSpPr>
        <p:spPr>
          <a:xfrm rot="12600000">
            <a:off x="-494202" y="1133715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5" name="Polygon"/>
          <p:cNvSpPr/>
          <p:nvPr/>
        </p:nvSpPr>
        <p:spPr>
          <a:xfrm rot="12600000">
            <a:off x="534840" y="11962677"/>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6" name="Polygon"/>
          <p:cNvSpPr/>
          <p:nvPr/>
        </p:nvSpPr>
        <p:spPr>
          <a:xfrm rot="12600000">
            <a:off x="-494202" y="1009093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7" name="Polygon"/>
          <p:cNvSpPr/>
          <p:nvPr/>
        </p:nvSpPr>
        <p:spPr>
          <a:xfrm rot="12600000">
            <a:off x="22231539" y="8014701"/>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8" name="Polygon"/>
          <p:cNvSpPr/>
          <p:nvPr/>
        </p:nvSpPr>
        <p:spPr>
          <a:xfrm rot="12600000">
            <a:off x="23260581" y="8640227"/>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99" name="Polygon"/>
          <p:cNvSpPr/>
          <p:nvPr/>
        </p:nvSpPr>
        <p:spPr>
          <a:xfrm rot="12600000">
            <a:off x="22231539" y="6768479"/>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300" name="Polygon"/>
          <p:cNvSpPr/>
          <p:nvPr/>
        </p:nvSpPr>
        <p:spPr>
          <a:xfrm rot="12600000">
            <a:off x="23260581" y="6159500"/>
            <a:ext cx="1209838"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301" name="Polygon"/>
          <p:cNvSpPr/>
          <p:nvPr/>
        </p:nvSpPr>
        <p:spPr>
          <a:xfrm rot="12600000">
            <a:off x="23260581" y="4947533"/>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302" name="Polygon"/>
          <p:cNvSpPr/>
          <p:nvPr/>
        </p:nvSpPr>
        <p:spPr>
          <a:xfrm rot="12600000">
            <a:off x="21209260" y="6146800"/>
            <a:ext cx="1209840"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AD7D6A7-6AC9-5838-7BB5-8FD155970B60}"/>
              </a:ext>
            </a:extLst>
          </p:cNvPr>
          <p:cNvSpPr txBox="1"/>
          <p:nvPr/>
        </p:nvSpPr>
        <p:spPr>
          <a:xfrm>
            <a:off x="2422944" y="9966205"/>
            <a:ext cx="21005172" cy="954107"/>
          </a:xfrm>
          <a:prstGeom prst="rect">
            <a:avLst/>
          </a:prstGeom>
          <a:noFill/>
        </p:spPr>
        <p:txBody>
          <a:bodyPr wrap="square" lIns="91440" tIns="45720" rIns="91440" bIns="45720" rtlCol="0" anchor="t">
            <a:spAutoFit/>
          </a:bodyPr>
          <a:lstStyle/>
          <a:p>
            <a:r>
              <a:rPr lang="en-US" sz="2800" dirty="0">
                <a:latin typeface="Titillium Web Regular" panose="00000500000000000000"/>
              </a:rPr>
              <a:t>* D. </a:t>
            </a:r>
            <a:r>
              <a:rPr lang="en-US" sz="2800" dirty="0" err="1">
                <a:latin typeface="Titillium Web Regular" panose="00000500000000000000"/>
              </a:rPr>
              <a:t>Surovtseva</a:t>
            </a:r>
            <a:r>
              <a:rPr lang="en-US" sz="2800" dirty="0">
                <a:latin typeface="Titillium Web Regular" panose="00000500000000000000"/>
              </a:rPr>
              <a:t>, E. Crossin, R. Pell, L. Stamford , J of Industrial Ecology, V26, p 964-979. </a:t>
            </a:r>
            <a:r>
              <a:rPr lang="en-US" sz="2800" dirty="0">
                <a:latin typeface="Titillium Web Regular" panose="00000500000000000000"/>
                <a:hlinkClick r:id="rId3"/>
              </a:rPr>
              <a:t>http://doi.org/10.1111/jiec.13234</a:t>
            </a:r>
            <a:endParaRPr lang="en-US" sz="2800" dirty="0">
              <a:latin typeface="Titillium Web Regular" panose="00000500000000000000"/>
            </a:endParaRPr>
          </a:p>
          <a:p>
            <a:r>
              <a:rPr lang="en-US" sz="2800" dirty="0">
                <a:solidFill>
                  <a:schemeClr val="tx1">
                    <a:lumMod val="95000"/>
                    <a:lumOff val="5000"/>
                  </a:schemeClr>
                </a:solidFill>
                <a:latin typeface="Titillium Web Regular" panose="00000500000000000000"/>
              </a:rPr>
              <a:t>** 80% of </a:t>
            </a:r>
            <a:r>
              <a:rPr lang="en-US" sz="2800" dirty="0" err="1">
                <a:solidFill>
                  <a:schemeClr val="tx1">
                    <a:lumMod val="95000"/>
                    <a:lumOff val="5000"/>
                  </a:schemeClr>
                </a:solidFill>
                <a:latin typeface="Titillium Web Regular" panose="00000500000000000000"/>
              </a:rPr>
              <a:t>eCOphite</a:t>
            </a:r>
            <a:r>
              <a:rPr lang="en-US" sz="2800" dirty="0">
                <a:solidFill>
                  <a:schemeClr val="tx1">
                    <a:lumMod val="95000"/>
                    <a:lumOff val="5000"/>
                  </a:schemeClr>
                </a:solidFill>
                <a:latin typeface="Titillium Web Regular" panose="00000500000000000000"/>
              </a:rPr>
              <a:t> material </a:t>
            </a:r>
            <a:r>
              <a:rPr lang="en-US" sz="2800" dirty="0">
                <a:latin typeface="Titillium Web Regular" panose="00000500000000000000"/>
              </a:rPr>
              <a:t>delivers same energy density as 100% Of graphite material based on energy and specific capacity</a:t>
            </a:r>
            <a:r>
              <a:rPr lang="en-US" sz="2800" dirty="0">
                <a:latin typeface="Titillium Web Light" panose="00000400000000000000" pitchFamily="2" charset="0"/>
              </a:rPr>
              <a:t>.</a:t>
            </a:r>
          </a:p>
        </p:txBody>
      </p:sp>
      <p:sp>
        <p:nvSpPr>
          <p:cNvPr id="4" name="GO-TO-MARKET…">
            <a:extLst>
              <a:ext uri="{FF2B5EF4-FFF2-40B4-BE49-F238E27FC236}">
                <a16:creationId xmlns:a16="http://schemas.microsoft.com/office/drawing/2014/main" id="{2FDFCF27-40DD-370B-DF9A-2E66A04ED0D1}"/>
              </a:ext>
            </a:extLst>
          </p:cNvPr>
          <p:cNvSpPr txBox="1"/>
          <p:nvPr/>
        </p:nvSpPr>
        <p:spPr>
          <a:xfrm>
            <a:off x="1977145" y="122487"/>
            <a:ext cx="21313850" cy="3141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spcBef>
                <a:spcPts val="1500"/>
              </a:spcBef>
              <a:defRPr sz="3500" cap="all" spc="174">
                <a:solidFill>
                  <a:srgbClr val="3E509C"/>
                </a:solidFill>
                <a:latin typeface="Titillium Web Bold"/>
                <a:ea typeface="Titillium Web Bold"/>
                <a:cs typeface="Titillium Web Bold"/>
                <a:sym typeface="Titillium Web Bold"/>
              </a:defRPr>
            </a:pPr>
            <a:r>
              <a:rPr lang="en-US" sz="3500" b="1" dirty="0"/>
              <a:t>Emissions Impact – Reduced by 85Mt CO2 emissions/year</a:t>
            </a:r>
          </a:p>
          <a:p>
            <a:pPr>
              <a:spcBef>
                <a:spcPts val="1500"/>
              </a:spcBef>
              <a:defRPr sz="7500">
                <a:solidFill>
                  <a:srgbClr val="212121"/>
                </a:solidFill>
                <a:latin typeface="Titillium Web Light"/>
                <a:ea typeface="Titillium Web Light"/>
                <a:cs typeface="Titillium Web Light"/>
                <a:sym typeface="Titillium Web Light"/>
              </a:defRPr>
            </a:pPr>
            <a:r>
              <a:rPr lang="en-US" sz="7500" dirty="0"/>
              <a:t>Predicted CO2e for active anode material production for 6500 GWh LIBs/year by 2030</a:t>
            </a:r>
            <a:endParaRPr sz="7500" dirty="0"/>
          </a:p>
        </p:txBody>
      </p:sp>
      <p:graphicFrame>
        <p:nvGraphicFramePr>
          <p:cNvPr id="11" name="Table 10">
            <a:extLst>
              <a:ext uri="{FF2B5EF4-FFF2-40B4-BE49-F238E27FC236}">
                <a16:creationId xmlns:a16="http://schemas.microsoft.com/office/drawing/2014/main" id="{611BE1C2-0162-05D5-92E2-5B1A9C018B6A}"/>
              </a:ext>
            </a:extLst>
          </p:cNvPr>
          <p:cNvGraphicFramePr>
            <a:graphicFrameLocks noGrp="1"/>
          </p:cNvGraphicFramePr>
          <p:nvPr/>
        </p:nvGraphicFramePr>
        <p:xfrm>
          <a:off x="2422944" y="5015171"/>
          <a:ext cx="18322360" cy="4419134"/>
        </p:xfrm>
        <a:graphic>
          <a:graphicData uri="http://schemas.openxmlformats.org/drawingml/2006/table">
            <a:tbl>
              <a:tblPr firstRow="1" bandRow="1">
                <a:tableStyleId>{073A0DAA-6AF3-43AB-8588-CEC1D06C72B9}</a:tableStyleId>
              </a:tblPr>
              <a:tblGrid>
                <a:gridCol w="1844330">
                  <a:extLst>
                    <a:ext uri="{9D8B030D-6E8A-4147-A177-3AD203B41FA5}">
                      <a16:colId xmlns:a16="http://schemas.microsoft.com/office/drawing/2014/main" val="1451653143"/>
                    </a:ext>
                  </a:extLst>
                </a:gridCol>
                <a:gridCol w="2214870">
                  <a:extLst>
                    <a:ext uri="{9D8B030D-6E8A-4147-A177-3AD203B41FA5}">
                      <a16:colId xmlns:a16="http://schemas.microsoft.com/office/drawing/2014/main" val="2223219839"/>
                    </a:ext>
                  </a:extLst>
                </a:gridCol>
                <a:gridCol w="2127450">
                  <a:extLst>
                    <a:ext uri="{9D8B030D-6E8A-4147-A177-3AD203B41FA5}">
                      <a16:colId xmlns:a16="http://schemas.microsoft.com/office/drawing/2014/main" val="4083374324"/>
                    </a:ext>
                  </a:extLst>
                </a:gridCol>
                <a:gridCol w="1895968">
                  <a:extLst>
                    <a:ext uri="{9D8B030D-6E8A-4147-A177-3AD203B41FA5}">
                      <a16:colId xmlns:a16="http://schemas.microsoft.com/office/drawing/2014/main" val="2561624951"/>
                    </a:ext>
                  </a:extLst>
                </a:gridCol>
                <a:gridCol w="2052476">
                  <a:extLst>
                    <a:ext uri="{9D8B030D-6E8A-4147-A177-3AD203B41FA5}">
                      <a16:colId xmlns:a16="http://schemas.microsoft.com/office/drawing/2014/main" val="3791202657"/>
                    </a:ext>
                  </a:extLst>
                </a:gridCol>
                <a:gridCol w="3386762">
                  <a:extLst>
                    <a:ext uri="{9D8B030D-6E8A-4147-A177-3AD203B41FA5}">
                      <a16:colId xmlns:a16="http://schemas.microsoft.com/office/drawing/2014/main" val="3369510926"/>
                    </a:ext>
                  </a:extLst>
                </a:gridCol>
                <a:gridCol w="4800504">
                  <a:extLst>
                    <a:ext uri="{9D8B030D-6E8A-4147-A177-3AD203B41FA5}">
                      <a16:colId xmlns:a16="http://schemas.microsoft.com/office/drawing/2014/main" val="3907591794"/>
                    </a:ext>
                  </a:extLst>
                </a:gridCol>
              </a:tblGrid>
              <a:tr h="1430114">
                <a:tc>
                  <a:txBody>
                    <a:bodyPr/>
                    <a:lstStyle/>
                    <a:p>
                      <a:r>
                        <a:rPr lang="en-US" sz="2800">
                          <a:latin typeface="Titillium Web" panose="00000500000000000000" pitchFamily="2" charset="0"/>
                        </a:rPr>
                        <a:t>Active Anode Material  </a:t>
                      </a:r>
                    </a:p>
                  </a:txBody>
                  <a:tcPr anchor="ctr">
                    <a:solidFill>
                      <a:srgbClr val="5D6FAD"/>
                    </a:solidFill>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US" sz="2800">
                          <a:latin typeface="Titillium Web Bold" panose="00000800000000000000" pitchFamily="2" charset="0"/>
                        </a:rPr>
                        <a:t>Quantity</a:t>
                      </a:r>
                    </a:p>
                  </a:txBody>
                  <a:tcPr anchor="ctr">
                    <a:solidFill>
                      <a:srgbClr val="5D6FAD"/>
                    </a:solidFill>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US" sz="2800">
                          <a:latin typeface="Titillium Web Bold" panose="00000800000000000000" pitchFamily="2" charset="0"/>
                        </a:rPr>
                        <a:t>Production Temp</a:t>
                      </a:r>
                    </a:p>
                  </a:txBody>
                  <a:tcPr anchor="ctr">
                    <a:solidFill>
                      <a:srgbClr val="5D6FAD"/>
                    </a:solidFill>
                  </a:tcPr>
                </a:tc>
                <a:tc>
                  <a:txBody>
                    <a:bodyPr/>
                    <a:lstStyle/>
                    <a:p>
                      <a:pPr algn="ctr"/>
                      <a:r>
                        <a:rPr lang="en-US" sz="2800">
                          <a:latin typeface="Titillium Web Bold" panose="00000800000000000000" pitchFamily="2" charset="0"/>
                        </a:rPr>
                        <a:t>Production [CO2e]</a:t>
                      </a:r>
                    </a:p>
                  </a:txBody>
                  <a:tcPr anchor="ctr">
                    <a:solidFill>
                      <a:srgbClr val="5D6FAD"/>
                    </a:solidFill>
                  </a:tcPr>
                </a:tc>
                <a:tc>
                  <a:txBody>
                    <a:bodyPr/>
                    <a:lstStyle/>
                    <a:p>
                      <a:pPr algn="ctr"/>
                      <a:r>
                        <a:rPr lang="en-US" sz="2800">
                          <a:latin typeface="Titillium Web Bold" panose="00000800000000000000" pitchFamily="2" charset="0"/>
                        </a:rPr>
                        <a:t>Shipping [CO2e]</a:t>
                      </a:r>
                    </a:p>
                  </a:txBody>
                  <a:tcPr anchor="ctr">
                    <a:solidFill>
                      <a:srgbClr val="5D6FAD"/>
                    </a:solidFill>
                  </a:tcPr>
                </a:tc>
                <a:tc>
                  <a:txBody>
                    <a:bodyPr/>
                    <a:lstStyle/>
                    <a:p>
                      <a:pPr algn="ctr"/>
                      <a:r>
                        <a:rPr lang="en-US" sz="2800" err="1">
                          <a:latin typeface="Titillium Web Bold" panose="00000800000000000000" pitchFamily="2" charset="0"/>
                        </a:rPr>
                        <a:t>Biofeedstock</a:t>
                      </a:r>
                      <a:r>
                        <a:rPr lang="en-US" sz="2800">
                          <a:latin typeface="Titillium Web Bold" panose="00000800000000000000" pitchFamily="2" charset="0"/>
                        </a:rPr>
                        <a:t> Carbon Capture * Yield         [-CO2e]</a:t>
                      </a:r>
                    </a:p>
                  </a:txBody>
                  <a:tcPr anchor="ctr">
                    <a:solidFill>
                      <a:srgbClr val="5D6FAD"/>
                    </a:solidFill>
                  </a:tcPr>
                </a:tc>
                <a:tc>
                  <a:txBody>
                    <a:bodyPr/>
                    <a:lstStyle/>
                    <a:p>
                      <a:pPr algn="ctr"/>
                      <a:r>
                        <a:rPr lang="en-US" sz="2800">
                          <a:latin typeface="Titillium Web Bold" panose="00000800000000000000" pitchFamily="2" charset="0"/>
                        </a:rPr>
                        <a:t>Total [CO2e]</a:t>
                      </a:r>
                    </a:p>
                  </a:txBody>
                  <a:tcPr anchor="ctr">
                    <a:solidFill>
                      <a:srgbClr val="5D6FAD"/>
                    </a:solidFill>
                  </a:tcPr>
                </a:tc>
                <a:extLst>
                  <a:ext uri="{0D108BD9-81ED-4DB2-BD59-A6C34878D82A}">
                    <a16:rowId xmlns:a16="http://schemas.microsoft.com/office/drawing/2014/main" val="400243154"/>
                  </a:ext>
                </a:extLst>
              </a:tr>
              <a:tr h="1617420">
                <a:tc>
                  <a:txBody>
                    <a:bodyPr/>
                    <a:lstStyle/>
                    <a:p>
                      <a:r>
                        <a:rPr lang="en-US" sz="2800" dirty="0" err="1">
                          <a:latin typeface="Titillium Web Regular" panose="00000500000000000000" pitchFamily="2" charset="0"/>
                        </a:rPr>
                        <a:t>eCOphite</a:t>
                      </a:r>
                      <a:r>
                        <a:rPr lang="en-US" sz="2800" dirty="0">
                          <a:latin typeface="Titillium Web Regular" panose="00000500000000000000" pitchFamily="2" charset="0"/>
                        </a:rPr>
                        <a:t> Anode **</a:t>
                      </a:r>
                    </a:p>
                  </a:txBody>
                  <a:tcPr anchor="ctr">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800" dirty="0">
                          <a:latin typeface="Titillium Web Regular" panose="00000500000000000000" pitchFamily="2" charset="0"/>
                        </a:rPr>
                        <a:t>5 Mt/</a:t>
                      </a:r>
                      <a:r>
                        <a:rPr lang="en-US" sz="2800" dirty="0" err="1">
                          <a:latin typeface="Titillium Web Regular" panose="00000500000000000000" pitchFamily="2" charset="0"/>
                        </a:rPr>
                        <a:t>yr</a:t>
                      </a:r>
                      <a:endParaRPr lang="en-US" sz="2800" dirty="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750 ºC</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.035 Mt/</a:t>
                      </a:r>
                      <a:r>
                        <a:rPr lang="en-US" sz="2800" err="1">
                          <a:latin typeface="Titillium Web Regular" panose="00000500000000000000" pitchFamily="2" charset="0"/>
                        </a:rPr>
                        <a:t>yr</a:t>
                      </a:r>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.02 Mt/</a:t>
                      </a:r>
                      <a:r>
                        <a:rPr lang="en-US" sz="2800" err="1">
                          <a:latin typeface="Titillium Web Regular" panose="00000500000000000000" pitchFamily="2" charset="0"/>
                        </a:rPr>
                        <a:t>yr</a:t>
                      </a:r>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 (9 Mt/</a:t>
                      </a:r>
                      <a:r>
                        <a:rPr lang="en-US" sz="2800" err="1">
                          <a:latin typeface="Titillium Web Regular" panose="00000500000000000000" pitchFamily="2" charset="0"/>
                        </a:rPr>
                        <a:t>yr</a:t>
                      </a:r>
                      <a:r>
                        <a:rPr lang="en-US" sz="2800">
                          <a:latin typeface="Titillium Web Regular" panose="00000500000000000000" pitchFamily="2" charset="0"/>
                        </a:rPr>
                        <a:t>) (34%) =      - 3.06 Mt/</a:t>
                      </a:r>
                      <a:r>
                        <a:rPr lang="en-US" sz="2800" err="1">
                          <a:latin typeface="Titillium Web Regular" panose="00000500000000000000" pitchFamily="2" charset="0"/>
                        </a:rPr>
                        <a:t>yr</a:t>
                      </a:r>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 3 Mt/</a:t>
                      </a:r>
                      <a:r>
                        <a:rPr lang="en-US" sz="2800" err="1">
                          <a:latin typeface="Titillium Web Regular" panose="00000500000000000000" pitchFamily="2" charset="0"/>
                        </a:rPr>
                        <a:t>yr</a:t>
                      </a:r>
                      <a:r>
                        <a:rPr lang="en-US" sz="2800">
                          <a:latin typeface="Titillium Web Regular" panose="00000500000000000000" pitchFamily="2" charset="0"/>
                        </a:rPr>
                        <a:t> </a:t>
                      </a:r>
                    </a:p>
                    <a:p>
                      <a:pPr algn="ctr"/>
                      <a:r>
                        <a:rPr lang="en-US" sz="2800">
                          <a:latin typeface="Titillium Web Regular" panose="00000500000000000000" pitchFamily="2" charset="0"/>
                        </a:rPr>
                        <a:t>(Captured)</a:t>
                      </a:r>
                    </a:p>
                  </a:txBody>
                  <a:tcPr anchor="ctr">
                    <a:lnL w="12700" cap="flat" cmpd="sng" algn="ctr">
                      <a:solidFill>
                        <a:srgbClr val="3E509C"/>
                      </a:solidFill>
                      <a:prstDash val="solid"/>
                      <a:round/>
                      <a:headEnd type="none" w="med" len="med"/>
                      <a:tailEnd type="none" w="med" len="med"/>
                    </a:lnL>
                    <a:lnB w="12700" cap="flat" cmpd="sng" algn="ctr">
                      <a:solidFill>
                        <a:srgbClr val="3E509C"/>
                      </a:solidFill>
                      <a:prstDash val="solid"/>
                      <a:round/>
                      <a:headEnd type="none" w="med" len="med"/>
                      <a:tailEnd type="none" w="med" len="med"/>
                    </a:lnB>
                    <a:noFill/>
                  </a:tcPr>
                </a:tc>
                <a:extLst>
                  <a:ext uri="{0D108BD9-81ED-4DB2-BD59-A6C34878D82A}">
                    <a16:rowId xmlns:a16="http://schemas.microsoft.com/office/drawing/2014/main" val="3064916998"/>
                  </a:ext>
                </a:extLst>
              </a:tr>
              <a:tr h="1371600">
                <a:tc>
                  <a:txBody>
                    <a:bodyPr/>
                    <a:lstStyle/>
                    <a:p>
                      <a:r>
                        <a:rPr lang="en-US" sz="2800" dirty="0">
                          <a:latin typeface="Titillium Web Regular" panose="00000500000000000000" pitchFamily="2" charset="0"/>
                        </a:rPr>
                        <a:t>Natural + Synthetic  Graphite *</a:t>
                      </a:r>
                    </a:p>
                  </a:txBody>
                  <a:tcPr anchor="ctr">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6 Mt/</a:t>
                      </a:r>
                      <a:r>
                        <a:rPr lang="en-US" sz="2800" err="1">
                          <a:latin typeface="Titillium Web Regular" panose="00000500000000000000" pitchFamily="2" charset="0"/>
                        </a:rPr>
                        <a:t>yr</a:t>
                      </a:r>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3000 ºC</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78 Mt/</a:t>
                      </a:r>
                      <a:r>
                        <a:rPr lang="en-US" sz="2800" err="1">
                          <a:latin typeface="Titillium Web Regular" panose="00000500000000000000" pitchFamily="2" charset="0"/>
                        </a:rPr>
                        <a:t>yr</a:t>
                      </a:r>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2 Mt/</a:t>
                      </a:r>
                      <a:r>
                        <a:rPr lang="en-US" sz="2800" err="1">
                          <a:latin typeface="Titillium Web Regular" panose="00000500000000000000" pitchFamily="2" charset="0"/>
                        </a:rPr>
                        <a:t>yr</a:t>
                      </a:r>
                      <a:r>
                        <a:rPr lang="en-US" sz="2800">
                          <a:latin typeface="Titillium Web Regular" panose="00000500000000000000" pitchFamily="2" charset="0"/>
                        </a:rPr>
                        <a:t> </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800">
                          <a:latin typeface="Titillium Web Regular" panose="00000500000000000000" pitchFamily="2" charset="0"/>
                        </a:rPr>
                        <a:t>0 Mt/</a:t>
                      </a:r>
                      <a:r>
                        <a:rPr lang="en-US" sz="2800" err="1">
                          <a:latin typeface="Titillium Web Regular" panose="00000500000000000000" pitchFamily="2" charset="0"/>
                        </a:rPr>
                        <a:t>yr</a:t>
                      </a:r>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800" dirty="0">
                          <a:latin typeface="Titillium Web Regular" panose="00000500000000000000" pitchFamily="2" charset="0"/>
                        </a:rPr>
                        <a:t>80 Mt/</a:t>
                      </a:r>
                      <a:r>
                        <a:rPr lang="en-US" sz="2800" dirty="0" err="1">
                          <a:latin typeface="Titillium Web Regular" panose="00000500000000000000" pitchFamily="2" charset="0"/>
                        </a:rPr>
                        <a:t>yr</a:t>
                      </a:r>
                      <a:r>
                        <a:rPr lang="en-US" sz="2800" dirty="0">
                          <a:latin typeface="Titillium Web Regular" panose="00000500000000000000" pitchFamily="2" charset="0"/>
                        </a:rPr>
                        <a:t> </a:t>
                      </a:r>
                    </a:p>
                    <a:p>
                      <a:pPr algn="ctr"/>
                      <a:r>
                        <a:rPr lang="en-US" sz="2800" dirty="0">
                          <a:latin typeface="Titillium Web Regular" panose="00000500000000000000" pitchFamily="2" charset="0"/>
                        </a:rPr>
                        <a:t>(Emitted) </a:t>
                      </a:r>
                    </a:p>
                  </a:txBody>
                  <a:tcPr anchor="ctr">
                    <a:lnL w="12700" cap="flat" cmpd="sng" algn="ctr">
                      <a:solidFill>
                        <a:srgbClr val="3E509C"/>
                      </a:solidFill>
                      <a:prstDash val="solid"/>
                      <a:round/>
                      <a:headEnd type="none" w="med" len="med"/>
                      <a:tailEnd type="none" w="med" len="med"/>
                    </a:lnL>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extLst>
                  <a:ext uri="{0D108BD9-81ED-4DB2-BD59-A6C34878D82A}">
                    <a16:rowId xmlns:a16="http://schemas.microsoft.com/office/drawing/2014/main" val="4045353200"/>
                  </a:ext>
                </a:extLst>
              </a:tr>
            </a:tbl>
          </a:graphicData>
        </a:graphic>
      </p:graphicFrame>
      <p:pic>
        <p:nvPicPr>
          <p:cNvPr id="2" name="Image" descr="Image">
            <a:extLst>
              <a:ext uri="{FF2B5EF4-FFF2-40B4-BE49-F238E27FC236}">
                <a16:creationId xmlns:a16="http://schemas.microsoft.com/office/drawing/2014/main" id="{C1A95255-28C3-6BBB-FCC2-4752897E1522}"/>
              </a:ext>
            </a:extLst>
          </p:cNvPr>
          <p:cNvPicPr>
            <a:picLocks noChangeAspect="1"/>
          </p:cNvPicPr>
          <p:nvPr/>
        </p:nvPicPr>
        <p:blipFill>
          <a:blip r:embed="rId4"/>
          <a:srcRect l="149" t="6" r="905"/>
          <a:stretch>
            <a:fillRect/>
          </a:stretch>
        </p:blipFill>
        <p:spPr>
          <a:xfrm>
            <a:off x="22077124" y="11720952"/>
            <a:ext cx="1438276" cy="1254736"/>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5"/>
                  <a:pt x="118" y="10496"/>
                  <a:pt x="66" y="10581"/>
                </a:cubicBezTo>
                <a:cubicBezTo>
                  <a:pt x="36" y="10629"/>
                  <a:pt x="14" y="10697"/>
                  <a:pt x="0" y="10909"/>
                </a:cubicBezTo>
                <a:lnTo>
                  <a:pt x="185" y="11265"/>
                </a:lnTo>
                <a:cubicBezTo>
                  <a:pt x="304" y="11495"/>
                  <a:pt x="1482" y="13835"/>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Tree>
    <p:extLst>
      <p:ext uri="{BB962C8B-B14F-4D97-AF65-F5344CB8AC3E}">
        <p14:creationId xmlns:p14="http://schemas.microsoft.com/office/powerpoint/2010/main" val="150480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Screen Shot 2023-10-13 at 1.17.18 PM.png" descr="Screen Shot 2023-10-13 at 1.17.18 PM.png"/>
          <p:cNvPicPr>
            <a:picLocks noChangeAspect="1"/>
          </p:cNvPicPr>
          <p:nvPr/>
        </p:nvPicPr>
        <p:blipFill>
          <a:blip r:embed="rId2"/>
          <a:srcRect l="19532" r="31917"/>
          <a:stretch>
            <a:fillRect/>
          </a:stretch>
        </p:blipFill>
        <p:spPr>
          <a:xfrm>
            <a:off x="14793838" y="4387481"/>
            <a:ext cx="5613398" cy="6299201"/>
          </a:xfrm>
          <a:prstGeom prst="rect">
            <a:avLst/>
          </a:prstGeom>
          <a:ln w="12700">
            <a:miter lim="400000"/>
          </a:ln>
        </p:spPr>
      </p:pic>
      <p:sp>
        <p:nvSpPr>
          <p:cNvPr id="356" name="Rectangle"/>
          <p:cNvSpPr/>
          <p:nvPr/>
        </p:nvSpPr>
        <p:spPr>
          <a:xfrm>
            <a:off x="14793835" y="4387481"/>
            <a:ext cx="5613401" cy="6299201"/>
          </a:xfrm>
          <a:prstGeom prst="rect">
            <a:avLst/>
          </a:prstGeom>
          <a:gradFill>
            <a:gsLst>
              <a:gs pos="0">
                <a:srgbClr val="3E509C"/>
              </a:gs>
              <a:gs pos="14489">
                <a:srgbClr val="3E509C">
                  <a:alpha val="75000"/>
                </a:srgbClr>
              </a:gs>
              <a:gs pos="31776">
                <a:srgbClr val="3E509C">
                  <a:alpha val="50000"/>
                </a:srgbClr>
              </a:gs>
              <a:gs pos="81520">
                <a:srgbClr val="7F88AE">
                  <a:alpha val="25000"/>
                </a:srgbClr>
              </a:gs>
              <a:gs pos="100000">
                <a:srgbClr val="C0C0C0">
                  <a:alpha val="0"/>
                </a:srgbClr>
              </a:gs>
            </a:gsLst>
            <a:lin ang="10503984"/>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7" name="Polygon"/>
          <p:cNvSpPr/>
          <p:nvPr/>
        </p:nvSpPr>
        <p:spPr>
          <a:xfrm rot="12600000">
            <a:off x="9311050" y="1476883"/>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8" name="Polygon"/>
          <p:cNvSpPr/>
          <p:nvPr/>
        </p:nvSpPr>
        <p:spPr>
          <a:xfrm rot="12600000">
            <a:off x="9311050" y="28726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9" name="Polygon"/>
          <p:cNvSpPr/>
          <p:nvPr/>
        </p:nvSpPr>
        <p:spPr>
          <a:xfrm rot="12600000">
            <a:off x="10365589" y="85712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0" name="Polygon"/>
          <p:cNvSpPr/>
          <p:nvPr/>
        </p:nvSpPr>
        <p:spPr>
          <a:xfrm rot="12600000">
            <a:off x="8266615" y="2136450"/>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1" name="MARKET ENTRY AS ADDITIVE SOLUTION…"/>
          <p:cNvSpPr txBox="1"/>
          <p:nvPr/>
        </p:nvSpPr>
        <p:spPr>
          <a:xfrm>
            <a:off x="2032000" y="4123465"/>
            <a:ext cx="8756097" cy="7004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3000">
                <a:solidFill>
                  <a:srgbClr val="212121"/>
                </a:solidFill>
                <a:latin typeface="Titillium Web Regular"/>
                <a:ea typeface="Titillium Web Regular"/>
                <a:cs typeface="Titillium Web Regular"/>
                <a:sym typeface="Titillium Web Regular"/>
              </a:defRPr>
            </a:pPr>
            <a:r>
              <a:rPr sz="2500" b="1">
                <a:solidFill>
                  <a:srgbClr val="3E509C"/>
                </a:solidFill>
                <a:latin typeface="Titillium Web Bold"/>
                <a:ea typeface="Titillium Web Bold"/>
                <a:cs typeface="Titillium Web Bold"/>
                <a:sym typeface="Titillium Web Bold"/>
              </a:rPr>
              <a:t>MARKET ENTRY AS ADDITIVE SOLUTION</a:t>
            </a:r>
            <a:endParaRPr lang="en-US" b="1"/>
          </a:p>
          <a:p>
            <a:pPr algn="l">
              <a:lnSpc>
                <a:spcPct val="120000"/>
              </a:lnSpc>
              <a:defRPr sz="3000">
                <a:solidFill>
                  <a:srgbClr val="212121"/>
                </a:solidFill>
                <a:latin typeface="Titillium Web Regular"/>
                <a:ea typeface="Titillium Web Regular"/>
                <a:cs typeface="Titillium Web Regular"/>
                <a:sym typeface="Titillium Web Regular"/>
              </a:defRPr>
            </a:pPr>
            <a:r>
              <a:rPr err="1"/>
              <a:t>eCOphite</a:t>
            </a:r>
            <a:r>
              <a:rPr lang="en-US"/>
              <a:t> material</a:t>
            </a:r>
            <a:r>
              <a:rPr>
                <a:solidFill>
                  <a:srgbClr val="FF0000"/>
                </a:solidFill>
              </a:rPr>
              <a:t> </a:t>
            </a:r>
            <a:r>
              <a:t>is similar in size, shape, surface area, density, and viscosity to graphite. We’ll </a:t>
            </a:r>
            <a:r>
              <a:rPr lang="en-US"/>
              <a:t>sell it to </a:t>
            </a:r>
            <a:r>
              <a:t> battery or material manufacturers as an additive to be blended with graphite or graphite + silicon.</a:t>
            </a:r>
            <a:r>
              <a:rPr lang="en-US"/>
              <a:t> </a:t>
            </a:r>
            <a:endParaRPr/>
          </a:p>
          <a:p>
            <a:pPr algn="l">
              <a:lnSpc>
                <a:spcPct val="120000"/>
              </a:lnSpc>
              <a:defRPr sz="1500">
                <a:solidFill>
                  <a:srgbClr val="212121"/>
                </a:solidFill>
                <a:latin typeface="Titillium Web Regular"/>
                <a:ea typeface="Titillium Web Regular"/>
                <a:cs typeface="Titillium Web Regular"/>
                <a:sym typeface="Titillium Web Regular"/>
              </a:defRPr>
            </a:pPr>
            <a:endParaRPr/>
          </a:p>
          <a:p>
            <a:pPr algn="l">
              <a:lnSpc>
                <a:spcPct val="120000"/>
              </a:lnSpc>
              <a:defRPr sz="3000">
                <a:solidFill>
                  <a:srgbClr val="212121"/>
                </a:solidFill>
                <a:latin typeface="Titillium Web Regular"/>
                <a:ea typeface="Titillium Web Regular"/>
                <a:cs typeface="Titillium Web Regular"/>
                <a:sym typeface="Titillium Web Regular"/>
              </a:defRPr>
            </a:pPr>
            <a:r>
              <a:rPr sz="2500" b="1">
                <a:solidFill>
                  <a:srgbClr val="3E509C"/>
                </a:solidFill>
                <a:latin typeface="Titillium Web Bold"/>
                <a:ea typeface="Titillium Web Bold"/>
                <a:cs typeface="Titillium Web Bold"/>
                <a:sym typeface="Titillium Web Bold"/>
              </a:rPr>
              <a:t>SEAMLESS DROP-IN ADOPTION </a:t>
            </a:r>
            <a:br>
              <a:rPr/>
            </a:br>
            <a:r>
              <a:rPr lang="en-US"/>
              <a:t>Our solution is </a:t>
            </a:r>
            <a:r>
              <a:t>compatible with existing battery design and manufacturing infrastructure. </a:t>
            </a:r>
            <a:br>
              <a:rPr sz="2500"/>
            </a:br>
            <a:endParaRPr sz="1500"/>
          </a:p>
          <a:p>
            <a:pPr algn="l">
              <a:lnSpc>
                <a:spcPct val="120000"/>
              </a:lnSpc>
              <a:defRPr sz="3000">
                <a:solidFill>
                  <a:srgbClr val="212121"/>
                </a:solidFill>
                <a:latin typeface="Titillium Web Regular"/>
                <a:ea typeface="Titillium Web Regular"/>
                <a:cs typeface="Titillium Web Regular"/>
                <a:sym typeface="Titillium Web Regular"/>
              </a:defRPr>
            </a:pPr>
            <a:r>
              <a:rPr sz="2500" b="1">
                <a:solidFill>
                  <a:srgbClr val="3E509C"/>
                </a:solidFill>
                <a:latin typeface="Titillium Web Bold"/>
                <a:ea typeface="Titillium Web Bold"/>
                <a:cs typeface="Titillium Web Bold"/>
                <a:sym typeface="Titillium Web Bold"/>
              </a:rPr>
              <a:t>A RAPIDLY GROWING MARKET</a:t>
            </a:r>
            <a:br>
              <a:rPr/>
            </a:br>
            <a:r>
              <a:t>There are currently 250 lithium-ion gigafactories — each of which requires 1 kiloton of material per year. That number will grow to 500 in coming years.</a:t>
            </a:r>
          </a:p>
        </p:txBody>
      </p:sp>
      <p:sp>
        <p:nvSpPr>
          <p:cNvPr id="362" name="Polygon"/>
          <p:cNvSpPr/>
          <p:nvPr/>
        </p:nvSpPr>
        <p:spPr>
          <a:xfrm rot="12600000">
            <a:off x="1905724" y="12651690"/>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3" name="Polygon"/>
          <p:cNvSpPr/>
          <p:nvPr/>
        </p:nvSpPr>
        <p:spPr>
          <a:xfrm rot="12600000">
            <a:off x="-189776" y="896120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4" name="Polygon"/>
          <p:cNvSpPr/>
          <p:nvPr/>
        </p:nvSpPr>
        <p:spPr>
          <a:xfrm rot="12600000">
            <a:off x="851186" y="1080250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5" name="Polygon"/>
          <p:cNvSpPr/>
          <p:nvPr/>
        </p:nvSpPr>
        <p:spPr>
          <a:xfrm rot="12600000">
            <a:off x="-202476" y="1017535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6" name="Polygon"/>
          <p:cNvSpPr/>
          <p:nvPr/>
        </p:nvSpPr>
        <p:spPr>
          <a:xfrm rot="12600000">
            <a:off x="1905724" y="10148063"/>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7" name="Polygon"/>
          <p:cNvSpPr/>
          <p:nvPr/>
        </p:nvSpPr>
        <p:spPr>
          <a:xfrm rot="12600000">
            <a:off x="851186" y="1201378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68" name="Image" descr="Image"/>
          <p:cNvPicPr>
            <a:picLocks noChangeAspect="1"/>
          </p:cNvPicPr>
          <p:nvPr/>
        </p:nvPicPr>
        <p:blipFill>
          <a:blip r:embed="rId3"/>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369" name="GO-TO-MARKET…"/>
          <p:cNvSpPr txBox="1"/>
          <p:nvPr/>
        </p:nvSpPr>
        <p:spPr>
          <a:xfrm>
            <a:off x="2032000" y="1524000"/>
            <a:ext cx="15265400" cy="1987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spcBef>
                <a:spcPts val="1500"/>
              </a:spcBef>
              <a:defRPr sz="3500" cap="all" spc="174">
                <a:solidFill>
                  <a:srgbClr val="3E509C"/>
                </a:solidFill>
                <a:latin typeface="Titillium Web Bold"/>
                <a:ea typeface="Titillium Web Bold"/>
                <a:cs typeface="Titillium Web Bold"/>
                <a:sym typeface="Titillium Web Bold"/>
              </a:defRPr>
            </a:pPr>
            <a:r>
              <a:rPr b="1"/>
              <a:t>GO-TO-MARKET</a:t>
            </a:r>
            <a:endParaRPr lang="en-US" b="1"/>
          </a:p>
          <a:p>
            <a:pPr algn="l">
              <a:spcBef>
                <a:spcPts val="1500"/>
              </a:spcBef>
              <a:defRPr sz="7500">
                <a:solidFill>
                  <a:srgbClr val="212121"/>
                </a:solidFill>
                <a:latin typeface="Titillium Web Light"/>
                <a:ea typeface="Titillium Web Light"/>
                <a:cs typeface="Titillium Web Light"/>
                <a:sym typeface="Titillium Web Light"/>
              </a:defRPr>
            </a:pPr>
            <a:r>
              <a:rPr lang="en-US"/>
              <a:t>COnovate has a r</a:t>
            </a:r>
            <a:r>
              <a:t>apid adoption path</a:t>
            </a:r>
          </a:p>
        </p:txBody>
      </p:sp>
      <p:sp>
        <p:nvSpPr>
          <p:cNvPr id="370" name="Line"/>
          <p:cNvSpPr/>
          <p:nvPr/>
        </p:nvSpPr>
        <p:spPr>
          <a:xfrm flipH="1">
            <a:off x="14758254" y="4387482"/>
            <a:ext cx="1" cy="6299200"/>
          </a:xfrm>
          <a:prstGeom prst="line">
            <a:avLst/>
          </a:prstGeom>
          <a:ln w="139700">
            <a:solidFill>
              <a:srgbClr val="3E509C"/>
            </a:solidFill>
            <a:miter lim="400000"/>
          </a:ln>
        </p:spPr>
        <p:txBody>
          <a:bodyPr lIns="50800" tIns="50800" rIns="50800" bIns="50800" anchor="ctr"/>
          <a:lstStyle/>
          <a:p>
            <a:endParaRPr/>
          </a:p>
        </p:txBody>
      </p:sp>
      <p:sp>
        <p:nvSpPr>
          <p:cNvPr id="3" name="Polygon">
            <a:extLst>
              <a:ext uri="{FF2B5EF4-FFF2-40B4-BE49-F238E27FC236}">
                <a16:creationId xmlns:a16="http://schemas.microsoft.com/office/drawing/2014/main" id="{0EA897DC-C1EC-3CE8-E985-B23846A3BA73}"/>
              </a:ext>
            </a:extLst>
          </p:cNvPr>
          <p:cNvSpPr/>
          <p:nvPr/>
        </p:nvSpPr>
        <p:spPr>
          <a:xfrm rot="12600000">
            <a:off x="18690001" y="1044442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Polygon">
            <a:extLst>
              <a:ext uri="{FF2B5EF4-FFF2-40B4-BE49-F238E27FC236}">
                <a16:creationId xmlns:a16="http://schemas.microsoft.com/office/drawing/2014/main" id="{FD305A89-401F-1C16-C7A0-F17F455C3997}"/>
              </a:ext>
            </a:extLst>
          </p:cNvPr>
          <p:cNvSpPr/>
          <p:nvPr/>
        </p:nvSpPr>
        <p:spPr>
          <a:xfrm rot="12600000">
            <a:off x="19744539" y="982466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Polygon">
            <a:extLst>
              <a:ext uri="{FF2B5EF4-FFF2-40B4-BE49-F238E27FC236}">
                <a16:creationId xmlns:a16="http://schemas.microsoft.com/office/drawing/2014/main" id="{A9952CF7-DC14-F1E1-415F-89D5C7373D34}"/>
              </a:ext>
            </a:extLst>
          </p:cNvPr>
          <p:cNvSpPr/>
          <p:nvPr/>
        </p:nvSpPr>
        <p:spPr>
          <a:xfrm rot="12600000">
            <a:off x="20816744" y="924210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 name="Polygon">
            <a:extLst>
              <a:ext uri="{FF2B5EF4-FFF2-40B4-BE49-F238E27FC236}">
                <a16:creationId xmlns:a16="http://schemas.microsoft.com/office/drawing/2014/main" id="{6B58975C-EE55-6006-B0DA-648035F926AF}"/>
              </a:ext>
            </a:extLst>
          </p:cNvPr>
          <p:cNvSpPr/>
          <p:nvPr/>
        </p:nvSpPr>
        <p:spPr>
          <a:xfrm rot="12600000">
            <a:off x="22944322" y="680395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 name="Polygon">
            <a:extLst>
              <a:ext uri="{FF2B5EF4-FFF2-40B4-BE49-F238E27FC236}">
                <a16:creationId xmlns:a16="http://schemas.microsoft.com/office/drawing/2014/main" id="{184868FD-887A-3C56-6626-5FB2BA5F9090}"/>
              </a:ext>
            </a:extLst>
          </p:cNvPr>
          <p:cNvSpPr/>
          <p:nvPr/>
        </p:nvSpPr>
        <p:spPr>
          <a:xfrm rot="12600000">
            <a:off x="22923319" y="801738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 name="Polygon">
            <a:extLst>
              <a:ext uri="{FF2B5EF4-FFF2-40B4-BE49-F238E27FC236}">
                <a16:creationId xmlns:a16="http://schemas.microsoft.com/office/drawing/2014/main" id="{8B8E60A5-7287-4A68-7F77-4E27D4B22ED0}"/>
              </a:ext>
            </a:extLst>
          </p:cNvPr>
          <p:cNvSpPr/>
          <p:nvPr/>
        </p:nvSpPr>
        <p:spPr>
          <a:xfrm rot="12600000">
            <a:off x="21867802" y="8619265"/>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 name="Polygon">
            <a:extLst>
              <a:ext uri="{FF2B5EF4-FFF2-40B4-BE49-F238E27FC236}">
                <a16:creationId xmlns:a16="http://schemas.microsoft.com/office/drawing/2014/main" id="{EB90C10E-1DF6-DD43-4FE0-674BDBE61DC5}"/>
              </a:ext>
            </a:extLst>
          </p:cNvPr>
          <p:cNvSpPr/>
          <p:nvPr/>
        </p:nvSpPr>
        <p:spPr>
          <a:xfrm rot="12600000">
            <a:off x="19744539" y="1105800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1">
            <a:extLst>
              <a:ext uri="{FF2B5EF4-FFF2-40B4-BE49-F238E27FC236}">
                <a16:creationId xmlns:a16="http://schemas.microsoft.com/office/drawing/2014/main" id="{426F42D2-96AA-FC79-B8B9-6FDD6EAD2063}"/>
              </a:ext>
            </a:extLst>
          </p:cNvPr>
          <p:cNvSpPr/>
          <p:nvPr/>
        </p:nvSpPr>
        <p:spPr>
          <a:xfrm>
            <a:off x="14758254" y="4387481"/>
            <a:ext cx="5613395" cy="629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D78EDBBC-AF45-1128-CBED-090979EC21C9}"/>
              </a:ext>
            </a:extLst>
          </p:cNvPr>
          <p:cNvSpPr/>
          <p:nvPr/>
        </p:nvSpPr>
        <p:spPr>
          <a:xfrm>
            <a:off x="25831193" y="4539881"/>
            <a:ext cx="5613395" cy="629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olygon"/>
          <p:cNvSpPr/>
          <p:nvPr/>
        </p:nvSpPr>
        <p:spPr>
          <a:xfrm rot="12600000">
            <a:off x="9651628" y="92486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4" name="Polygon"/>
          <p:cNvSpPr/>
          <p:nvPr/>
        </p:nvSpPr>
        <p:spPr>
          <a:xfrm rot="12600000">
            <a:off x="9651628" y="-26475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5" name="Polygon"/>
          <p:cNvSpPr/>
          <p:nvPr/>
        </p:nvSpPr>
        <p:spPr>
          <a:xfrm rot="12600000">
            <a:off x="10706167" y="3050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6" name="Polygon"/>
          <p:cNvSpPr/>
          <p:nvPr/>
        </p:nvSpPr>
        <p:spPr>
          <a:xfrm rot="12600000">
            <a:off x="11778371" y="-277458"/>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7" name="Polygon"/>
          <p:cNvSpPr/>
          <p:nvPr/>
        </p:nvSpPr>
        <p:spPr>
          <a:xfrm rot="12600000">
            <a:off x="19012643" y="-82822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8" name="Polygon"/>
          <p:cNvSpPr/>
          <p:nvPr/>
        </p:nvSpPr>
        <p:spPr>
          <a:xfrm rot="12600000">
            <a:off x="22944322" y="680395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9" name="Polygon"/>
          <p:cNvSpPr/>
          <p:nvPr/>
        </p:nvSpPr>
        <p:spPr>
          <a:xfrm rot="12600000">
            <a:off x="22923319" y="801738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0" name="Polygon"/>
          <p:cNvSpPr/>
          <p:nvPr/>
        </p:nvSpPr>
        <p:spPr>
          <a:xfrm rot="12600000">
            <a:off x="23988702" y="7429500"/>
            <a:ext cx="1209839"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1" name="Polygon"/>
          <p:cNvSpPr/>
          <p:nvPr/>
        </p:nvSpPr>
        <p:spPr>
          <a:xfrm rot="12600000">
            <a:off x="17966636" y="-26093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2" name="Polygon"/>
          <p:cNvSpPr/>
          <p:nvPr/>
        </p:nvSpPr>
        <p:spPr>
          <a:xfrm rot="12600000">
            <a:off x="21867802" y="8619265"/>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84" name="Image" descr="Image"/>
          <p:cNvPicPr>
            <a:picLocks noChangeAspect="1"/>
          </p:cNvPicPr>
          <p:nvPr/>
        </p:nvPicPr>
        <p:blipFill>
          <a:blip r:embed="rId2"/>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385" name="GO-TO-MARKET…"/>
          <p:cNvSpPr txBox="1"/>
          <p:nvPr/>
        </p:nvSpPr>
        <p:spPr>
          <a:xfrm>
            <a:off x="2031999" y="1524000"/>
            <a:ext cx="15380847" cy="1987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defRPr sz="3500" cap="all" spc="174">
                <a:solidFill>
                  <a:srgbClr val="3E509C"/>
                </a:solidFill>
                <a:latin typeface="Titillium Web Bold"/>
                <a:ea typeface="Titillium Web Bold"/>
                <a:cs typeface="Titillium Web Bold"/>
                <a:sym typeface="Titillium Web Bold"/>
              </a:defRPr>
            </a:pPr>
            <a:r>
              <a:rPr b="1"/>
              <a:t>GO-TO-MARKET</a:t>
            </a:r>
            <a:r>
              <a:rPr lang="en-US" b="1"/>
              <a:t>: short term</a:t>
            </a:r>
            <a:endParaRPr lang="en-US" b="1">
              <a:solidFill>
                <a:srgbClr val="FF0000"/>
              </a:solidFill>
            </a:endParaRPr>
          </a:p>
          <a:p>
            <a:pPr algn="l">
              <a:spcBef>
                <a:spcPts val="1500"/>
              </a:spcBef>
              <a:defRPr sz="7500">
                <a:solidFill>
                  <a:srgbClr val="212121"/>
                </a:solidFill>
                <a:latin typeface="Titillium Web Light"/>
                <a:ea typeface="Titillium Web Light"/>
                <a:cs typeface="Titillium Web Light"/>
                <a:sym typeface="Titillium Web Light"/>
              </a:defRPr>
            </a:pPr>
            <a:r>
              <a:rPr lang="en-US" err="1"/>
              <a:t>eCOphite</a:t>
            </a:r>
            <a:r>
              <a:rPr lang="en-US"/>
              <a:t> co</a:t>
            </a:r>
            <a:r>
              <a:t>mmercialization </a:t>
            </a:r>
            <a:r>
              <a:rPr lang="en-US"/>
              <a:t>ti</a:t>
            </a:r>
            <a:r>
              <a:t>meline</a:t>
            </a:r>
          </a:p>
        </p:txBody>
      </p:sp>
      <p:sp>
        <p:nvSpPr>
          <p:cNvPr id="386" name="TAM grows to $25B+ in 10 years…"/>
          <p:cNvSpPr txBox="1"/>
          <p:nvPr/>
        </p:nvSpPr>
        <p:spPr>
          <a:xfrm>
            <a:off x="2032000" y="5354077"/>
            <a:ext cx="8943028" cy="7308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marL="457200" indent="-457200" algn="l">
              <a:lnSpc>
                <a:spcPct val="120000"/>
              </a:lnSpc>
              <a:spcBef>
                <a:spcPts val="1500"/>
              </a:spcBef>
              <a:buClr>
                <a:srgbClr val="C0C0C0"/>
              </a:buClr>
              <a:buSzPct val="100000"/>
              <a:buFont typeface="Arial"/>
              <a:buChar char="•"/>
              <a:defRPr sz="3500">
                <a:solidFill>
                  <a:srgbClr val="212121"/>
                </a:solidFill>
                <a:latin typeface="Titillium Web Regular"/>
                <a:ea typeface="Titillium Web Regular"/>
                <a:cs typeface="Titillium Web Regular"/>
                <a:sym typeface="Titillium Web Regular"/>
              </a:defRPr>
            </a:pPr>
            <a:r>
              <a:rPr lang="en-US"/>
              <a:t>COnovate is planning a </a:t>
            </a:r>
            <a:r>
              <a:t>2025 market entry through power tools</a:t>
            </a:r>
          </a:p>
          <a:p>
            <a:pPr marL="457200" indent="-457200" algn="l">
              <a:lnSpc>
                <a:spcPct val="120000"/>
              </a:lnSpc>
              <a:spcBef>
                <a:spcPts val="1500"/>
              </a:spcBef>
              <a:buClr>
                <a:srgbClr val="C0C0C0"/>
              </a:buClr>
              <a:buSzPct val="100000"/>
              <a:buFont typeface="Arial"/>
              <a:buChar char="•"/>
              <a:defRPr sz="3500">
                <a:solidFill>
                  <a:srgbClr val="212121"/>
                </a:solidFill>
                <a:latin typeface="Titillium Web Regular"/>
                <a:ea typeface="Titillium Web Regular"/>
                <a:cs typeface="Titillium Web Regular"/>
                <a:sym typeface="Titillium Web Regular"/>
              </a:defRPr>
            </a:pPr>
            <a:r>
              <a:t>Signed</a:t>
            </a:r>
            <a:r>
              <a:rPr lang="en-US"/>
              <a:t> Letter of Intent</a:t>
            </a:r>
            <a:r>
              <a:t> with strategic partner </a:t>
            </a:r>
            <a:r>
              <a:rPr lang="en-US"/>
              <a:t> </a:t>
            </a:r>
            <a:r>
              <a:t>to support key manufacturer introduction, testing, and material validation</a:t>
            </a:r>
          </a:p>
          <a:p>
            <a:pPr marL="457200" indent="-457200" algn="l">
              <a:lnSpc>
                <a:spcPct val="120000"/>
              </a:lnSpc>
              <a:spcBef>
                <a:spcPts val="1500"/>
              </a:spcBef>
              <a:buClr>
                <a:srgbClr val="C0C0C0"/>
              </a:buClr>
              <a:buSzPct val="100000"/>
              <a:buFont typeface="Arial"/>
              <a:buChar char="•"/>
              <a:defRPr sz="3500">
                <a:solidFill>
                  <a:srgbClr val="212121"/>
                </a:solidFill>
                <a:latin typeface="Titillium Web Regular"/>
                <a:ea typeface="Titillium Web Regular"/>
                <a:cs typeface="Titillium Web Regular"/>
                <a:sym typeface="Titillium Web Regular"/>
              </a:defRPr>
            </a:pPr>
            <a:r>
              <a:rPr lang="en-US">
                <a:solidFill>
                  <a:srgbClr val="080808"/>
                </a:solidFill>
              </a:rPr>
              <a:t>eCOphite </a:t>
            </a:r>
            <a:r>
              <a:rPr lang="en-US"/>
              <a:t>testing is underway </a:t>
            </a:r>
            <a:r>
              <a:t>with </a:t>
            </a:r>
            <a:r>
              <a:rPr lang="en-US"/>
              <a:t>two</a:t>
            </a:r>
            <a:r>
              <a:t> battery </a:t>
            </a:r>
            <a:r>
              <a:rPr lang="en-US"/>
              <a:t>companies</a:t>
            </a:r>
          </a:p>
          <a:p>
            <a:pPr marL="457200" indent="-457200" algn="l">
              <a:lnSpc>
                <a:spcPct val="120000"/>
              </a:lnSpc>
              <a:spcBef>
                <a:spcPts val="1500"/>
              </a:spcBef>
              <a:buClr>
                <a:srgbClr val="C0C0C0"/>
              </a:buClr>
              <a:buSzPct val="100000"/>
              <a:buFont typeface="Arial"/>
              <a:buChar char="•"/>
              <a:defRPr sz="3500">
                <a:solidFill>
                  <a:srgbClr val="212121"/>
                </a:solidFill>
                <a:latin typeface="Titillium Web Regular"/>
                <a:ea typeface="Titillium Web Regular"/>
                <a:cs typeface="Titillium Web Regular"/>
                <a:sym typeface="Titillium Web Regular"/>
              </a:defRPr>
            </a:pPr>
            <a:r>
              <a:rPr lang="en-US"/>
              <a:t>Total Available Market grows to $25B+ in 10 years</a:t>
            </a:r>
          </a:p>
          <a:p>
            <a:pPr marL="457200" indent="-457200" algn="l">
              <a:lnSpc>
                <a:spcPct val="120000"/>
              </a:lnSpc>
              <a:spcBef>
                <a:spcPts val="1500"/>
              </a:spcBef>
              <a:buClr>
                <a:srgbClr val="C0C0C0"/>
              </a:buClr>
              <a:buSzPct val="100000"/>
              <a:buFont typeface="Arial"/>
              <a:buChar char="•"/>
              <a:defRPr sz="3500">
                <a:solidFill>
                  <a:srgbClr val="212121"/>
                </a:solidFill>
                <a:latin typeface="Titillium Web Regular"/>
                <a:ea typeface="Titillium Web Regular"/>
                <a:cs typeface="Titillium Web Regular"/>
                <a:sym typeface="Titillium Web Regular"/>
              </a:defRPr>
            </a:pPr>
            <a:endParaRPr/>
          </a:p>
        </p:txBody>
      </p:sp>
      <p:graphicFrame>
        <p:nvGraphicFramePr>
          <p:cNvPr id="387" name="2D Column Chart"/>
          <p:cNvGraphicFramePr/>
          <p:nvPr/>
        </p:nvGraphicFramePr>
        <p:xfrm>
          <a:off x="11731748" y="3842282"/>
          <a:ext cx="9989117" cy="8591641"/>
        </p:xfrm>
        <a:graphic>
          <a:graphicData uri="http://schemas.openxmlformats.org/drawingml/2006/chart">
            <c:chart xmlns:c="http://schemas.openxmlformats.org/drawingml/2006/chart" xmlns:r="http://schemas.openxmlformats.org/officeDocument/2006/relationships" r:id="rId3"/>
          </a:graphicData>
        </a:graphic>
      </p:graphicFrame>
      <p:sp>
        <p:nvSpPr>
          <p:cNvPr id="388" name="BEACHHEAD MARKET…"/>
          <p:cNvSpPr txBox="1"/>
          <p:nvPr/>
        </p:nvSpPr>
        <p:spPr>
          <a:xfrm>
            <a:off x="11066667" y="8283081"/>
            <a:ext cx="3866134" cy="1815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BEACHHEAD MARKET</a:t>
            </a:r>
            <a:endParaRPr lang="en-US" b="1"/>
          </a:p>
          <a:p>
            <a:pPr>
              <a:lnSpc>
                <a:spcPct val="120000"/>
              </a:lnSpc>
              <a:defRPr sz="3000">
                <a:solidFill>
                  <a:srgbClr val="212121"/>
                </a:solidFill>
                <a:latin typeface="Titillium Web Regular"/>
                <a:ea typeface="Titillium Web Regular"/>
                <a:cs typeface="Titillium Web Regular"/>
                <a:sym typeface="Titillium Web Regular"/>
              </a:defRPr>
            </a:pPr>
            <a:r>
              <a:t>Power tools</a:t>
            </a:r>
          </a:p>
          <a:p>
            <a:pPr>
              <a:lnSpc>
                <a:spcPct val="120000"/>
              </a:lnSpc>
              <a:defRPr sz="3000">
                <a:solidFill>
                  <a:srgbClr val="212121"/>
                </a:solidFill>
                <a:latin typeface="Titillium Web Regular"/>
                <a:ea typeface="Titillium Web Regular"/>
                <a:cs typeface="Titillium Web Regular"/>
                <a:sym typeface="Titillium Web Regular"/>
              </a:defRPr>
            </a:pPr>
            <a:r>
              <a:rPr sz="1700" i="1"/>
              <a:t>Lithium-ion batteries</a:t>
            </a:r>
            <a:br>
              <a:rPr/>
            </a:br>
            <a:r>
              <a:rPr>
                <a:latin typeface="Titillium Web SemiBold"/>
                <a:ea typeface="Titillium Web SemiBold"/>
                <a:cs typeface="Titillium Web SemiBold"/>
                <a:sym typeface="Titillium Web SemiBold"/>
              </a:rPr>
              <a:t>$150M</a:t>
            </a:r>
            <a:endParaRPr>
              <a:latin typeface="Titillium Web SemiBold"/>
              <a:ea typeface="Titillium Web SemiBold"/>
              <a:cs typeface="Titillium Web SemiBold"/>
            </a:endParaRPr>
          </a:p>
        </p:txBody>
      </p:sp>
      <p:sp>
        <p:nvSpPr>
          <p:cNvPr id="389" name="FUTURE Target MARKET…"/>
          <p:cNvSpPr txBox="1"/>
          <p:nvPr/>
        </p:nvSpPr>
        <p:spPr>
          <a:xfrm>
            <a:off x="14656747" y="7802735"/>
            <a:ext cx="2005385" cy="2443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FUTURE Target MARKET</a:t>
            </a:r>
            <a:endParaRPr lang="en-US" b="1"/>
          </a:p>
          <a:p>
            <a:pPr>
              <a:lnSpc>
                <a:spcPct val="120000"/>
              </a:lnSpc>
              <a:defRPr sz="3000">
                <a:solidFill>
                  <a:srgbClr val="212121"/>
                </a:solidFill>
                <a:latin typeface="Titillium Web Regular"/>
                <a:ea typeface="Titillium Web Regular"/>
                <a:cs typeface="Titillium Web Regular"/>
                <a:sym typeface="Titillium Web Regular"/>
              </a:defRPr>
            </a:pPr>
            <a:r>
              <a:t>Mobility</a:t>
            </a:r>
          </a:p>
          <a:p>
            <a:pPr>
              <a:lnSpc>
                <a:spcPct val="120000"/>
              </a:lnSpc>
              <a:defRPr sz="3000">
                <a:solidFill>
                  <a:srgbClr val="212121"/>
                </a:solidFill>
                <a:latin typeface="Titillium Web Regular"/>
                <a:ea typeface="Titillium Web Regular"/>
                <a:cs typeface="Titillium Web Regular"/>
                <a:sym typeface="Titillium Web Regular"/>
              </a:defRPr>
            </a:pPr>
            <a:r>
              <a:rPr sz="1700" i="1"/>
              <a:t>Sodium-ion batteries</a:t>
            </a:r>
            <a:br>
              <a:rPr/>
            </a:br>
            <a:r>
              <a:rPr>
                <a:latin typeface="Titillium Web SemiBold"/>
                <a:ea typeface="Titillium Web SemiBold"/>
                <a:cs typeface="Titillium Web SemiBold"/>
                <a:sym typeface="Titillium Web SemiBold"/>
              </a:rPr>
              <a:t>$800M</a:t>
            </a:r>
            <a:endParaRPr>
              <a:latin typeface="Titillium Web SemiBold"/>
              <a:ea typeface="Titillium Web SemiBold"/>
              <a:cs typeface="Titillium Web SemiBold"/>
            </a:endParaRPr>
          </a:p>
        </p:txBody>
      </p:sp>
      <p:sp>
        <p:nvSpPr>
          <p:cNvPr id="390" name="Global MARKET…"/>
          <p:cNvSpPr txBox="1"/>
          <p:nvPr/>
        </p:nvSpPr>
        <p:spPr>
          <a:xfrm>
            <a:off x="18210139" y="1320513"/>
            <a:ext cx="4457921" cy="2055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Global MARKET</a:t>
            </a:r>
            <a:endParaRPr lang="en-US" b="1"/>
          </a:p>
          <a:p>
            <a:pPr>
              <a:lnSpc>
                <a:spcPct val="120000"/>
              </a:lnSpc>
              <a:defRPr sz="3000">
                <a:solidFill>
                  <a:srgbClr val="212121"/>
                </a:solidFill>
                <a:latin typeface="Titillium Web Regular"/>
                <a:ea typeface="Titillium Web Regular"/>
                <a:cs typeface="Titillium Web Regular"/>
                <a:sym typeface="Titillium Web Regular"/>
              </a:defRPr>
            </a:pPr>
            <a:r>
              <a:t>Active anode materials for entire lithium-ion industry </a:t>
            </a:r>
            <a:br>
              <a:rPr/>
            </a:br>
            <a:r>
              <a:rPr>
                <a:latin typeface="Titillium Web SemiBold"/>
                <a:ea typeface="Titillium Web SemiBold"/>
                <a:cs typeface="Titillium Web SemiBold"/>
                <a:sym typeface="Titillium Web SemiBold"/>
              </a:rPr>
              <a:t>$17B</a:t>
            </a:r>
            <a:endParaRPr>
              <a:latin typeface="Titillium Web SemiBold"/>
              <a:ea typeface="Titillium Web SemiBold"/>
              <a:cs typeface="Titillium Web SemiBold"/>
            </a:endParaRPr>
          </a:p>
        </p:txBody>
      </p:sp>
      <p:sp>
        <p:nvSpPr>
          <p:cNvPr id="391" name="FUTURE Target MARKET…"/>
          <p:cNvSpPr txBox="1"/>
          <p:nvPr/>
        </p:nvSpPr>
        <p:spPr>
          <a:xfrm>
            <a:off x="16709880" y="5315316"/>
            <a:ext cx="2675934" cy="1815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FUTURE Target MARKET</a:t>
            </a:r>
            <a:endParaRPr lang="en-US" b="1"/>
          </a:p>
          <a:p>
            <a:pPr>
              <a:lnSpc>
                <a:spcPct val="120000"/>
              </a:lnSpc>
              <a:defRPr sz="3000">
                <a:solidFill>
                  <a:srgbClr val="212121"/>
                </a:solidFill>
                <a:latin typeface="Titillium Web Regular"/>
                <a:ea typeface="Titillium Web Regular"/>
                <a:cs typeface="Titillium Web Regular"/>
                <a:sym typeface="Titillium Web Regular"/>
              </a:defRPr>
            </a:pPr>
            <a:r>
              <a:t>Electric vehicles</a:t>
            </a:r>
            <a:br>
              <a:rPr/>
            </a:br>
            <a:r>
              <a:rPr>
                <a:latin typeface="Titillium Web SemiBold"/>
                <a:ea typeface="Titillium Web SemiBold"/>
                <a:cs typeface="Titillium Web SemiBold"/>
                <a:sym typeface="Titillium Web SemiBold"/>
              </a:rPr>
              <a:t>$8B</a:t>
            </a:r>
            <a:endParaRPr>
              <a:latin typeface="Titillium Web SemiBold"/>
              <a:ea typeface="Titillium Web SemiBold"/>
              <a:cs typeface="Titillium Web SemiBold"/>
            </a:endParaRPr>
          </a:p>
        </p:txBody>
      </p:sp>
      <p:sp>
        <p:nvSpPr>
          <p:cNvPr id="392" name="Polygon"/>
          <p:cNvSpPr/>
          <p:nvPr/>
        </p:nvSpPr>
        <p:spPr>
          <a:xfrm rot="12600000">
            <a:off x="10706167" y="153844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3" name="Polygon"/>
          <p:cNvSpPr/>
          <p:nvPr/>
        </p:nvSpPr>
        <p:spPr>
          <a:xfrm rot="12600000">
            <a:off x="10702694" y="2764355"/>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4" name="Polygon"/>
          <p:cNvSpPr/>
          <p:nvPr/>
        </p:nvSpPr>
        <p:spPr>
          <a:xfrm rot="12600000">
            <a:off x="9669381" y="3408213"/>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5" name="Polygon"/>
          <p:cNvSpPr/>
          <p:nvPr/>
        </p:nvSpPr>
        <p:spPr>
          <a:xfrm rot="12600000">
            <a:off x="8607194" y="399837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6" name="Polygon"/>
          <p:cNvSpPr/>
          <p:nvPr/>
        </p:nvSpPr>
        <p:spPr>
          <a:xfrm rot="12600000">
            <a:off x="11778371" y="335434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7" name="Polygon"/>
          <p:cNvSpPr/>
          <p:nvPr/>
        </p:nvSpPr>
        <p:spPr>
          <a:xfrm rot="12600000">
            <a:off x="-648789" y="1066597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8" name="Polygon"/>
          <p:cNvSpPr/>
          <p:nvPr/>
        </p:nvSpPr>
        <p:spPr>
          <a:xfrm rot="12600000">
            <a:off x="-648789" y="9455259"/>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9" name="Polygon"/>
          <p:cNvSpPr/>
          <p:nvPr/>
        </p:nvSpPr>
        <p:spPr>
          <a:xfrm rot="12600000">
            <a:off x="397218" y="883717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0" name="Polygon"/>
          <p:cNvSpPr/>
          <p:nvPr/>
        </p:nvSpPr>
        <p:spPr>
          <a:xfrm rot="12600000">
            <a:off x="397218" y="1127557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1" name="Polygon"/>
          <p:cNvSpPr/>
          <p:nvPr/>
        </p:nvSpPr>
        <p:spPr>
          <a:xfrm rot="12600000">
            <a:off x="20051852" y="-23935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2" name="Polygon"/>
          <p:cNvSpPr/>
          <p:nvPr/>
        </p:nvSpPr>
        <p:spPr>
          <a:xfrm rot="12600000">
            <a:off x="21100171" y="3304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03" name="noun-drone-1120898-C0C0C0.png" descr="noun-drone-1120898-C0C0C0.png"/>
          <p:cNvPicPr>
            <a:picLocks noChangeAspect="1"/>
          </p:cNvPicPr>
          <p:nvPr/>
        </p:nvPicPr>
        <p:blipFill>
          <a:blip r:embed="rId4"/>
          <a:stretch>
            <a:fillRect/>
          </a:stretch>
        </p:blipFill>
        <p:spPr>
          <a:xfrm>
            <a:off x="15024439" y="10040704"/>
            <a:ext cx="1270001" cy="1270001"/>
          </a:xfrm>
          <a:prstGeom prst="rect">
            <a:avLst/>
          </a:prstGeom>
          <a:ln w="12700">
            <a:miter lim="400000"/>
          </a:ln>
        </p:spPr>
      </p:pic>
      <p:pic>
        <p:nvPicPr>
          <p:cNvPr id="404" name="noun-drill-6157833-C0C0C0.png" descr="noun-drill-6157833-C0C0C0.png"/>
          <p:cNvPicPr>
            <a:picLocks noChangeAspect="1"/>
          </p:cNvPicPr>
          <p:nvPr/>
        </p:nvPicPr>
        <p:blipFill>
          <a:blip r:embed="rId5"/>
          <a:stretch>
            <a:fillRect/>
          </a:stretch>
        </p:blipFill>
        <p:spPr>
          <a:xfrm>
            <a:off x="12413456" y="10094273"/>
            <a:ext cx="1270001" cy="1270001"/>
          </a:xfrm>
          <a:prstGeom prst="rect">
            <a:avLst/>
          </a:prstGeom>
          <a:ln w="12700">
            <a:miter lim="400000"/>
          </a:ln>
        </p:spPr>
      </p:pic>
      <p:pic>
        <p:nvPicPr>
          <p:cNvPr id="405" name="noun-battery-6182308-C0C0C0.png" descr="noun-battery-6182308-C0C0C0.png"/>
          <p:cNvPicPr>
            <a:picLocks noChangeAspect="1"/>
          </p:cNvPicPr>
          <p:nvPr/>
        </p:nvPicPr>
        <p:blipFill>
          <a:blip r:embed="rId6"/>
          <a:stretch>
            <a:fillRect/>
          </a:stretch>
        </p:blipFill>
        <p:spPr>
          <a:xfrm>
            <a:off x="19835849" y="3484519"/>
            <a:ext cx="1206501" cy="1206501"/>
          </a:xfrm>
          <a:prstGeom prst="rect">
            <a:avLst/>
          </a:prstGeom>
          <a:ln w="12700">
            <a:miter lim="400000"/>
          </a:ln>
        </p:spPr>
      </p:pic>
      <p:pic>
        <p:nvPicPr>
          <p:cNvPr id="406" name="noun-electric-vehicle-2731705-C0C0C0.png" descr="noun-electric-vehicle-2731705-C0C0C0.png"/>
          <p:cNvPicPr>
            <a:picLocks noChangeAspect="1"/>
          </p:cNvPicPr>
          <p:nvPr/>
        </p:nvPicPr>
        <p:blipFill>
          <a:blip r:embed="rId7"/>
          <a:stretch>
            <a:fillRect/>
          </a:stretch>
        </p:blipFill>
        <p:spPr>
          <a:xfrm>
            <a:off x="17412847" y="6965198"/>
            <a:ext cx="1270001" cy="12700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olygon"/>
          <p:cNvSpPr/>
          <p:nvPr/>
        </p:nvSpPr>
        <p:spPr>
          <a:xfrm rot="12600000">
            <a:off x="9651627" y="-264758"/>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9" name="Polygon"/>
          <p:cNvSpPr/>
          <p:nvPr/>
        </p:nvSpPr>
        <p:spPr>
          <a:xfrm rot="12600000">
            <a:off x="10706166" y="305099"/>
            <a:ext cx="1209840"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0" name="Polygon"/>
          <p:cNvSpPr/>
          <p:nvPr/>
        </p:nvSpPr>
        <p:spPr>
          <a:xfrm rot="12600000">
            <a:off x="11778370" y="-277458"/>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1" name="Polygon"/>
          <p:cNvSpPr/>
          <p:nvPr/>
        </p:nvSpPr>
        <p:spPr>
          <a:xfrm rot="12600000">
            <a:off x="19012642" y="-828223"/>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2" name="Polygon"/>
          <p:cNvSpPr/>
          <p:nvPr/>
        </p:nvSpPr>
        <p:spPr>
          <a:xfrm rot="12600000">
            <a:off x="22944321" y="6803959"/>
            <a:ext cx="1209841"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3" name="Polygon"/>
          <p:cNvSpPr/>
          <p:nvPr/>
        </p:nvSpPr>
        <p:spPr>
          <a:xfrm rot="12600000">
            <a:off x="22923318" y="801738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4" name="Polygon"/>
          <p:cNvSpPr/>
          <p:nvPr/>
        </p:nvSpPr>
        <p:spPr>
          <a:xfrm rot="12600000">
            <a:off x="23988701" y="7429500"/>
            <a:ext cx="1209840"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5" name="Polygon"/>
          <p:cNvSpPr/>
          <p:nvPr/>
        </p:nvSpPr>
        <p:spPr>
          <a:xfrm rot="12600000">
            <a:off x="17966636" y="-260936"/>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6" name="Polygon"/>
          <p:cNvSpPr/>
          <p:nvPr/>
        </p:nvSpPr>
        <p:spPr>
          <a:xfrm rot="12600000">
            <a:off x="21867801" y="8619265"/>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08" name="Image" descr="Image"/>
          <p:cNvPicPr>
            <a:picLocks noChangeAspect="1"/>
          </p:cNvPicPr>
          <p:nvPr/>
        </p:nvPicPr>
        <p:blipFill>
          <a:blip r:embed="rId3"/>
          <a:srcRect l="149" t="6" r="905"/>
          <a:stretch>
            <a:fillRect/>
          </a:stretch>
        </p:blipFill>
        <p:spPr>
          <a:xfrm>
            <a:off x="22077123" y="11720951"/>
            <a:ext cx="1438276" cy="1254735"/>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5"/>
                  <a:pt x="118" y="10496"/>
                  <a:pt x="66" y="10581"/>
                </a:cubicBezTo>
                <a:cubicBezTo>
                  <a:pt x="36" y="10629"/>
                  <a:pt x="14" y="10697"/>
                  <a:pt x="0" y="10909"/>
                </a:cubicBezTo>
                <a:lnTo>
                  <a:pt x="185" y="11265"/>
                </a:lnTo>
                <a:cubicBezTo>
                  <a:pt x="304" y="11495"/>
                  <a:pt x="1482" y="13835"/>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09" name="Projections…"/>
          <p:cNvSpPr txBox="1"/>
          <p:nvPr/>
        </p:nvSpPr>
        <p:spPr>
          <a:xfrm>
            <a:off x="2032000" y="1524000"/>
            <a:ext cx="20320000" cy="12567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p>
            <a:pPr algn="l">
              <a:defRPr sz="7500">
                <a:solidFill>
                  <a:srgbClr val="212121"/>
                </a:solidFill>
                <a:latin typeface="Titillium Web Light"/>
                <a:ea typeface="Titillium Web Light"/>
                <a:cs typeface="Titillium Web Light"/>
                <a:sym typeface="Titillium Web Light"/>
              </a:defRPr>
            </a:pPr>
            <a:r>
              <a:rPr lang="en-US"/>
              <a:t>COnovate has a p</a:t>
            </a:r>
            <a:r>
              <a:t>roven ability to rapidly scale</a:t>
            </a:r>
          </a:p>
        </p:txBody>
      </p:sp>
      <p:sp>
        <p:nvSpPr>
          <p:cNvPr id="210" name="Polygon"/>
          <p:cNvSpPr/>
          <p:nvPr/>
        </p:nvSpPr>
        <p:spPr>
          <a:xfrm rot="12600000">
            <a:off x="-648790" y="10665972"/>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1" name="Polygon"/>
          <p:cNvSpPr/>
          <p:nvPr/>
        </p:nvSpPr>
        <p:spPr>
          <a:xfrm rot="12600000">
            <a:off x="-648790" y="9455259"/>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2" name="Polygon"/>
          <p:cNvSpPr/>
          <p:nvPr/>
        </p:nvSpPr>
        <p:spPr>
          <a:xfrm rot="12600000">
            <a:off x="397217" y="8837172"/>
            <a:ext cx="1209841"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3" name="Polygon"/>
          <p:cNvSpPr/>
          <p:nvPr/>
        </p:nvSpPr>
        <p:spPr>
          <a:xfrm rot="12600000">
            <a:off x="397217" y="11275572"/>
            <a:ext cx="1209841"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4" name="Polygon"/>
          <p:cNvSpPr/>
          <p:nvPr/>
        </p:nvSpPr>
        <p:spPr>
          <a:xfrm rot="12600000">
            <a:off x="20051852" y="-239358"/>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5" name="Polygon"/>
          <p:cNvSpPr/>
          <p:nvPr/>
        </p:nvSpPr>
        <p:spPr>
          <a:xfrm rot="12600000">
            <a:off x="21100170" y="330499"/>
            <a:ext cx="1209841"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aphicFrame>
        <p:nvGraphicFramePr>
          <p:cNvPr id="216" name="2D Line Chart"/>
          <p:cNvGraphicFramePr/>
          <p:nvPr/>
        </p:nvGraphicFramePr>
        <p:xfrm>
          <a:off x="2700520" y="3719624"/>
          <a:ext cx="18028643" cy="8529416"/>
        </p:xfrm>
        <a:graphic>
          <a:graphicData uri="http://schemas.openxmlformats.org/drawingml/2006/chart">
            <c:chart xmlns:c="http://schemas.openxmlformats.org/drawingml/2006/chart" xmlns:r="http://schemas.openxmlformats.org/officeDocument/2006/relationships" r:id="rId4"/>
          </a:graphicData>
        </a:graphic>
      </p:graphicFrame>
      <p:sp>
        <p:nvSpPr>
          <p:cNvPr id="217" name="BEACHHEAD MARKET…"/>
          <p:cNvSpPr txBox="1"/>
          <p:nvPr/>
        </p:nvSpPr>
        <p:spPr>
          <a:xfrm>
            <a:off x="4587112" y="10119787"/>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nSpc>
                <a:spcPct val="120000"/>
              </a:lnSpc>
              <a:defRPr sz="1700" cap="all" spc="85">
                <a:solidFill>
                  <a:srgbClr val="C0C0C0"/>
                </a:solidFill>
                <a:latin typeface="Titillium Web Bold"/>
                <a:ea typeface="Titillium Web Bold"/>
                <a:cs typeface="Titillium Web Bold"/>
                <a:sym typeface="Titillium Web Bold"/>
              </a:defRPr>
            </a:pPr>
            <a:r>
              <a:rPr b="1"/>
              <a:t>APRIL 2021</a:t>
            </a:r>
            <a:endParaRPr lang="en-US" b="1"/>
          </a:p>
          <a:p>
            <a:pPr>
              <a:lnSpc>
                <a:spcPct val="120000"/>
              </a:lnSpc>
              <a:defRPr sz="2500">
                <a:solidFill>
                  <a:srgbClr val="212121"/>
                </a:solidFill>
                <a:latin typeface="Titillium Web Regular"/>
                <a:ea typeface="Titillium Web Regular"/>
                <a:cs typeface="Titillium Web Regular"/>
                <a:sym typeface="Titillium Web Regular"/>
              </a:defRPr>
            </a:pPr>
            <a:r>
              <a:t>100 mg/day</a:t>
            </a:r>
          </a:p>
        </p:txBody>
      </p:sp>
      <p:sp>
        <p:nvSpPr>
          <p:cNvPr id="218" name="BEACHHEAD MARKET…"/>
          <p:cNvSpPr txBox="1"/>
          <p:nvPr/>
        </p:nvSpPr>
        <p:spPr>
          <a:xfrm>
            <a:off x="17185560" y="10536162"/>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JULY 2022</a:t>
            </a:r>
            <a:endParaRPr lang="en-US"/>
          </a:p>
          <a:p>
            <a:pPr>
              <a:lnSpc>
                <a:spcPct val="120000"/>
              </a:lnSpc>
              <a:defRPr sz="2500">
                <a:solidFill>
                  <a:srgbClr val="212121"/>
                </a:solidFill>
                <a:latin typeface="Titillium Web Regular"/>
                <a:ea typeface="Titillium Web Regular"/>
                <a:cs typeface="Titillium Web Regular"/>
                <a:sym typeface="Titillium Web Regular"/>
              </a:defRPr>
            </a:pPr>
            <a:r>
              <a:t>1-10 mg/day</a:t>
            </a:r>
          </a:p>
        </p:txBody>
      </p:sp>
      <p:sp>
        <p:nvSpPr>
          <p:cNvPr id="219" name="BEACHHEAD MARKET…"/>
          <p:cNvSpPr txBox="1"/>
          <p:nvPr/>
        </p:nvSpPr>
        <p:spPr>
          <a:xfrm>
            <a:off x="3201846" y="10285042"/>
            <a:ext cx="1904678"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nSpc>
                <a:spcPct val="120000"/>
              </a:lnSpc>
              <a:defRPr sz="1700" cap="all" spc="85">
                <a:solidFill>
                  <a:srgbClr val="C0C0C0"/>
                </a:solidFill>
                <a:latin typeface="Titillium Web Bold"/>
                <a:ea typeface="Titillium Web Bold"/>
                <a:cs typeface="Titillium Web Bold"/>
                <a:sym typeface="Titillium Web Bold"/>
              </a:defRPr>
            </a:pPr>
            <a:r>
              <a:rPr b="1"/>
              <a:t>2019</a:t>
            </a:r>
            <a:endParaRPr lang="en-US"/>
          </a:p>
          <a:p>
            <a:pPr>
              <a:lnSpc>
                <a:spcPct val="120000"/>
              </a:lnSpc>
              <a:defRPr sz="2500">
                <a:solidFill>
                  <a:srgbClr val="212121"/>
                </a:solidFill>
                <a:latin typeface="Titillium Web Regular"/>
                <a:ea typeface="Titillium Web Regular"/>
                <a:cs typeface="Titillium Web Regular"/>
                <a:sym typeface="Titillium Web Regular"/>
              </a:defRPr>
            </a:pPr>
            <a:r>
              <a:t>1-10 mg/day</a:t>
            </a:r>
          </a:p>
        </p:txBody>
      </p:sp>
      <p:sp>
        <p:nvSpPr>
          <p:cNvPr id="220" name="BEACHHEAD MARKET…"/>
          <p:cNvSpPr txBox="1"/>
          <p:nvPr/>
        </p:nvSpPr>
        <p:spPr>
          <a:xfrm>
            <a:off x="15172648" y="9578835"/>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SEPT 2022</a:t>
            </a:r>
            <a:endParaRPr lang="en-US"/>
          </a:p>
          <a:p>
            <a:pPr>
              <a:lnSpc>
                <a:spcPct val="120000"/>
              </a:lnSpc>
              <a:defRPr sz="2500">
                <a:solidFill>
                  <a:srgbClr val="212121"/>
                </a:solidFill>
                <a:latin typeface="Titillium Web Regular"/>
                <a:ea typeface="Titillium Web Regular"/>
                <a:cs typeface="Titillium Web Regular"/>
                <a:sym typeface="Titillium Web Regular"/>
              </a:defRPr>
            </a:pPr>
            <a:r>
              <a:t>1 kg/day</a:t>
            </a:r>
          </a:p>
        </p:txBody>
      </p:sp>
      <p:sp>
        <p:nvSpPr>
          <p:cNvPr id="221" name="BEACHHEAD MARKET…"/>
          <p:cNvSpPr txBox="1"/>
          <p:nvPr/>
        </p:nvSpPr>
        <p:spPr>
          <a:xfrm>
            <a:off x="18345521" y="3610449"/>
            <a:ext cx="3247909" cy="13206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nSpc>
                <a:spcPct val="120000"/>
              </a:lnSpc>
              <a:defRPr sz="1700" cap="all" spc="85">
                <a:solidFill>
                  <a:srgbClr val="3E509C"/>
                </a:solidFill>
                <a:latin typeface="Titillium Web Bold"/>
                <a:ea typeface="Titillium Web Bold"/>
                <a:cs typeface="Titillium Web Bold"/>
                <a:sym typeface="Titillium Web Bold"/>
              </a:defRPr>
            </a:pPr>
            <a:r>
              <a:rPr b="1"/>
              <a:t>MAY 2023</a:t>
            </a:r>
            <a:endParaRPr lang="en-US"/>
          </a:p>
          <a:p>
            <a:pPr>
              <a:lnSpc>
                <a:spcPct val="120000"/>
              </a:lnSpc>
              <a:defRPr sz="2500">
                <a:solidFill>
                  <a:srgbClr val="212121"/>
                </a:solidFill>
                <a:latin typeface="Titillium Web Regular"/>
                <a:ea typeface="Titillium Web Regular"/>
                <a:cs typeface="Titillium Web Regular"/>
                <a:sym typeface="Titillium Web Regular"/>
              </a:defRPr>
            </a:pPr>
            <a:r>
              <a:t>1</a:t>
            </a:r>
            <a:r>
              <a:rPr lang="en-US"/>
              <a:t>0</a:t>
            </a:r>
            <a:r>
              <a:t>+ kg/day with continuous </a:t>
            </a:r>
            <a:r>
              <a:rPr lang="en-US"/>
              <a:t>process</a:t>
            </a:r>
            <a:endParaRPr/>
          </a:p>
        </p:txBody>
      </p:sp>
      <p:sp>
        <p:nvSpPr>
          <p:cNvPr id="222" name="BEACHHEAD MARKET…"/>
          <p:cNvSpPr txBox="1"/>
          <p:nvPr/>
        </p:nvSpPr>
        <p:spPr>
          <a:xfrm>
            <a:off x="7264761" y="10119787"/>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90000"/>
              </a:lnSpc>
              <a:defRPr sz="1700" cap="all" spc="85">
                <a:solidFill>
                  <a:srgbClr val="C0C0C0"/>
                </a:solidFill>
                <a:latin typeface="Titillium Web Bold"/>
                <a:ea typeface="Titillium Web Bold"/>
                <a:cs typeface="Titillium Web Bold"/>
                <a:sym typeface="Titillium Web Bold"/>
              </a:defRPr>
            </a:lvl1pPr>
            <a:lvl2pPr>
              <a:lnSpc>
                <a:spcPct val="60000"/>
              </a:lnSpc>
              <a:defRPr sz="2500">
                <a:solidFill>
                  <a:srgbClr val="212121"/>
                </a:solidFill>
                <a:latin typeface="Titillium Web Regular"/>
                <a:ea typeface="Titillium Web Regular"/>
                <a:cs typeface="Titillium Web Regular"/>
                <a:sym typeface="Titillium Web Regular"/>
              </a:defRPr>
            </a:lvl2pPr>
          </a:lstStyle>
          <a:p>
            <a:pPr>
              <a:lnSpc>
                <a:spcPct val="120000"/>
              </a:lnSpc>
            </a:pPr>
            <a:r>
              <a:rPr b="1"/>
              <a:t>JULY 2021</a:t>
            </a:r>
            <a:endParaRPr lang="en-US"/>
          </a:p>
          <a:p>
            <a:pPr lvl="1">
              <a:lnSpc>
                <a:spcPct val="120000"/>
              </a:lnSpc>
            </a:pPr>
            <a:r>
              <a:t>1 g/day</a:t>
            </a:r>
          </a:p>
        </p:txBody>
      </p:sp>
      <p:sp>
        <p:nvSpPr>
          <p:cNvPr id="223" name="BEACHHEAD MARKET…"/>
          <p:cNvSpPr txBox="1"/>
          <p:nvPr/>
        </p:nvSpPr>
        <p:spPr>
          <a:xfrm>
            <a:off x="10013019" y="10050215"/>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90000"/>
              </a:lnSpc>
              <a:defRPr sz="1700" cap="all" spc="85">
                <a:solidFill>
                  <a:srgbClr val="C0C0C0"/>
                </a:solidFill>
                <a:latin typeface="Titillium Web Bold"/>
                <a:ea typeface="Titillium Web Bold"/>
                <a:cs typeface="Titillium Web Bold"/>
                <a:sym typeface="Titillium Web Bold"/>
              </a:defRPr>
            </a:lvl1pPr>
            <a:lvl2pPr>
              <a:lnSpc>
                <a:spcPct val="60000"/>
              </a:lnSpc>
              <a:defRPr sz="2500">
                <a:solidFill>
                  <a:srgbClr val="212121"/>
                </a:solidFill>
                <a:latin typeface="Titillium Web Regular"/>
                <a:ea typeface="Titillium Web Regular"/>
                <a:cs typeface="Titillium Web Regular"/>
                <a:sym typeface="Titillium Web Regular"/>
              </a:defRPr>
            </a:lvl2pPr>
          </a:lstStyle>
          <a:p>
            <a:pPr>
              <a:lnSpc>
                <a:spcPct val="120000"/>
              </a:lnSpc>
            </a:pPr>
            <a:r>
              <a:rPr b="1"/>
              <a:t>FEB 2022</a:t>
            </a:r>
            <a:endParaRPr lang="en-US"/>
          </a:p>
          <a:p>
            <a:pPr lvl="1">
              <a:lnSpc>
                <a:spcPct val="120000"/>
              </a:lnSpc>
            </a:pPr>
            <a:r>
              <a:t>100 g/day</a:t>
            </a:r>
          </a:p>
        </p:txBody>
      </p:sp>
      <p:sp>
        <p:nvSpPr>
          <p:cNvPr id="224" name="BEACHHEAD MARKET…"/>
          <p:cNvSpPr txBox="1"/>
          <p:nvPr/>
        </p:nvSpPr>
        <p:spPr>
          <a:xfrm>
            <a:off x="12895565" y="10024862"/>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90000"/>
              </a:lnSpc>
              <a:defRPr sz="1700" cap="all" spc="85">
                <a:solidFill>
                  <a:srgbClr val="C0C0C0"/>
                </a:solidFill>
                <a:latin typeface="Titillium Web Bold"/>
                <a:ea typeface="Titillium Web Bold"/>
                <a:cs typeface="Titillium Web Bold"/>
                <a:sym typeface="Titillium Web Bold"/>
              </a:defRPr>
            </a:lvl1pPr>
            <a:lvl2pPr>
              <a:lnSpc>
                <a:spcPct val="60000"/>
              </a:lnSpc>
              <a:spcBef>
                <a:spcPts val="1100"/>
              </a:spcBef>
              <a:defRPr sz="2500">
                <a:solidFill>
                  <a:srgbClr val="212121"/>
                </a:solidFill>
                <a:latin typeface="Titillium Web Regular"/>
                <a:ea typeface="Titillium Web Regular"/>
                <a:cs typeface="Titillium Web Regular"/>
                <a:sym typeface="Titillium Web Regular"/>
              </a:defRPr>
            </a:lvl2pPr>
          </a:lstStyle>
          <a:p>
            <a:pPr>
              <a:lnSpc>
                <a:spcPct val="120000"/>
              </a:lnSpc>
            </a:pPr>
            <a:r>
              <a:rPr b="1"/>
              <a:t>July </a:t>
            </a:r>
            <a:r>
              <a:rPr lang="en-US" b="1"/>
              <a:t>2022</a:t>
            </a:r>
            <a:endParaRPr lang="en-US"/>
          </a:p>
          <a:p>
            <a:pPr lvl="1">
              <a:lnSpc>
                <a:spcPct val="120000"/>
              </a:lnSpc>
              <a:spcBef>
                <a:spcPts val="0"/>
              </a:spcBef>
            </a:pPr>
            <a:r>
              <a:rPr lang="en-US"/>
              <a:t>300</a:t>
            </a:r>
            <a:r>
              <a:t> g/day</a:t>
            </a:r>
            <a:endParaRPr lang="en-US"/>
          </a:p>
        </p:txBody>
      </p:sp>
      <p:sp>
        <p:nvSpPr>
          <p:cNvPr id="225" name="BEACHHEAD MARKET…"/>
          <p:cNvSpPr txBox="1"/>
          <p:nvPr/>
        </p:nvSpPr>
        <p:spPr>
          <a:xfrm rot="16200000">
            <a:off x="-23914" y="6817817"/>
            <a:ext cx="4863525" cy="3718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60000"/>
              </a:lnSpc>
              <a:defRPr sz="2500">
                <a:solidFill>
                  <a:srgbClr val="212121"/>
                </a:solidFill>
                <a:latin typeface="Titillium Web Regular"/>
                <a:ea typeface="Titillium Web Regular"/>
                <a:cs typeface="Titillium Web Regular"/>
                <a:sym typeface="Titillium Web Regular"/>
              </a:defRPr>
            </a:lvl1pPr>
          </a:lstStyle>
          <a:p>
            <a:r>
              <a:t>Daily production (in </a:t>
            </a:r>
            <a:r>
              <a:rPr lang="en-US"/>
              <a:t>kilo </a:t>
            </a:r>
            <a:r>
              <a:t>grams)</a:t>
            </a:r>
          </a:p>
        </p:txBody>
      </p:sp>
      <p:sp>
        <p:nvSpPr>
          <p:cNvPr id="226" name="BEACHHEAD MARKET…"/>
          <p:cNvSpPr txBox="1"/>
          <p:nvPr/>
        </p:nvSpPr>
        <p:spPr>
          <a:xfrm>
            <a:off x="8341233" y="8685467"/>
            <a:ext cx="3866135" cy="858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90000"/>
              </a:lnSpc>
              <a:defRPr sz="1700" cap="all" spc="85">
                <a:solidFill>
                  <a:srgbClr val="C0C0C0"/>
                </a:solidFill>
                <a:latin typeface="Titillium Web Bold"/>
                <a:ea typeface="Titillium Web Bold"/>
                <a:cs typeface="Titillium Web Bold"/>
                <a:sym typeface="Titillium Web Bold"/>
              </a:defRPr>
            </a:lvl1pPr>
            <a:lvl2pPr>
              <a:lnSpc>
                <a:spcPct val="60000"/>
              </a:lnSpc>
              <a:defRPr sz="2500">
                <a:solidFill>
                  <a:srgbClr val="212121"/>
                </a:solidFill>
                <a:latin typeface="Titillium Web Regular"/>
                <a:ea typeface="Titillium Web Regular"/>
                <a:cs typeface="Titillium Web Regular"/>
                <a:sym typeface="Titillium Web Regular"/>
              </a:defRPr>
            </a:lvl2pPr>
          </a:lstStyle>
          <a:p>
            <a:pPr>
              <a:lnSpc>
                <a:spcPct val="120000"/>
              </a:lnSpc>
            </a:pPr>
            <a:r>
              <a:t>AUG 2021</a:t>
            </a:r>
            <a:endParaRPr lang="en-US"/>
          </a:p>
          <a:p>
            <a:pPr lvl="1">
              <a:lnSpc>
                <a:spcPct val="120000"/>
              </a:lnSpc>
            </a:pPr>
            <a:r>
              <a:t>Scalable recipe</a:t>
            </a:r>
          </a:p>
        </p:txBody>
      </p:sp>
      <p:sp>
        <p:nvSpPr>
          <p:cNvPr id="227" name="Line"/>
          <p:cNvSpPr/>
          <p:nvPr/>
        </p:nvSpPr>
        <p:spPr>
          <a:xfrm>
            <a:off x="10274300" y="9716411"/>
            <a:ext cx="1" cy="1299998"/>
          </a:xfrm>
          <a:prstGeom prst="line">
            <a:avLst/>
          </a:prstGeom>
          <a:ln w="63500">
            <a:solidFill>
              <a:srgbClr val="C0C0C0"/>
            </a:solidFill>
            <a:tailEnd type="triangle"/>
          </a:ln>
        </p:spPr>
        <p:txBody>
          <a:bodyPr lIns="45718" tIns="45718" rIns="45718" bIns="45718"/>
          <a:lstStyle/>
          <a:p>
            <a:endParaRPr/>
          </a:p>
        </p:txBody>
      </p:sp>
      <p:sp>
        <p:nvSpPr>
          <p:cNvPr id="228" name="BEACHHEAD MARKET…"/>
          <p:cNvSpPr txBox="1"/>
          <p:nvPr/>
        </p:nvSpPr>
        <p:spPr>
          <a:xfrm>
            <a:off x="11550429" y="7953833"/>
            <a:ext cx="3247909" cy="13206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nSpc>
                <a:spcPct val="90000"/>
              </a:lnSpc>
              <a:defRPr sz="1700" cap="all" spc="85">
                <a:solidFill>
                  <a:srgbClr val="C0C0C0"/>
                </a:solidFill>
                <a:latin typeface="Titillium Web Bold"/>
                <a:ea typeface="Titillium Web Bold"/>
                <a:cs typeface="Titillium Web Bold"/>
                <a:sym typeface="Titillium Web Bold"/>
              </a:defRPr>
            </a:lvl1pPr>
            <a:lvl2pPr>
              <a:lnSpc>
                <a:spcPct val="90000"/>
              </a:lnSpc>
              <a:defRPr sz="2500">
                <a:solidFill>
                  <a:srgbClr val="212121"/>
                </a:solidFill>
                <a:latin typeface="Titillium Web Regular"/>
                <a:ea typeface="Titillium Web Regular"/>
                <a:cs typeface="Titillium Web Regular"/>
                <a:sym typeface="Titillium Web Regular"/>
              </a:defRPr>
            </a:lvl2pPr>
          </a:lstStyle>
          <a:p>
            <a:pPr>
              <a:lnSpc>
                <a:spcPct val="120000"/>
              </a:lnSpc>
            </a:pPr>
            <a:r>
              <a:rPr b="1"/>
              <a:t>APRIL 2022</a:t>
            </a:r>
            <a:endParaRPr lang="en-US"/>
          </a:p>
          <a:p>
            <a:pPr lvl="1">
              <a:lnSpc>
                <a:spcPct val="120000"/>
              </a:lnSpc>
            </a:pPr>
            <a:r>
              <a:t>Switch from lab to reactor production</a:t>
            </a:r>
          </a:p>
        </p:txBody>
      </p:sp>
      <p:sp>
        <p:nvSpPr>
          <p:cNvPr id="229" name="Line"/>
          <p:cNvSpPr/>
          <p:nvPr/>
        </p:nvSpPr>
        <p:spPr>
          <a:xfrm>
            <a:off x="13301383" y="9295804"/>
            <a:ext cx="1" cy="1575006"/>
          </a:xfrm>
          <a:prstGeom prst="line">
            <a:avLst/>
          </a:prstGeom>
          <a:ln w="63500">
            <a:solidFill>
              <a:srgbClr val="C0C0C0"/>
            </a:solidFill>
            <a:tailEnd type="triangle"/>
          </a:ln>
        </p:spPr>
        <p:txBody>
          <a:bodyPr lIns="45718" tIns="45718" rIns="45718" bIns="45718"/>
          <a:lstStyle/>
          <a:p>
            <a:endParaRPr/>
          </a:p>
        </p:txBody>
      </p:sp>
      <p:cxnSp>
        <p:nvCxnSpPr>
          <p:cNvPr id="3" name="Straight Arrow Connector 2">
            <a:extLst>
              <a:ext uri="{FF2B5EF4-FFF2-40B4-BE49-F238E27FC236}">
                <a16:creationId xmlns:a16="http://schemas.microsoft.com/office/drawing/2014/main" id="{45AAE7FB-EB32-C29D-52E4-FDCC1C413F6D}"/>
              </a:ext>
            </a:extLst>
          </p:cNvPr>
          <p:cNvCxnSpPr>
            <a:cxnSpLocks/>
          </p:cNvCxnSpPr>
          <p:nvPr/>
        </p:nvCxnSpPr>
        <p:spPr>
          <a:xfrm flipV="1">
            <a:off x="14882066" y="10944578"/>
            <a:ext cx="3211030" cy="398835"/>
          </a:xfrm>
          <a:prstGeom prst="straightConnector1">
            <a:avLst/>
          </a:prstGeom>
          <a:noFill/>
          <a:ln w="57150" cap="flat">
            <a:solidFill>
              <a:srgbClr val="3E509C"/>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2" name="eCOphite material is poised to solve supply chain issues while improving price performance and the consumer experience.">
            <a:extLst>
              <a:ext uri="{FF2B5EF4-FFF2-40B4-BE49-F238E27FC236}">
                <a16:creationId xmlns:a16="http://schemas.microsoft.com/office/drawing/2014/main" id="{3BFB81A0-8EF4-FE12-4BC3-32494FAE7FF1}"/>
              </a:ext>
            </a:extLst>
          </p:cNvPr>
          <p:cNvSpPr txBox="1"/>
          <p:nvPr/>
        </p:nvSpPr>
        <p:spPr>
          <a:xfrm>
            <a:off x="2155028" y="2858414"/>
            <a:ext cx="19374871"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defRPr sz="4000">
                <a:solidFill>
                  <a:srgbClr val="212121"/>
                </a:solidFill>
                <a:latin typeface="Titillium Web Regular"/>
                <a:ea typeface="Titillium Web Regular"/>
                <a:cs typeface="Titillium Web Regular"/>
                <a:sym typeface="Titillium Web Regular"/>
              </a:defRPr>
            </a:lvl1pPr>
          </a:lstStyle>
          <a:p>
            <a:pPr>
              <a:lnSpc>
                <a:spcPct val="120000"/>
              </a:lnSpc>
            </a:pPr>
            <a:r>
              <a:rPr lang="en-US"/>
              <a:t>We’ve ramped bio-sourced material 7 orders of magnitude in 10 months.</a:t>
            </a:r>
          </a:p>
        </p:txBody>
      </p:sp>
      <p:sp>
        <p:nvSpPr>
          <p:cNvPr id="7" name="TextBox 6">
            <a:extLst>
              <a:ext uri="{FF2B5EF4-FFF2-40B4-BE49-F238E27FC236}">
                <a16:creationId xmlns:a16="http://schemas.microsoft.com/office/drawing/2014/main" id="{B457B9F8-FC8B-7985-08D6-1E3ECA807BEE}"/>
              </a:ext>
            </a:extLst>
          </p:cNvPr>
          <p:cNvSpPr txBox="1"/>
          <p:nvPr/>
        </p:nvSpPr>
        <p:spPr>
          <a:xfrm>
            <a:off x="13586195" y="5156025"/>
            <a:ext cx="5802771"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500">
                <a:solidFill>
                  <a:srgbClr val="3E509C"/>
                </a:solidFill>
                <a:latin typeface="Titillium Web Regular" panose="00000500000000000000" pitchFamily="2" charset="0"/>
              </a:rPr>
              <a:t> Working with CMO’s to build pilot and full production capability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olygon"/>
          <p:cNvSpPr/>
          <p:nvPr/>
        </p:nvSpPr>
        <p:spPr>
          <a:xfrm rot="12600000">
            <a:off x="9311050" y="1476883"/>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8" name="Polygon"/>
          <p:cNvSpPr/>
          <p:nvPr/>
        </p:nvSpPr>
        <p:spPr>
          <a:xfrm rot="12600000">
            <a:off x="9311050" y="28726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9" name="Polygon"/>
          <p:cNvSpPr/>
          <p:nvPr/>
        </p:nvSpPr>
        <p:spPr>
          <a:xfrm rot="12600000">
            <a:off x="10365589" y="85712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0" name="Polygon"/>
          <p:cNvSpPr/>
          <p:nvPr/>
        </p:nvSpPr>
        <p:spPr>
          <a:xfrm rot="12600000">
            <a:off x="8266615" y="2136450"/>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2" name="Polygon"/>
          <p:cNvSpPr/>
          <p:nvPr/>
        </p:nvSpPr>
        <p:spPr>
          <a:xfrm rot="12600000">
            <a:off x="1905724" y="12651690"/>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3" name="Polygon"/>
          <p:cNvSpPr/>
          <p:nvPr/>
        </p:nvSpPr>
        <p:spPr>
          <a:xfrm rot="12600000">
            <a:off x="-189776" y="896120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4" name="Polygon"/>
          <p:cNvSpPr/>
          <p:nvPr/>
        </p:nvSpPr>
        <p:spPr>
          <a:xfrm rot="12600000">
            <a:off x="851186" y="1080250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5" name="Polygon"/>
          <p:cNvSpPr/>
          <p:nvPr/>
        </p:nvSpPr>
        <p:spPr>
          <a:xfrm rot="12600000">
            <a:off x="-202476" y="1017535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6" name="Polygon"/>
          <p:cNvSpPr/>
          <p:nvPr/>
        </p:nvSpPr>
        <p:spPr>
          <a:xfrm rot="12600000">
            <a:off x="1905724" y="10148063"/>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7" name="Polygon"/>
          <p:cNvSpPr/>
          <p:nvPr/>
        </p:nvSpPr>
        <p:spPr>
          <a:xfrm rot="12600000">
            <a:off x="851186" y="1201378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68" name="Image" descr="Image"/>
          <p:cNvPicPr>
            <a:picLocks noChangeAspect="1"/>
          </p:cNvPicPr>
          <p:nvPr/>
        </p:nvPicPr>
        <p:blipFill>
          <a:blip r:embed="rId2"/>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369" name="GO-TO-MARKET…"/>
          <p:cNvSpPr txBox="1"/>
          <p:nvPr/>
        </p:nvSpPr>
        <p:spPr>
          <a:xfrm>
            <a:off x="2031999" y="1524000"/>
            <a:ext cx="21313849" cy="3141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spcBef>
                <a:spcPts val="1500"/>
              </a:spcBef>
              <a:defRPr sz="3500" cap="all" spc="174">
                <a:solidFill>
                  <a:srgbClr val="3E509C"/>
                </a:solidFill>
                <a:latin typeface="Titillium Web Bold"/>
                <a:ea typeface="Titillium Web Bold"/>
                <a:cs typeface="Titillium Web Bold"/>
                <a:sym typeface="Titillium Web Bold"/>
              </a:defRPr>
            </a:pPr>
            <a:r>
              <a:rPr lang="en-US" b="1" err="1"/>
              <a:t>COMpetition</a:t>
            </a:r>
            <a:endParaRPr lang="en-US" b="1"/>
          </a:p>
          <a:p>
            <a:pPr algn="l">
              <a:spcBef>
                <a:spcPts val="1500"/>
              </a:spcBef>
              <a:defRPr sz="7500">
                <a:solidFill>
                  <a:srgbClr val="212121"/>
                </a:solidFill>
                <a:latin typeface="Titillium Web Light"/>
                <a:ea typeface="Titillium Web Light"/>
                <a:cs typeface="Titillium Web Light"/>
                <a:sym typeface="Titillium Web Light"/>
              </a:defRPr>
            </a:pPr>
            <a:r>
              <a:rPr lang="en-US" err="1"/>
              <a:t>eCOphite</a:t>
            </a:r>
            <a:r>
              <a:rPr lang="en-US"/>
              <a:t> technology provides critical manufacturing and performance advantages over other solutions </a:t>
            </a:r>
            <a:endParaRPr/>
          </a:p>
        </p:txBody>
      </p:sp>
      <p:sp>
        <p:nvSpPr>
          <p:cNvPr id="3" name="Polygon">
            <a:extLst>
              <a:ext uri="{FF2B5EF4-FFF2-40B4-BE49-F238E27FC236}">
                <a16:creationId xmlns:a16="http://schemas.microsoft.com/office/drawing/2014/main" id="{0EA897DC-C1EC-3CE8-E985-B23846A3BA73}"/>
              </a:ext>
            </a:extLst>
          </p:cNvPr>
          <p:cNvSpPr/>
          <p:nvPr/>
        </p:nvSpPr>
        <p:spPr>
          <a:xfrm rot="12600000">
            <a:off x="18690001" y="1044442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Polygon">
            <a:extLst>
              <a:ext uri="{FF2B5EF4-FFF2-40B4-BE49-F238E27FC236}">
                <a16:creationId xmlns:a16="http://schemas.microsoft.com/office/drawing/2014/main" id="{FD305A89-401F-1C16-C7A0-F17F455C3997}"/>
              </a:ext>
            </a:extLst>
          </p:cNvPr>
          <p:cNvSpPr/>
          <p:nvPr/>
        </p:nvSpPr>
        <p:spPr>
          <a:xfrm rot="12600000">
            <a:off x="19744539" y="982466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Polygon">
            <a:extLst>
              <a:ext uri="{FF2B5EF4-FFF2-40B4-BE49-F238E27FC236}">
                <a16:creationId xmlns:a16="http://schemas.microsoft.com/office/drawing/2014/main" id="{A9952CF7-DC14-F1E1-415F-89D5C7373D34}"/>
              </a:ext>
            </a:extLst>
          </p:cNvPr>
          <p:cNvSpPr/>
          <p:nvPr/>
        </p:nvSpPr>
        <p:spPr>
          <a:xfrm rot="12600000">
            <a:off x="20816744" y="924210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 name="Polygon">
            <a:extLst>
              <a:ext uri="{FF2B5EF4-FFF2-40B4-BE49-F238E27FC236}">
                <a16:creationId xmlns:a16="http://schemas.microsoft.com/office/drawing/2014/main" id="{6B58975C-EE55-6006-B0DA-648035F926AF}"/>
              </a:ext>
            </a:extLst>
          </p:cNvPr>
          <p:cNvSpPr/>
          <p:nvPr/>
        </p:nvSpPr>
        <p:spPr>
          <a:xfrm rot="12600000">
            <a:off x="22944322" y="680395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 name="Polygon">
            <a:extLst>
              <a:ext uri="{FF2B5EF4-FFF2-40B4-BE49-F238E27FC236}">
                <a16:creationId xmlns:a16="http://schemas.microsoft.com/office/drawing/2014/main" id="{184868FD-887A-3C56-6626-5FB2BA5F9090}"/>
              </a:ext>
            </a:extLst>
          </p:cNvPr>
          <p:cNvSpPr/>
          <p:nvPr/>
        </p:nvSpPr>
        <p:spPr>
          <a:xfrm rot="12600000">
            <a:off x="22923319" y="801738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 name="Polygon">
            <a:extLst>
              <a:ext uri="{FF2B5EF4-FFF2-40B4-BE49-F238E27FC236}">
                <a16:creationId xmlns:a16="http://schemas.microsoft.com/office/drawing/2014/main" id="{8B8E60A5-7287-4A68-7F77-4E27D4B22ED0}"/>
              </a:ext>
            </a:extLst>
          </p:cNvPr>
          <p:cNvSpPr/>
          <p:nvPr/>
        </p:nvSpPr>
        <p:spPr>
          <a:xfrm rot="12600000">
            <a:off x="21867802" y="8619265"/>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 name="Polygon">
            <a:extLst>
              <a:ext uri="{FF2B5EF4-FFF2-40B4-BE49-F238E27FC236}">
                <a16:creationId xmlns:a16="http://schemas.microsoft.com/office/drawing/2014/main" id="{EB90C10E-1DF6-DD43-4FE0-674BDBE61DC5}"/>
              </a:ext>
            </a:extLst>
          </p:cNvPr>
          <p:cNvSpPr/>
          <p:nvPr/>
        </p:nvSpPr>
        <p:spPr>
          <a:xfrm rot="12600000">
            <a:off x="19744539" y="1105800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Rectangle 9">
            <a:extLst>
              <a:ext uri="{FF2B5EF4-FFF2-40B4-BE49-F238E27FC236}">
                <a16:creationId xmlns:a16="http://schemas.microsoft.com/office/drawing/2014/main" id="{D78EDBBC-AF45-1128-CBED-090979EC21C9}"/>
              </a:ext>
            </a:extLst>
          </p:cNvPr>
          <p:cNvSpPr/>
          <p:nvPr/>
        </p:nvSpPr>
        <p:spPr>
          <a:xfrm>
            <a:off x="25831193" y="4539881"/>
            <a:ext cx="5613395" cy="629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12" name="Table 11">
            <a:extLst>
              <a:ext uri="{FF2B5EF4-FFF2-40B4-BE49-F238E27FC236}">
                <a16:creationId xmlns:a16="http://schemas.microsoft.com/office/drawing/2014/main" id="{7D010FF4-7544-D485-301A-4C4E36F6042D}"/>
              </a:ext>
            </a:extLst>
          </p:cNvPr>
          <p:cNvGraphicFramePr>
            <a:graphicFrameLocks noGrp="1"/>
          </p:cNvGraphicFramePr>
          <p:nvPr/>
        </p:nvGraphicFramePr>
        <p:xfrm>
          <a:off x="3111083" y="4596242"/>
          <a:ext cx="18322360" cy="8312165"/>
        </p:xfrm>
        <a:graphic>
          <a:graphicData uri="http://schemas.openxmlformats.org/drawingml/2006/table">
            <a:tbl>
              <a:tblPr firstRow="1" bandRow="1">
                <a:tableStyleId>{073A0DAA-6AF3-43AB-8588-CEC1D06C72B9}</a:tableStyleId>
              </a:tblPr>
              <a:tblGrid>
                <a:gridCol w="2076996">
                  <a:extLst>
                    <a:ext uri="{9D8B030D-6E8A-4147-A177-3AD203B41FA5}">
                      <a16:colId xmlns:a16="http://schemas.microsoft.com/office/drawing/2014/main" val="1451653143"/>
                    </a:ext>
                  </a:extLst>
                </a:gridCol>
                <a:gridCol w="2494280">
                  <a:extLst>
                    <a:ext uri="{9D8B030D-6E8A-4147-A177-3AD203B41FA5}">
                      <a16:colId xmlns:a16="http://schemas.microsoft.com/office/drawing/2014/main" val="2223219839"/>
                    </a:ext>
                  </a:extLst>
                </a:gridCol>
                <a:gridCol w="2395832">
                  <a:extLst>
                    <a:ext uri="{9D8B030D-6E8A-4147-A177-3AD203B41FA5}">
                      <a16:colId xmlns:a16="http://schemas.microsoft.com/office/drawing/2014/main" val="4083374324"/>
                    </a:ext>
                  </a:extLst>
                </a:gridCol>
                <a:gridCol w="3362740">
                  <a:extLst>
                    <a:ext uri="{9D8B030D-6E8A-4147-A177-3AD203B41FA5}">
                      <a16:colId xmlns:a16="http://schemas.microsoft.com/office/drawing/2014/main" val="2561624951"/>
                    </a:ext>
                  </a:extLst>
                </a:gridCol>
                <a:gridCol w="3855210">
                  <a:extLst>
                    <a:ext uri="{9D8B030D-6E8A-4147-A177-3AD203B41FA5}">
                      <a16:colId xmlns:a16="http://schemas.microsoft.com/office/drawing/2014/main" val="3369510926"/>
                    </a:ext>
                  </a:extLst>
                </a:gridCol>
                <a:gridCol w="4137302">
                  <a:extLst>
                    <a:ext uri="{9D8B030D-6E8A-4147-A177-3AD203B41FA5}">
                      <a16:colId xmlns:a16="http://schemas.microsoft.com/office/drawing/2014/main" val="3907591794"/>
                    </a:ext>
                  </a:extLst>
                </a:gridCol>
              </a:tblGrid>
              <a:tr h="1430114">
                <a:tc>
                  <a:txBody>
                    <a:bodyPr/>
                    <a:lstStyle/>
                    <a:p>
                      <a:r>
                        <a:rPr lang="en-US" sz="2800">
                          <a:latin typeface="Titillium Web" panose="00000500000000000000" pitchFamily="2" charset="0"/>
                        </a:rPr>
                        <a:t>Anode Technology</a:t>
                      </a:r>
                    </a:p>
                  </a:txBody>
                  <a:tcPr anchor="ctr">
                    <a:solidFill>
                      <a:srgbClr val="5D6FAD"/>
                    </a:solidFill>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US" sz="2800">
                          <a:latin typeface="Titillium Web Bold" panose="00000800000000000000" pitchFamily="2" charset="0"/>
                        </a:rPr>
                        <a:t>Domestically Sourced </a:t>
                      </a:r>
                    </a:p>
                  </a:txBody>
                  <a:tcPr anchor="ctr">
                    <a:solidFill>
                      <a:srgbClr val="5D6FAD"/>
                    </a:solidFill>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US" sz="2800">
                          <a:latin typeface="Titillium Web Bold" panose="00000800000000000000" pitchFamily="2" charset="0"/>
                        </a:rPr>
                        <a:t>High Temp Processing</a:t>
                      </a:r>
                    </a:p>
                  </a:txBody>
                  <a:tcPr anchor="ctr">
                    <a:solidFill>
                      <a:srgbClr val="5D6FAD"/>
                    </a:solidFill>
                  </a:tcPr>
                </a:tc>
                <a:tc>
                  <a:txBody>
                    <a:bodyPr/>
                    <a:lstStyle/>
                    <a:p>
                      <a:pPr algn="ctr"/>
                      <a:r>
                        <a:rPr lang="en-US" sz="2800">
                          <a:latin typeface="Titillium Web Bold" panose="00000800000000000000" pitchFamily="2" charset="0"/>
                        </a:rPr>
                        <a:t>Capital required to upgrade </a:t>
                      </a:r>
                      <a:r>
                        <a:rPr lang="en-US" sz="2800" err="1">
                          <a:latin typeface="Titillium Web Bold" panose="00000800000000000000" pitchFamily="2" charset="0"/>
                        </a:rPr>
                        <a:t>mfg</a:t>
                      </a:r>
                      <a:r>
                        <a:rPr lang="en-US" sz="2800">
                          <a:latin typeface="Titillium Web Bold" panose="00000800000000000000" pitchFamily="2" charset="0"/>
                        </a:rPr>
                        <a:t> facility</a:t>
                      </a:r>
                    </a:p>
                  </a:txBody>
                  <a:tcPr anchor="ctr">
                    <a:solidFill>
                      <a:srgbClr val="5D6FAD"/>
                    </a:solidFill>
                  </a:tcPr>
                </a:tc>
                <a:tc>
                  <a:txBody>
                    <a:bodyPr/>
                    <a:lstStyle/>
                    <a:p>
                      <a:pPr algn="ctr"/>
                      <a:r>
                        <a:rPr lang="en-US" sz="2800">
                          <a:latin typeface="Titillium Web Bold" panose="00000800000000000000" pitchFamily="2" charset="0"/>
                        </a:rPr>
                        <a:t>Adoption Timing</a:t>
                      </a:r>
                    </a:p>
                  </a:txBody>
                  <a:tcPr anchor="ctr">
                    <a:solidFill>
                      <a:srgbClr val="5D6FAD"/>
                    </a:solidFill>
                  </a:tcPr>
                </a:tc>
                <a:tc>
                  <a:txBody>
                    <a:bodyPr/>
                    <a:lstStyle/>
                    <a:p>
                      <a:pPr algn="ctr"/>
                      <a:r>
                        <a:rPr lang="en-US" sz="2800">
                          <a:latin typeface="Titillium Web Bold" panose="00000800000000000000" pitchFamily="2" charset="0"/>
                        </a:rPr>
                        <a:t>Battery Performance</a:t>
                      </a:r>
                    </a:p>
                  </a:txBody>
                  <a:tcPr anchor="ctr">
                    <a:solidFill>
                      <a:srgbClr val="5D6FAD"/>
                    </a:solidFill>
                  </a:tcPr>
                </a:tc>
                <a:extLst>
                  <a:ext uri="{0D108BD9-81ED-4DB2-BD59-A6C34878D82A}">
                    <a16:rowId xmlns:a16="http://schemas.microsoft.com/office/drawing/2014/main" val="400243154"/>
                  </a:ext>
                </a:extLst>
              </a:tr>
              <a:tr h="1617420">
                <a:tc>
                  <a:txBody>
                    <a:bodyPr/>
                    <a:lstStyle/>
                    <a:p>
                      <a:r>
                        <a:rPr lang="en-US" sz="2800" err="1">
                          <a:latin typeface="Titillium Web Regular" panose="00000500000000000000" pitchFamily="2" charset="0"/>
                        </a:rPr>
                        <a:t>eCOphite</a:t>
                      </a:r>
                      <a:r>
                        <a:rPr lang="en-US" sz="2800">
                          <a:latin typeface="Titillium Web Regular" panose="00000500000000000000" pitchFamily="2" charset="0"/>
                        </a:rPr>
                        <a:t> Anode</a:t>
                      </a:r>
                    </a:p>
                  </a:txBody>
                  <a:tcPr anchor="ctr">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X</a:t>
                      </a:r>
                    </a:p>
                    <a:p>
                      <a:r>
                        <a:rPr lang="en-US" sz="2800">
                          <a:latin typeface="Titillium Web Regular" panose="00000500000000000000" pitchFamily="2" charset="0"/>
                        </a:rPr>
                        <a:t>(derived from sustainable </a:t>
                      </a:r>
                      <a:r>
                        <a:rPr lang="en-US" sz="2800" err="1">
                          <a:latin typeface="Titillium Web Regular" panose="00000500000000000000" pitchFamily="2" charset="0"/>
                        </a:rPr>
                        <a:t>biofeedstocks</a:t>
                      </a:r>
                      <a:r>
                        <a:rPr lang="en-US" sz="2800">
                          <a:latin typeface="Titillium Web Regular" panose="00000500000000000000" pitchFamily="2" charset="0"/>
                        </a:rPr>
                        <a:t>)</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700 deg C</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Limited Investment</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Rapid path to full adoption</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B w="12700" cap="flat" cmpd="sng" algn="ctr">
                      <a:solidFill>
                        <a:srgbClr val="3E509C"/>
                      </a:solidFill>
                      <a:prstDash val="solid"/>
                      <a:round/>
                      <a:headEnd type="none" w="med" len="med"/>
                      <a:tailEnd type="none" w="med" len="med"/>
                    </a:lnB>
                    <a:noFill/>
                  </a:tcPr>
                </a:tc>
                <a:tc>
                  <a:txBody>
                    <a:bodyPr/>
                    <a:lstStyle/>
                    <a:p>
                      <a:pPr algn="ctr"/>
                      <a:r>
                        <a:rPr lang="en-US" sz="2000">
                          <a:latin typeface="Titillium Web Regular" panose="00000500000000000000" pitchFamily="2" charset="0"/>
                        </a:rPr>
                        <a:t>+ High capacity </a:t>
                      </a:r>
                    </a:p>
                    <a:p>
                      <a:pPr algn="ctr"/>
                      <a:r>
                        <a:rPr lang="en-US" sz="2000">
                          <a:latin typeface="Titillium Web Regular" panose="00000500000000000000" pitchFamily="2" charset="0"/>
                        </a:rPr>
                        <a:t>+ Rapid charge</a:t>
                      </a:r>
                    </a:p>
                    <a:p>
                      <a:pPr algn="ctr"/>
                      <a:r>
                        <a:rPr lang="en-US" sz="2000">
                          <a:latin typeface="Titillium Web Regular" panose="00000500000000000000" pitchFamily="2" charset="0"/>
                        </a:rPr>
                        <a:t>+ Seamless adoption</a:t>
                      </a:r>
                    </a:p>
                    <a:p>
                      <a:pPr algn="ctr"/>
                      <a:r>
                        <a:rPr lang="en-US" sz="2000">
                          <a:latin typeface="Titillium Web Regular" panose="00000500000000000000" pitchFamily="2" charset="0"/>
                        </a:rPr>
                        <a:t>+ Excellent cold temperature performance</a:t>
                      </a:r>
                    </a:p>
                  </a:txBody>
                  <a:tcPr anchor="ctr">
                    <a:lnL w="12700" cap="flat" cmpd="sng" algn="ctr">
                      <a:solidFill>
                        <a:srgbClr val="3E509C"/>
                      </a:solidFill>
                      <a:prstDash val="solid"/>
                      <a:round/>
                      <a:headEnd type="none" w="med" len="med"/>
                      <a:tailEnd type="none" w="med" len="med"/>
                    </a:lnL>
                    <a:lnB w="12700" cap="flat" cmpd="sng" algn="ctr">
                      <a:solidFill>
                        <a:srgbClr val="3E509C"/>
                      </a:solidFill>
                      <a:prstDash val="solid"/>
                      <a:round/>
                      <a:headEnd type="none" w="med" len="med"/>
                      <a:tailEnd type="none" w="med" len="med"/>
                    </a:lnB>
                    <a:noFill/>
                  </a:tcPr>
                </a:tc>
                <a:extLst>
                  <a:ext uri="{0D108BD9-81ED-4DB2-BD59-A6C34878D82A}">
                    <a16:rowId xmlns:a16="http://schemas.microsoft.com/office/drawing/2014/main" val="3064916998"/>
                  </a:ext>
                </a:extLst>
              </a:tr>
              <a:tr h="1237377">
                <a:tc>
                  <a:txBody>
                    <a:bodyPr/>
                    <a:lstStyle/>
                    <a:p>
                      <a:r>
                        <a:rPr lang="en-US" sz="2800">
                          <a:latin typeface="Titillium Web Regular" panose="00000500000000000000" pitchFamily="2" charset="0"/>
                        </a:rPr>
                        <a:t>Natural </a:t>
                      </a:r>
                      <a:r>
                        <a:rPr lang="en-US" sz="2800" err="1">
                          <a:latin typeface="Titillium Web Regular" panose="00000500000000000000" pitchFamily="2" charset="0"/>
                        </a:rPr>
                        <a:t>Graphiite</a:t>
                      </a:r>
                      <a:endParaRPr lang="en-US" sz="2800">
                        <a:latin typeface="Titillium Web Regular" panose="00000500000000000000" pitchFamily="2" charset="0"/>
                      </a:endParaRPr>
                    </a:p>
                  </a:txBody>
                  <a:tcPr anchor="ctr">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&gt;90% from China</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3000 deg C</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Existing</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Existing </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000">
                          <a:latin typeface="Titillium Web Regular" panose="00000500000000000000" pitchFamily="2" charset="0"/>
                        </a:rPr>
                        <a:t>- Reaching end of its roadmap</a:t>
                      </a:r>
                    </a:p>
                    <a:p>
                      <a:pPr algn="ctr"/>
                      <a:r>
                        <a:rPr lang="en-US" sz="2000">
                          <a:latin typeface="Titillium Web Regular" panose="00000500000000000000" pitchFamily="2" charset="0"/>
                        </a:rPr>
                        <a:t>- Environmentally challenging process</a:t>
                      </a:r>
                    </a:p>
                  </a:txBody>
                  <a:tcPr anchor="ctr">
                    <a:lnL w="12700" cap="flat" cmpd="sng" algn="ctr">
                      <a:solidFill>
                        <a:srgbClr val="3E509C"/>
                      </a:solidFill>
                      <a:prstDash val="solid"/>
                      <a:round/>
                      <a:headEnd type="none" w="med" len="med"/>
                      <a:tailEnd type="none" w="med" len="med"/>
                    </a:lnL>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extLst>
                  <a:ext uri="{0D108BD9-81ED-4DB2-BD59-A6C34878D82A}">
                    <a16:rowId xmlns:a16="http://schemas.microsoft.com/office/drawing/2014/main" val="4045353200"/>
                  </a:ext>
                </a:extLst>
              </a:tr>
              <a:tr h="1237377">
                <a:tc>
                  <a:txBody>
                    <a:bodyPr/>
                    <a:lstStyle/>
                    <a:p>
                      <a:r>
                        <a:rPr lang="en-US" sz="2800">
                          <a:latin typeface="Titillium Web Regular" panose="00000500000000000000" pitchFamily="2" charset="0"/>
                        </a:rPr>
                        <a:t>Synthetic Graphite</a:t>
                      </a:r>
                    </a:p>
                  </a:txBody>
                  <a:tcPr anchor="ctr">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&gt;90% from China</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3000 deg C</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Existing</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Existing</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000">
                          <a:latin typeface="Titillium Web Regular" panose="00000500000000000000" pitchFamily="2" charset="0"/>
                        </a:rPr>
                        <a:t>- Reaching end of its roadmap </a:t>
                      </a:r>
                    </a:p>
                    <a:p>
                      <a:pPr algn="ctr"/>
                      <a:r>
                        <a:rPr lang="en-US" sz="2000">
                          <a:latin typeface="Titillium Web Regular" panose="00000500000000000000" pitchFamily="2" charset="0"/>
                        </a:rPr>
                        <a:t>- derived from petroleum</a:t>
                      </a:r>
                    </a:p>
                  </a:txBody>
                  <a:tcPr anchor="ctr">
                    <a:lnL w="12700" cap="flat" cmpd="sng" algn="ctr">
                      <a:solidFill>
                        <a:srgbClr val="3E509C"/>
                      </a:solidFill>
                      <a:prstDash val="solid"/>
                      <a:round/>
                      <a:headEnd type="none" w="med" len="med"/>
                      <a:tailEnd type="none" w="med" len="med"/>
                    </a:lnL>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extLst>
                  <a:ext uri="{0D108BD9-81ED-4DB2-BD59-A6C34878D82A}">
                    <a16:rowId xmlns:a16="http://schemas.microsoft.com/office/drawing/2014/main" val="3713841190"/>
                  </a:ext>
                </a:extLst>
              </a:tr>
              <a:tr h="1312246">
                <a:tc>
                  <a:txBody>
                    <a:bodyPr/>
                    <a:lstStyle/>
                    <a:p>
                      <a:r>
                        <a:rPr lang="en-US" sz="2800">
                          <a:latin typeface="Titillium Web Regular" panose="00000500000000000000" pitchFamily="2" charset="0"/>
                        </a:rPr>
                        <a:t>Silicon</a:t>
                      </a:r>
                    </a:p>
                  </a:txBody>
                  <a:tcPr anchor="ctr">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X</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&gt; 2300 deg C</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Heavy Investment</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r>
                        <a:rPr lang="en-US" sz="2800">
                          <a:latin typeface="Titillium Web Regular" panose="00000500000000000000" pitchFamily="2" charset="0"/>
                        </a:rPr>
                        <a:t>Commercialized (low content) extended path for full adoption</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tc>
                  <a:txBody>
                    <a:bodyPr/>
                    <a:lstStyle/>
                    <a:p>
                      <a:pPr algn="ctr"/>
                      <a:r>
                        <a:rPr lang="en-US" sz="2000">
                          <a:latin typeface="Titillium Web Regular" panose="00000500000000000000" pitchFamily="2" charset="0"/>
                        </a:rPr>
                        <a:t>+High capacity</a:t>
                      </a:r>
                    </a:p>
                    <a:p>
                      <a:pPr algn="ctr"/>
                      <a:r>
                        <a:rPr lang="en-US" sz="2000">
                          <a:latin typeface="Titillium Web Regular" panose="00000500000000000000" pitchFamily="2" charset="0"/>
                        </a:rPr>
                        <a:t>- Low calendar life </a:t>
                      </a:r>
                    </a:p>
                    <a:p>
                      <a:pPr algn="ctr"/>
                      <a:r>
                        <a:rPr lang="en-US" sz="2000">
                          <a:latin typeface="Titillium Web Regular" panose="00000500000000000000" pitchFamily="2" charset="0"/>
                        </a:rPr>
                        <a:t>- Massive swelling</a:t>
                      </a:r>
                    </a:p>
                    <a:p>
                      <a:pPr algn="ctr"/>
                      <a:r>
                        <a:rPr lang="en-US" sz="2000">
                          <a:latin typeface="Titillium Web Regular" panose="00000500000000000000" pitchFamily="2" charset="0"/>
                        </a:rPr>
                        <a:t>- Manufacturing challenges</a:t>
                      </a:r>
                    </a:p>
                  </a:txBody>
                  <a:tcPr anchor="ctr">
                    <a:lnL w="12700" cap="flat" cmpd="sng" algn="ctr">
                      <a:solidFill>
                        <a:srgbClr val="3E509C"/>
                      </a:solidFill>
                      <a:prstDash val="solid"/>
                      <a:round/>
                      <a:headEnd type="none" w="med" len="med"/>
                      <a:tailEnd type="none" w="med" len="med"/>
                    </a:lnL>
                    <a:lnT w="12700" cap="flat" cmpd="sng" algn="ctr">
                      <a:solidFill>
                        <a:srgbClr val="3E509C"/>
                      </a:solidFill>
                      <a:prstDash val="solid"/>
                      <a:round/>
                      <a:headEnd type="none" w="med" len="med"/>
                      <a:tailEnd type="none" w="med" len="med"/>
                    </a:lnT>
                    <a:lnB w="12700" cap="flat" cmpd="sng" algn="ctr">
                      <a:solidFill>
                        <a:srgbClr val="3E509C"/>
                      </a:solidFill>
                      <a:prstDash val="solid"/>
                      <a:round/>
                      <a:headEnd type="none" w="med" len="med"/>
                      <a:tailEnd type="none" w="med" len="med"/>
                    </a:lnB>
                    <a:noFill/>
                  </a:tcPr>
                </a:tc>
                <a:extLst>
                  <a:ext uri="{0D108BD9-81ED-4DB2-BD59-A6C34878D82A}">
                    <a16:rowId xmlns:a16="http://schemas.microsoft.com/office/drawing/2014/main" val="2381163443"/>
                  </a:ext>
                </a:extLst>
              </a:tr>
              <a:tr h="1237377">
                <a:tc>
                  <a:txBody>
                    <a:bodyPr/>
                    <a:lstStyle/>
                    <a:p>
                      <a:r>
                        <a:rPr lang="en-US" sz="2800">
                          <a:latin typeface="Titillium Web Regular" panose="00000500000000000000" pitchFamily="2" charset="0"/>
                        </a:rPr>
                        <a:t>Solid State</a:t>
                      </a:r>
                    </a:p>
                  </a:txBody>
                  <a:tcPr anchor="ctr">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noFill/>
                  </a:tcPr>
                </a:tc>
                <a:tc>
                  <a:txBody>
                    <a:bodyPr/>
                    <a:lstStyle/>
                    <a:p>
                      <a:endParaRPr lang="en-US" sz="2800">
                        <a:latin typeface="Titillium Web Regular" panose="00000500000000000000" pitchFamily="2" charset="0"/>
                      </a:endParaRP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noFill/>
                  </a:tcPr>
                </a:tc>
                <a:tc>
                  <a:txBody>
                    <a:bodyPr/>
                    <a:lstStyle/>
                    <a:p>
                      <a:r>
                        <a:rPr lang="en-US" sz="2800">
                          <a:latin typeface="Titillium Web Regular" panose="00000500000000000000" pitchFamily="2" charset="0"/>
                        </a:rPr>
                        <a:t>N/A</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noFill/>
                  </a:tcPr>
                </a:tc>
                <a:tc>
                  <a:txBody>
                    <a:bodyPr/>
                    <a:lstStyle/>
                    <a:p>
                      <a:r>
                        <a:rPr lang="en-US" sz="2800">
                          <a:latin typeface="Titillium Web Regular" panose="00000500000000000000" pitchFamily="2" charset="0"/>
                        </a:rPr>
                        <a:t>Heavy Investment</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noFill/>
                  </a:tcPr>
                </a:tc>
                <a:tc>
                  <a:txBody>
                    <a:bodyPr/>
                    <a:lstStyle/>
                    <a:p>
                      <a:r>
                        <a:rPr lang="en-US" sz="2800">
                          <a:latin typeface="Titillium Web Regular" panose="00000500000000000000" pitchFamily="2" charset="0"/>
                        </a:rPr>
                        <a:t>Extended path to adoption</a:t>
                      </a:r>
                    </a:p>
                  </a:txBody>
                  <a:tcPr anchor="ctr">
                    <a:lnL w="12700" cap="flat" cmpd="sng" algn="ctr">
                      <a:solidFill>
                        <a:srgbClr val="3E509C"/>
                      </a:solidFill>
                      <a:prstDash val="solid"/>
                      <a:round/>
                      <a:headEnd type="none" w="med" len="med"/>
                      <a:tailEnd type="none" w="med" len="med"/>
                    </a:lnL>
                    <a:lnR w="12700" cap="flat" cmpd="sng" algn="ctr">
                      <a:solidFill>
                        <a:srgbClr val="3E509C"/>
                      </a:solidFill>
                      <a:prstDash val="solid"/>
                      <a:round/>
                      <a:headEnd type="none" w="med" len="med"/>
                      <a:tailEnd type="none" w="med" len="med"/>
                    </a:lnR>
                    <a:lnT w="12700" cap="flat" cmpd="sng" algn="ctr">
                      <a:solidFill>
                        <a:srgbClr val="3E509C"/>
                      </a:solidFill>
                      <a:prstDash val="solid"/>
                      <a:round/>
                      <a:headEnd type="none" w="med" len="med"/>
                      <a:tailEnd type="none" w="med" len="med"/>
                    </a:lnT>
                    <a:noFill/>
                  </a:tcPr>
                </a:tc>
                <a:tc>
                  <a:txBody>
                    <a:bodyPr/>
                    <a:lstStyle/>
                    <a:p>
                      <a:pPr algn="ctr"/>
                      <a:r>
                        <a:rPr lang="en-US" sz="2000">
                          <a:latin typeface="Titillium Web Regular" panose="00000500000000000000" pitchFamily="2" charset="0"/>
                        </a:rPr>
                        <a:t>+ High energy density –complex manufacturing processes and battery designs</a:t>
                      </a:r>
                    </a:p>
                  </a:txBody>
                  <a:tcPr anchor="ctr">
                    <a:lnL w="12700" cap="flat" cmpd="sng" algn="ctr">
                      <a:solidFill>
                        <a:srgbClr val="3E509C"/>
                      </a:solidFill>
                      <a:prstDash val="solid"/>
                      <a:round/>
                      <a:headEnd type="none" w="med" len="med"/>
                      <a:tailEnd type="none" w="med" len="med"/>
                    </a:lnL>
                    <a:lnT w="12700" cap="flat" cmpd="sng" algn="ctr">
                      <a:solidFill>
                        <a:srgbClr val="3E509C"/>
                      </a:solidFill>
                      <a:prstDash val="solid"/>
                      <a:round/>
                      <a:headEnd type="none" w="med" len="med"/>
                      <a:tailEnd type="none" w="med" len="med"/>
                    </a:lnT>
                    <a:noFill/>
                  </a:tcPr>
                </a:tc>
                <a:extLst>
                  <a:ext uri="{0D108BD9-81ED-4DB2-BD59-A6C34878D82A}">
                    <a16:rowId xmlns:a16="http://schemas.microsoft.com/office/drawing/2014/main" val="3405709809"/>
                  </a:ext>
                </a:extLst>
              </a:tr>
            </a:tbl>
          </a:graphicData>
        </a:graphic>
      </p:graphicFrame>
    </p:spTree>
    <p:extLst>
      <p:ext uri="{BB962C8B-B14F-4D97-AF65-F5344CB8AC3E}">
        <p14:creationId xmlns:p14="http://schemas.microsoft.com/office/powerpoint/2010/main" val="37578282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E509C"/>
        </a:solidFill>
        <a:effectLst/>
      </p:bgPr>
    </p:bg>
    <p:spTree>
      <p:nvGrpSpPr>
        <p:cNvPr id="1" name=""/>
        <p:cNvGrpSpPr/>
        <p:nvPr/>
      </p:nvGrpSpPr>
      <p:grpSpPr>
        <a:xfrm>
          <a:off x="0" y="0"/>
          <a:ext cx="0" cy="0"/>
          <a:chOff x="0" y="0"/>
          <a:chExt cx="0" cy="0"/>
        </a:xfrm>
      </p:grpSpPr>
      <p:pic>
        <p:nvPicPr>
          <p:cNvPr id="544" name="Screen Shot 2023-10-13 at 1.19.16 PM.png" descr="Screen Shot 2023-10-13 at 1.19.16 PM.png"/>
          <p:cNvPicPr>
            <a:picLocks noChangeAspect="1"/>
          </p:cNvPicPr>
          <p:nvPr/>
        </p:nvPicPr>
        <p:blipFill>
          <a:blip r:embed="rId2"/>
          <a:srcRect t="1800" r="20342" b="18114"/>
          <a:stretch>
            <a:fillRect/>
          </a:stretch>
        </p:blipFill>
        <p:spPr>
          <a:xfrm>
            <a:off x="-1" y="0"/>
            <a:ext cx="24384001" cy="13716000"/>
          </a:xfrm>
          <a:prstGeom prst="rect">
            <a:avLst/>
          </a:prstGeom>
          <a:ln w="12700">
            <a:miter lim="400000"/>
          </a:ln>
        </p:spPr>
      </p:pic>
      <p:sp>
        <p:nvSpPr>
          <p:cNvPr id="545" name="Rectangle"/>
          <p:cNvSpPr/>
          <p:nvPr/>
        </p:nvSpPr>
        <p:spPr>
          <a:xfrm>
            <a:off x="18204" y="0"/>
            <a:ext cx="24384001" cy="13716001"/>
          </a:xfrm>
          <a:prstGeom prst="rect">
            <a:avLst/>
          </a:prstGeom>
          <a:gradFill>
            <a:gsLst>
              <a:gs pos="1265">
                <a:srgbClr val="3E509C">
                  <a:alpha val="90000"/>
                </a:srgbClr>
              </a:gs>
              <a:gs pos="38666">
                <a:srgbClr val="3E509C">
                  <a:alpha val="65433"/>
                </a:srgbClr>
              </a:gs>
              <a:gs pos="52567">
                <a:srgbClr val="3E509C">
                  <a:alpha val="40867"/>
                </a:srgbClr>
              </a:gs>
              <a:gs pos="64369">
                <a:srgbClr val="3E509C">
                  <a:alpha val="20433"/>
                </a:srgbClr>
              </a:gs>
              <a:gs pos="100000">
                <a:srgbClr val="3E509C">
                  <a:alpha val="0"/>
                </a:srgbClr>
              </a:gs>
            </a:gsLst>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46" name="Image" descr="Image"/>
          <p:cNvPicPr>
            <a:picLocks noChangeAspect="1"/>
          </p:cNvPicPr>
          <p:nvPr/>
        </p:nvPicPr>
        <p:blipFill>
          <a:blip r:embed="rId3"/>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548" name="COnovate Investor Pitch: Private and confidential"/>
          <p:cNvSpPr txBox="1"/>
          <p:nvPr/>
        </p:nvSpPr>
        <p:spPr>
          <a:xfrm>
            <a:off x="2032000" y="12125149"/>
            <a:ext cx="702969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i="1">
                <a:solidFill>
                  <a:srgbClr val="FFFFFF"/>
                </a:solidFill>
                <a:latin typeface="Titillium Web Regular"/>
                <a:ea typeface="Titillium Web Regular"/>
                <a:cs typeface="Titillium Web Regular"/>
                <a:sym typeface="Titillium Web Regular"/>
              </a:defRPr>
            </a:lvl1pPr>
          </a:lstStyle>
          <a:p>
            <a:endParaRPr/>
          </a:p>
        </p:txBody>
      </p:sp>
      <p:sp>
        <p:nvSpPr>
          <p:cNvPr id="549" name="Patent 1: 2016 for claims in composition of matter and application in batteries…"/>
          <p:cNvSpPr txBox="1"/>
          <p:nvPr/>
        </p:nvSpPr>
        <p:spPr>
          <a:xfrm>
            <a:off x="2290418" y="4673247"/>
            <a:ext cx="9300751" cy="4792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marL="914400" indent="-457200" algn="l">
              <a:lnSpc>
                <a:spcPct val="120000"/>
              </a:lnSpc>
              <a:spcBef>
                <a:spcPts val="1500"/>
              </a:spcBef>
              <a:buClr>
                <a:srgbClr val="C0C0C0"/>
              </a:buClr>
              <a:buSzPct val="100000"/>
              <a:buFont typeface="Arial"/>
              <a:buChar char="•"/>
              <a:defRPr sz="3500">
                <a:solidFill>
                  <a:srgbClr val="FFFFFF"/>
                </a:solidFill>
                <a:latin typeface="Titillium Web Regular"/>
                <a:ea typeface="Titillium Web Regular"/>
                <a:cs typeface="Titillium Web Regular"/>
                <a:sym typeface="Titillium Web Regular"/>
              </a:defRPr>
            </a:pPr>
            <a:r>
              <a:t>Patent 1: 2016 for claims in composition of matter and application in batteries</a:t>
            </a:r>
            <a:endParaRPr lang="en-US"/>
          </a:p>
          <a:p>
            <a:pPr marL="914400" indent="-457200" algn="l">
              <a:lnSpc>
                <a:spcPct val="120000"/>
              </a:lnSpc>
              <a:spcBef>
                <a:spcPts val="1500"/>
              </a:spcBef>
              <a:buClr>
                <a:srgbClr val="C0C0C0"/>
              </a:buClr>
              <a:buSzPct val="100000"/>
              <a:buFont typeface="Arial"/>
              <a:buChar char="•"/>
              <a:defRPr sz="3500">
                <a:solidFill>
                  <a:srgbClr val="FFFFFF"/>
                </a:solidFill>
                <a:latin typeface="Titillium Web Regular"/>
                <a:ea typeface="Titillium Web Regular"/>
                <a:cs typeface="Titillium Web Regular"/>
                <a:sym typeface="Titillium Web Regular"/>
              </a:defRPr>
            </a:pPr>
            <a:r>
              <a:t>Patent 2: 2023 for additional foundational claims in composition of matter, composition of matter by process, and application in batteries filed in all key geographies</a:t>
            </a:r>
          </a:p>
        </p:txBody>
      </p:sp>
      <p:sp>
        <p:nvSpPr>
          <p:cNvPr id="4" name="TextBox 3">
            <a:extLst>
              <a:ext uri="{FF2B5EF4-FFF2-40B4-BE49-F238E27FC236}">
                <a16:creationId xmlns:a16="http://schemas.microsoft.com/office/drawing/2014/main" id="{3A3B9CCC-391B-2588-9962-87398AFEC200}"/>
              </a:ext>
            </a:extLst>
          </p:cNvPr>
          <p:cNvSpPr txBox="1"/>
          <p:nvPr/>
        </p:nvSpPr>
        <p:spPr>
          <a:xfrm>
            <a:off x="2432050" y="1916123"/>
            <a:ext cx="15913100" cy="16491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Bef>
                <a:spcPts val="200"/>
              </a:spcBef>
              <a:defRPr sz="3500" cap="all" spc="174">
                <a:solidFill>
                  <a:srgbClr val="C0C0C0"/>
                </a:solidFill>
                <a:latin typeface="Titillium Web Bold"/>
                <a:ea typeface="Titillium Web Bold"/>
                <a:cs typeface="Titillium Web Bold"/>
                <a:sym typeface="Titillium Web Bold"/>
              </a:defRPr>
            </a:pPr>
            <a:r>
              <a:rPr lang="en-US" b="1"/>
              <a:t>Intellectual Property</a:t>
            </a:r>
          </a:p>
          <a:p>
            <a:pPr algn="l">
              <a:lnSpc>
                <a:spcPct val="110000"/>
              </a:lnSpc>
              <a:spcBef>
                <a:spcPts val="200"/>
              </a:spcBef>
              <a:defRPr sz="6000">
                <a:solidFill>
                  <a:srgbClr val="FFFFFF"/>
                </a:solidFill>
                <a:latin typeface="Titillium Web Regular"/>
                <a:ea typeface="Titillium Web Regular"/>
                <a:cs typeface="Titillium Web Regular"/>
                <a:sym typeface="Titillium Web Regular"/>
              </a:defRPr>
            </a:pPr>
            <a:r>
              <a:rPr lang="en-US"/>
              <a:t>COnovate has a strong IP moat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EC737"/>
        </a:solidFill>
        <a:effectLst/>
      </p:bgPr>
    </p:bg>
    <p:spTree>
      <p:nvGrpSpPr>
        <p:cNvPr id="1" name=""/>
        <p:cNvGrpSpPr/>
        <p:nvPr/>
      </p:nvGrpSpPr>
      <p:grpSpPr>
        <a:xfrm>
          <a:off x="0" y="0"/>
          <a:ext cx="0" cy="0"/>
          <a:chOff x="0" y="0"/>
          <a:chExt cx="0" cy="0"/>
        </a:xfrm>
      </p:grpSpPr>
      <p:pic>
        <p:nvPicPr>
          <p:cNvPr id="177" name="WEDC_Carol-39.jpg" descr="WEDC_Carol-39.jpg"/>
          <p:cNvPicPr>
            <a:picLocks noChangeAspect="1"/>
          </p:cNvPicPr>
          <p:nvPr/>
        </p:nvPicPr>
        <p:blipFill>
          <a:blip r:embed="rId3"/>
          <a:srcRect t="2503" r="20715" b="2503"/>
          <a:stretch>
            <a:fillRect/>
          </a:stretch>
        </p:blipFill>
        <p:spPr>
          <a:xfrm>
            <a:off x="7242904" y="-1"/>
            <a:ext cx="17171818" cy="13716001"/>
          </a:xfrm>
          <a:prstGeom prst="rect">
            <a:avLst/>
          </a:prstGeom>
          <a:ln w="12700">
            <a:miter lim="400000"/>
          </a:ln>
        </p:spPr>
      </p:pic>
      <p:sp>
        <p:nvSpPr>
          <p:cNvPr id="178" name="Rectangle"/>
          <p:cNvSpPr/>
          <p:nvPr/>
        </p:nvSpPr>
        <p:spPr>
          <a:xfrm>
            <a:off x="18204" y="0"/>
            <a:ext cx="24384001" cy="13716001"/>
          </a:xfrm>
          <a:prstGeom prst="rect">
            <a:avLst/>
          </a:prstGeom>
          <a:gradFill>
            <a:gsLst>
              <a:gs pos="24906">
                <a:srgbClr val="3E509C"/>
              </a:gs>
              <a:gs pos="37762">
                <a:srgbClr val="3E509C">
                  <a:alpha val="83934"/>
                </a:srgbClr>
              </a:gs>
              <a:gs pos="43518">
                <a:srgbClr val="3E509C">
                  <a:alpha val="67868"/>
                </a:srgbClr>
              </a:gs>
              <a:gs pos="60462">
                <a:srgbClr val="3E509C">
                  <a:alpha val="33934"/>
                </a:srgbClr>
              </a:gs>
              <a:gs pos="99362">
                <a:srgbClr val="3E509C">
                  <a:alpha val="0"/>
                </a:srgbClr>
              </a:gs>
            </a:gsLst>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9" name="WHO WE ARE…"/>
          <p:cNvSpPr txBox="1"/>
          <p:nvPr/>
        </p:nvSpPr>
        <p:spPr>
          <a:xfrm>
            <a:off x="2032000" y="1979225"/>
            <a:ext cx="15671064" cy="2675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spcBef>
                <a:spcPts val="200"/>
              </a:spcBef>
              <a:defRPr sz="3500" cap="all" spc="174">
                <a:solidFill>
                  <a:srgbClr val="C0C0C0"/>
                </a:solidFill>
                <a:latin typeface="Titillium Web Bold"/>
                <a:ea typeface="Titillium Web Bold"/>
                <a:cs typeface="Titillium Web Bold"/>
                <a:sym typeface="Titillium Web Bold"/>
              </a:defRPr>
            </a:pPr>
            <a:r>
              <a:rPr b="1" dirty="0"/>
              <a:t>WHO WE ARE</a:t>
            </a:r>
            <a:endParaRPr lang="en-US" b="1" dirty="0"/>
          </a:p>
          <a:p>
            <a:pPr algn="l">
              <a:lnSpc>
                <a:spcPct val="110000"/>
              </a:lnSpc>
              <a:spcBef>
                <a:spcPts val="200"/>
              </a:spcBef>
              <a:defRPr sz="6000">
                <a:solidFill>
                  <a:srgbClr val="FFFFFF"/>
                </a:solidFill>
                <a:latin typeface="Titillium Web Regular"/>
                <a:ea typeface="Titillium Web Regular"/>
                <a:cs typeface="Titillium Web Regular"/>
                <a:sym typeface="Titillium Web Regular"/>
              </a:defRPr>
            </a:pPr>
            <a:r>
              <a:rPr dirty="0"/>
              <a:t>COnovate is </a:t>
            </a:r>
            <a:r>
              <a:rPr lang="en-US" dirty="0"/>
              <a:t>developing the sustainably sourced </a:t>
            </a:r>
            <a:r>
              <a:rPr dirty="0"/>
              <a:t>eCOphite™</a:t>
            </a:r>
            <a:r>
              <a:rPr lang="en-US" dirty="0"/>
              <a:t> domestic energy storage solution</a:t>
            </a:r>
            <a:endParaRPr dirty="0"/>
          </a:p>
        </p:txBody>
      </p:sp>
      <p:sp>
        <p:nvSpPr>
          <p:cNvPr id="180" name="COnovate Investor Pitch: Private and confidential"/>
          <p:cNvSpPr txBox="1"/>
          <p:nvPr/>
        </p:nvSpPr>
        <p:spPr>
          <a:xfrm>
            <a:off x="2032000" y="12125149"/>
            <a:ext cx="702969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i="1">
                <a:solidFill>
                  <a:srgbClr val="FFFFFF"/>
                </a:solidFill>
                <a:latin typeface="Titillium Web Regular"/>
                <a:ea typeface="Titillium Web Regular"/>
                <a:cs typeface="Titillium Web Regular"/>
                <a:sym typeface="Titillium Web Regular"/>
              </a:defRPr>
            </a:lvl1pPr>
          </a:lstStyle>
          <a:p>
            <a:endParaRPr/>
          </a:p>
        </p:txBody>
      </p:sp>
      <p:pic>
        <p:nvPicPr>
          <p:cNvPr id="181" name="Image" descr="Image"/>
          <p:cNvPicPr>
            <a:picLocks noChangeAspect="1"/>
          </p:cNvPicPr>
          <p:nvPr/>
        </p:nvPicPr>
        <p:blipFill>
          <a:blip r:embed="rId4"/>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182" name="Outperforms the incumbent: graphite…"/>
          <p:cNvSpPr txBox="1"/>
          <p:nvPr/>
        </p:nvSpPr>
        <p:spPr>
          <a:xfrm>
            <a:off x="2032000" y="5867922"/>
            <a:ext cx="11260249" cy="6011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marL="508000" indent="-508000" algn="l">
              <a:lnSpc>
                <a:spcPct val="120000"/>
              </a:lnSpc>
              <a:spcBef>
                <a:spcPts val="1500"/>
              </a:spcBef>
              <a:buClr>
                <a:srgbClr val="B2BFCB"/>
              </a:buClr>
              <a:buSzPct val="100000"/>
              <a:buChar char="•"/>
              <a:defRPr sz="4000">
                <a:solidFill>
                  <a:srgbClr val="FFFFFF"/>
                </a:solidFill>
                <a:latin typeface="Titillium Web Regular"/>
                <a:ea typeface="Titillium Web Regular"/>
                <a:cs typeface="Titillium Web Regular"/>
                <a:sym typeface="Titillium Web Regular"/>
              </a:defRPr>
            </a:pPr>
            <a:r>
              <a:rPr dirty="0"/>
              <a:t>Outperforms the incumbent: graphite</a:t>
            </a:r>
            <a:r>
              <a:rPr lang="en-US" dirty="0"/>
              <a:t> </a:t>
            </a:r>
          </a:p>
          <a:p>
            <a:pPr marL="508000" indent="-508000" algn="l">
              <a:lnSpc>
                <a:spcPct val="120000"/>
              </a:lnSpc>
              <a:spcBef>
                <a:spcPts val="1500"/>
              </a:spcBef>
              <a:buClr>
                <a:srgbClr val="B2BFCB"/>
              </a:buClr>
              <a:buSzPct val="100000"/>
              <a:buChar char="•"/>
              <a:defRPr sz="4000">
                <a:solidFill>
                  <a:srgbClr val="FFFFFF"/>
                </a:solidFill>
                <a:latin typeface="Titillium Web Regular"/>
                <a:ea typeface="Titillium Web Regular"/>
                <a:cs typeface="Titillium Web Regular"/>
                <a:sym typeface="Titillium Web Regular"/>
              </a:defRPr>
            </a:pPr>
            <a:r>
              <a:rPr lang="en-US" dirty="0"/>
              <a:t>Lowers</a:t>
            </a:r>
            <a:r>
              <a:rPr dirty="0"/>
              <a:t> foreign dependence on battery materials</a:t>
            </a:r>
          </a:p>
          <a:p>
            <a:pPr marL="508000" indent="-508000" algn="l">
              <a:lnSpc>
                <a:spcPct val="120000"/>
              </a:lnSpc>
              <a:spcBef>
                <a:spcPts val="1500"/>
              </a:spcBef>
              <a:buClr>
                <a:srgbClr val="B2BFCB"/>
              </a:buClr>
              <a:buSzPct val="100000"/>
              <a:buChar char="•"/>
              <a:defRPr sz="4000">
                <a:solidFill>
                  <a:srgbClr val="FFFFFF"/>
                </a:solidFill>
                <a:latin typeface="Titillium Web Regular"/>
                <a:ea typeface="Titillium Web Regular"/>
                <a:cs typeface="Titillium Web Regular"/>
                <a:sym typeface="Titillium Web Regular"/>
              </a:defRPr>
            </a:pPr>
            <a:r>
              <a:rPr dirty="0"/>
              <a:t>Seamlessly integrates with existing manufacturing processes</a:t>
            </a:r>
            <a:r>
              <a:rPr lang="en-US" dirty="0"/>
              <a:t> and </a:t>
            </a:r>
            <a:r>
              <a:rPr dirty="0"/>
              <a:t>materials</a:t>
            </a:r>
            <a:endParaRPr lang="en-US" dirty="0"/>
          </a:p>
          <a:p>
            <a:pPr marL="508000" indent="-508000" algn="l">
              <a:lnSpc>
                <a:spcPct val="120000"/>
              </a:lnSpc>
              <a:spcBef>
                <a:spcPts val="1500"/>
              </a:spcBef>
              <a:buClr>
                <a:srgbClr val="B2BFCB"/>
              </a:buClr>
              <a:buSzPct val="100000"/>
              <a:buChar char="•"/>
              <a:defRPr sz="4000">
                <a:solidFill>
                  <a:srgbClr val="FFFFFF"/>
                </a:solidFill>
                <a:latin typeface="Titillium Web Regular"/>
                <a:ea typeface="Titillium Web Regular"/>
                <a:cs typeface="Titillium Web Regular"/>
                <a:sym typeface="Titillium Web Regular"/>
              </a:defRPr>
            </a:pPr>
            <a:r>
              <a:rPr lang="en-US" dirty="0"/>
              <a:t>Works with multiple battery chemistries (e.g. LIBs and NIBs Solid State)</a:t>
            </a:r>
            <a:endParaRPr dirty="0"/>
          </a:p>
          <a:p>
            <a:pPr marL="508000" indent="-508000" algn="l">
              <a:lnSpc>
                <a:spcPct val="120000"/>
              </a:lnSpc>
              <a:spcBef>
                <a:spcPts val="1500"/>
              </a:spcBef>
              <a:buClr>
                <a:srgbClr val="B2BFCB"/>
              </a:buClr>
              <a:buSzPct val="100000"/>
              <a:buChar char="•"/>
              <a:defRPr sz="4000">
                <a:solidFill>
                  <a:srgbClr val="FFFFFF"/>
                </a:solidFill>
                <a:latin typeface="Titillium Web Regular"/>
                <a:ea typeface="Titillium Web Regular"/>
                <a:cs typeface="Titillium Web Regular"/>
                <a:sym typeface="Titillium Web Regular"/>
              </a:defRPr>
            </a:pPr>
            <a:r>
              <a:rPr dirty="0"/>
              <a:t>Solves numerous industry challenges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Image" descr="Image"/>
          <p:cNvPicPr>
            <a:picLocks noChangeAspect="1"/>
          </p:cNvPicPr>
          <p:nvPr/>
        </p:nvPicPr>
        <p:blipFill>
          <a:blip r:embed="rId3"/>
          <a:srcRect r="58913"/>
          <a:stretch>
            <a:fillRect/>
          </a:stretch>
        </p:blipFill>
        <p:spPr>
          <a:xfrm>
            <a:off x="1377777" y="11684065"/>
            <a:ext cx="1110786" cy="947013"/>
          </a:xfrm>
          <a:prstGeom prst="rect">
            <a:avLst/>
          </a:prstGeom>
          <a:ln w="12700">
            <a:miter lim="400000"/>
          </a:ln>
        </p:spPr>
      </p:pic>
      <p:sp>
        <p:nvSpPr>
          <p:cNvPr id="570" name="Thank you + questions + contact info"/>
          <p:cNvSpPr txBox="1"/>
          <p:nvPr/>
        </p:nvSpPr>
        <p:spPr>
          <a:xfrm>
            <a:off x="3785210" y="6925471"/>
            <a:ext cx="16813580" cy="1155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0000"/>
              </a:lnSpc>
              <a:defRPr sz="5500">
                <a:solidFill>
                  <a:srgbClr val="212121"/>
                </a:solidFill>
                <a:latin typeface="Titillium Web Regular"/>
                <a:ea typeface="Titillium Web Regular"/>
                <a:cs typeface="Titillium Web Regular"/>
                <a:sym typeface="Titillium Web Regular"/>
              </a:defRPr>
            </a:lvl1pPr>
          </a:lstStyle>
          <a:p>
            <a:r>
              <a:t>Thank you + questions + contact info</a:t>
            </a:r>
          </a:p>
        </p:txBody>
      </p:sp>
      <p:pic>
        <p:nvPicPr>
          <p:cNvPr id="571" name="WEDC_Carol-29.jpg" descr="WEDC_Carol-29.jpg"/>
          <p:cNvPicPr>
            <a:picLocks noChangeAspect="1"/>
          </p:cNvPicPr>
          <p:nvPr/>
        </p:nvPicPr>
        <p:blipFill>
          <a:blip r:embed="rId4"/>
          <a:srcRect t="10101" r="5400" b="10101"/>
          <a:stretch>
            <a:fillRect/>
          </a:stretch>
        </p:blipFill>
        <p:spPr>
          <a:xfrm>
            <a:off x="6213" y="0"/>
            <a:ext cx="24390737" cy="13716000"/>
          </a:xfrm>
          <a:prstGeom prst="rect">
            <a:avLst/>
          </a:prstGeom>
          <a:ln w="12700">
            <a:miter lim="400000"/>
          </a:ln>
        </p:spPr>
      </p:pic>
      <p:sp>
        <p:nvSpPr>
          <p:cNvPr id="572" name="Rectangle"/>
          <p:cNvSpPr/>
          <p:nvPr/>
        </p:nvSpPr>
        <p:spPr>
          <a:xfrm>
            <a:off x="18204" y="0"/>
            <a:ext cx="24384001" cy="13716001"/>
          </a:xfrm>
          <a:prstGeom prst="rect">
            <a:avLst/>
          </a:prstGeom>
          <a:gradFill>
            <a:gsLst>
              <a:gs pos="1265">
                <a:srgbClr val="3E509C">
                  <a:alpha val="90000"/>
                </a:srgbClr>
              </a:gs>
              <a:gs pos="11079">
                <a:srgbClr val="3E509C">
                  <a:alpha val="78934"/>
                </a:srgbClr>
              </a:gs>
              <a:gs pos="43221">
                <a:srgbClr val="3E509C">
                  <a:alpha val="67868"/>
                </a:srgbClr>
              </a:gs>
              <a:gs pos="51085">
                <a:srgbClr val="3E509C">
                  <a:alpha val="33934"/>
                </a:srgbClr>
              </a:gs>
              <a:gs pos="99362">
                <a:srgbClr val="3E509C">
                  <a:alpha val="0"/>
                </a:srgbClr>
              </a:gs>
            </a:gsLst>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3" name="Thank you!…"/>
          <p:cNvSpPr txBox="1"/>
          <p:nvPr/>
        </p:nvSpPr>
        <p:spPr>
          <a:xfrm>
            <a:off x="2032000" y="3683000"/>
            <a:ext cx="8019400" cy="671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7500">
                <a:solidFill>
                  <a:srgbClr val="FFFFFF"/>
                </a:solidFill>
                <a:latin typeface="Titillium Web Regular"/>
                <a:ea typeface="Titillium Web Regular"/>
                <a:cs typeface="Titillium Web Regular"/>
                <a:sym typeface="Titillium Web Regular"/>
              </a:defRPr>
            </a:pPr>
            <a:r>
              <a:t>Thank you!</a:t>
            </a:r>
            <a:endParaRPr lang="en-US"/>
          </a:p>
          <a:p>
            <a:pPr algn="l">
              <a:lnSpc>
                <a:spcPct val="120000"/>
              </a:lnSpc>
              <a:defRPr sz="4000">
                <a:solidFill>
                  <a:srgbClr val="FFFFFF"/>
                </a:solidFill>
                <a:latin typeface="Titillium Web Regular"/>
                <a:ea typeface="Titillium Web Regular"/>
                <a:cs typeface="Titillium Web Regular"/>
                <a:sym typeface="Titillium Web Regular"/>
              </a:defRPr>
            </a:pPr>
            <a:endParaRPr/>
          </a:p>
          <a:p>
            <a:pPr algn="l">
              <a:lnSpc>
                <a:spcPct val="120000"/>
              </a:lnSpc>
              <a:spcBef>
                <a:spcPts val="3600"/>
              </a:spcBef>
              <a:defRPr sz="4000">
                <a:solidFill>
                  <a:srgbClr val="C0C0C0"/>
                </a:solidFill>
                <a:latin typeface="Titillium Web Regular"/>
                <a:ea typeface="Titillium Web Regular"/>
                <a:cs typeface="Titillium Web Regular"/>
                <a:sym typeface="Titillium Web Regular"/>
              </a:defRPr>
            </a:pPr>
            <a:r>
              <a:rPr sz="3000" b="1">
                <a:latin typeface="Titillium Web Bold"/>
                <a:ea typeface="Titillium Web Bold"/>
                <a:cs typeface="Titillium Web Bold"/>
                <a:sym typeface="Titillium Web Bold"/>
              </a:rPr>
              <a:t>I’D LOVE TO </a:t>
            </a:r>
            <a:r>
              <a:rPr lang="en-US" sz="3000" b="1">
                <a:latin typeface="Titillium Web Bold"/>
                <a:ea typeface="Titillium Web Bold"/>
                <a:cs typeface="Titillium Web Bold"/>
                <a:sym typeface="Titillium Web Bold"/>
              </a:rPr>
              <a:t>TALK WITH YOU ABOUT CONOVATE’S FUTURE</a:t>
            </a:r>
            <a:endParaRPr sz="3000" b="1">
              <a:latin typeface="Titillium Web Bold"/>
              <a:ea typeface="Titillium Web Bold"/>
              <a:cs typeface="Titillium Web Bold"/>
            </a:endParaRPr>
          </a:p>
          <a:p>
            <a:pPr algn="l">
              <a:lnSpc>
                <a:spcPct val="120000"/>
              </a:lnSpc>
              <a:defRPr sz="4000">
                <a:solidFill>
                  <a:srgbClr val="FFFFFF"/>
                </a:solidFill>
                <a:latin typeface="Titillium Web Regular"/>
                <a:ea typeface="Titillium Web Regular"/>
                <a:cs typeface="Titillium Web Regular"/>
                <a:sym typeface="Titillium Web Regular"/>
              </a:defRPr>
            </a:pPr>
            <a:r>
              <a:t>Carol Hirschmugl, Ph.D.</a:t>
            </a:r>
          </a:p>
          <a:p>
            <a:pPr algn="l">
              <a:lnSpc>
                <a:spcPct val="120000"/>
              </a:lnSpc>
              <a:defRPr sz="4000">
                <a:solidFill>
                  <a:srgbClr val="FFFFFF"/>
                </a:solidFill>
                <a:latin typeface="Titillium Web Regular"/>
                <a:ea typeface="Titillium Web Regular"/>
                <a:cs typeface="Titillium Web Regular"/>
                <a:sym typeface="Titillium Web Regular"/>
              </a:defRPr>
            </a:pPr>
            <a:r>
              <a:t>CEO, Co-Inventor, and Founder</a:t>
            </a:r>
          </a:p>
          <a:p>
            <a:pPr algn="l">
              <a:lnSpc>
                <a:spcPct val="120000"/>
              </a:lnSpc>
              <a:defRPr sz="4000">
                <a:solidFill>
                  <a:srgbClr val="FFFFFF"/>
                </a:solidFill>
                <a:latin typeface="Titillium Web Regular"/>
                <a:ea typeface="Titillium Web Regular"/>
                <a:cs typeface="Titillium Web Regular"/>
                <a:sym typeface="Titillium Web Regular"/>
              </a:defRPr>
            </a:pPr>
            <a:r>
              <a:t>dr.carol.h@conovateinc.com</a:t>
            </a:r>
          </a:p>
          <a:p>
            <a:pPr algn="l">
              <a:lnSpc>
                <a:spcPct val="120000"/>
              </a:lnSpc>
              <a:defRPr sz="4000">
                <a:solidFill>
                  <a:srgbClr val="FFFFFF"/>
                </a:solidFill>
                <a:latin typeface="Titillium Web Regular"/>
                <a:ea typeface="Titillium Web Regular"/>
                <a:cs typeface="Titillium Web Regular"/>
                <a:sym typeface="Titillium Web Regular"/>
              </a:defRPr>
            </a:pPr>
            <a:r>
              <a:t>414-248-0846</a:t>
            </a:r>
          </a:p>
        </p:txBody>
      </p:sp>
      <p:pic>
        <p:nvPicPr>
          <p:cNvPr id="575" name="Image" descr="Image"/>
          <p:cNvPicPr>
            <a:picLocks noChangeAspect="1"/>
          </p:cNvPicPr>
          <p:nvPr/>
        </p:nvPicPr>
        <p:blipFill>
          <a:blip r:embed="rId5"/>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rrent Industry Problems"/>
          <p:cNvSpPr txBox="1"/>
          <p:nvPr/>
        </p:nvSpPr>
        <p:spPr>
          <a:xfrm>
            <a:off x="2032000" y="1669743"/>
            <a:ext cx="4727256" cy="12567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defRPr sz="7500">
                <a:solidFill>
                  <a:srgbClr val="212121"/>
                </a:solidFill>
                <a:latin typeface="Titillium Web Regular"/>
                <a:ea typeface="Titillium Web Regular"/>
                <a:cs typeface="Titillium Web Regular"/>
                <a:sym typeface="Titillium Web Regular"/>
              </a:defRPr>
            </a:lvl1pPr>
          </a:lstStyle>
          <a:p>
            <a:r>
              <a:rPr lang="en-US" dirty="0">
                <a:latin typeface="Titillium Web Light" panose="00000400000000000000" pitchFamily="2" charset="0"/>
              </a:rPr>
              <a:t>Appendices</a:t>
            </a:r>
          </a:p>
        </p:txBody>
      </p:sp>
      <p:pic>
        <p:nvPicPr>
          <p:cNvPr id="237" name="Image" descr="Image"/>
          <p:cNvPicPr>
            <a:picLocks noChangeAspect="1"/>
          </p:cNvPicPr>
          <p:nvPr/>
        </p:nvPicPr>
        <p:blipFill>
          <a:blip r:embed="rId3"/>
          <a:srcRect l="149" t="6" r="905"/>
          <a:stretch>
            <a:fillRect/>
          </a:stretch>
        </p:blipFill>
        <p:spPr>
          <a:xfrm>
            <a:off x="22077124" y="11720953"/>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39" name="Polygon"/>
          <p:cNvSpPr/>
          <p:nvPr/>
        </p:nvSpPr>
        <p:spPr>
          <a:xfrm rot="12600000">
            <a:off x="19012644" y="-82822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0" name="Polygon"/>
          <p:cNvSpPr/>
          <p:nvPr/>
        </p:nvSpPr>
        <p:spPr>
          <a:xfrm rot="12600000">
            <a:off x="17966637" y="-260935"/>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1" name="Polygon"/>
          <p:cNvSpPr/>
          <p:nvPr/>
        </p:nvSpPr>
        <p:spPr>
          <a:xfrm rot="12600000">
            <a:off x="20051852" y="-239357"/>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2" name="Polygon"/>
          <p:cNvSpPr/>
          <p:nvPr/>
        </p:nvSpPr>
        <p:spPr>
          <a:xfrm rot="12600000">
            <a:off x="21100172" y="33050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3" name="Polygon"/>
          <p:cNvSpPr/>
          <p:nvPr/>
        </p:nvSpPr>
        <p:spPr>
          <a:xfrm rot="12600000">
            <a:off x="547134" y="37740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4" name="Polygon"/>
          <p:cNvSpPr/>
          <p:nvPr/>
        </p:nvSpPr>
        <p:spPr>
          <a:xfrm rot="12600000">
            <a:off x="1598192" y="-245439"/>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5" name="Polygon"/>
          <p:cNvSpPr/>
          <p:nvPr/>
        </p:nvSpPr>
        <p:spPr>
          <a:xfrm rot="12600000">
            <a:off x="-494202" y="11337149"/>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6" name="Polygon"/>
          <p:cNvSpPr/>
          <p:nvPr/>
        </p:nvSpPr>
        <p:spPr>
          <a:xfrm rot="12600000">
            <a:off x="534840" y="11962675"/>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7" name="Polygon"/>
          <p:cNvSpPr/>
          <p:nvPr/>
        </p:nvSpPr>
        <p:spPr>
          <a:xfrm rot="12600000">
            <a:off x="-494202" y="10090929"/>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8" name="Polygon"/>
          <p:cNvSpPr/>
          <p:nvPr/>
        </p:nvSpPr>
        <p:spPr>
          <a:xfrm rot="12600000">
            <a:off x="22231537" y="7989903"/>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9" name="Polygon"/>
          <p:cNvSpPr/>
          <p:nvPr/>
        </p:nvSpPr>
        <p:spPr>
          <a:xfrm rot="12600000">
            <a:off x="23260579" y="8640225"/>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0" name="Polygon"/>
          <p:cNvSpPr/>
          <p:nvPr/>
        </p:nvSpPr>
        <p:spPr>
          <a:xfrm rot="12600000">
            <a:off x="22231537" y="6768477"/>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1" name="Polygon"/>
          <p:cNvSpPr/>
          <p:nvPr/>
        </p:nvSpPr>
        <p:spPr>
          <a:xfrm rot="12600000">
            <a:off x="23260579" y="6159500"/>
            <a:ext cx="1209838"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2" name="Polygon"/>
          <p:cNvSpPr/>
          <p:nvPr/>
        </p:nvSpPr>
        <p:spPr>
          <a:xfrm rot="12600000">
            <a:off x="23260579" y="4947531"/>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3" name="Polygon"/>
          <p:cNvSpPr/>
          <p:nvPr/>
        </p:nvSpPr>
        <p:spPr>
          <a:xfrm rot="12600000">
            <a:off x="21209260" y="6146800"/>
            <a:ext cx="1209840"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Tree>
    <p:extLst>
      <p:ext uri="{BB962C8B-B14F-4D97-AF65-F5344CB8AC3E}">
        <p14:creationId xmlns:p14="http://schemas.microsoft.com/office/powerpoint/2010/main" val="324235624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node innovations…"/>
          <p:cNvSpPr txBox="1"/>
          <p:nvPr/>
        </p:nvSpPr>
        <p:spPr>
          <a:xfrm>
            <a:off x="15805999" y="8710372"/>
            <a:ext cx="422122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defRPr sz="3000">
                <a:solidFill>
                  <a:srgbClr val="3E509C"/>
                </a:solidFill>
                <a:latin typeface="Titillium Web Bold"/>
                <a:ea typeface="Titillium Web Bold"/>
                <a:cs typeface="Titillium Web Bold"/>
                <a:sym typeface="Titillium Web Bold"/>
              </a:defRPr>
            </a:pPr>
            <a:r>
              <a:rPr b="1"/>
              <a:t>Anode innovations</a:t>
            </a:r>
            <a:endParaRPr lang="en-US" b="1"/>
          </a:p>
          <a:p>
            <a:pPr algn="l">
              <a:defRPr sz="3000">
                <a:solidFill>
                  <a:srgbClr val="3E509C"/>
                </a:solidFill>
                <a:latin typeface="Titillium Web Regular"/>
                <a:ea typeface="Titillium Web Regular"/>
                <a:cs typeface="Titillium Web Regular"/>
                <a:sym typeface="Titillium Web Regular"/>
              </a:defRPr>
            </a:pPr>
            <a:r>
              <a:t>No major advancements</a:t>
            </a:r>
          </a:p>
        </p:txBody>
      </p:sp>
      <p:sp>
        <p:nvSpPr>
          <p:cNvPr id="185" name="Polygon"/>
          <p:cNvSpPr/>
          <p:nvPr/>
        </p:nvSpPr>
        <p:spPr>
          <a:xfrm rot="12600000">
            <a:off x="18690001" y="1044442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6" name="Polygon"/>
          <p:cNvSpPr/>
          <p:nvPr/>
        </p:nvSpPr>
        <p:spPr>
          <a:xfrm rot="12600000">
            <a:off x="19744539" y="982466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7" name="Polygon"/>
          <p:cNvSpPr/>
          <p:nvPr/>
        </p:nvSpPr>
        <p:spPr>
          <a:xfrm rot="12600000">
            <a:off x="20816744" y="9242104"/>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8" name="Polygon"/>
          <p:cNvSpPr/>
          <p:nvPr/>
        </p:nvSpPr>
        <p:spPr>
          <a:xfrm rot="12600000">
            <a:off x="19012643" y="-82822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9" name="Polygon"/>
          <p:cNvSpPr/>
          <p:nvPr/>
        </p:nvSpPr>
        <p:spPr>
          <a:xfrm rot="12600000">
            <a:off x="22944322" y="680395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0" name="Polygon"/>
          <p:cNvSpPr/>
          <p:nvPr/>
        </p:nvSpPr>
        <p:spPr>
          <a:xfrm rot="12600000">
            <a:off x="22923319" y="801738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Polygon"/>
          <p:cNvSpPr/>
          <p:nvPr/>
        </p:nvSpPr>
        <p:spPr>
          <a:xfrm rot="12600000">
            <a:off x="23988702" y="7429500"/>
            <a:ext cx="1209839"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2" name="Polygon"/>
          <p:cNvSpPr/>
          <p:nvPr/>
        </p:nvSpPr>
        <p:spPr>
          <a:xfrm rot="12600000">
            <a:off x="17966636" y="-26093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3" name="Polygon"/>
          <p:cNvSpPr/>
          <p:nvPr/>
        </p:nvSpPr>
        <p:spPr>
          <a:xfrm rot="12600000">
            <a:off x="21867802" y="8619265"/>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95" name="Image" descr="Image"/>
          <p:cNvPicPr>
            <a:picLocks noChangeAspect="1"/>
          </p:cNvPicPr>
          <p:nvPr/>
        </p:nvPicPr>
        <p:blipFill>
          <a:blip r:embed="rId3"/>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196" name="BEFORE WE DIVE IN…"/>
          <p:cNvSpPr txBox="1"/>
          <p:nvPr/>
        </p:nvSpPr>
        <p:spPr>
          <a:xfrm>
            <a:off x="2031999" y="1524000"/>
            <a:ext cx="20262789" cy="2076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lnSpc>
                <a:spcPct val="120000"/>
              </a:lnSpc>
              <a:defRPr sz="3500" cap="all" spc="174">
                <a:solidFill>
                  <a:srgbClr val="3E509C"/>
                </a:solidFill>
                <a:latin typeface="Titillium Web Bold"/>
                <a:ea typeface="Titillium Web Bold"/>
                <a:cs typeface="Titillium Web Bold"/>
                <a:sym typeface="Titillium Web Bold"/>
              </a:defRPr>
            </a:pPr>
            <a:r>
              <a:rPr lang="en-US" b="1" dirty="0"/>
              <a:t>The Problem </a:t>
            </a:r>
            <a:endParaRPr lang="en-US" b="1" dirty="0">
              <a:highlight>
                <a:srgbClr val="FFFF00"/>
              </a:highlight>
            </a:endParaRPr>
          </a:p>
          <a:p>
            <a:pPr algn="l">
              <a:lnSpc>
                <a:spcPct val="120000"/>
              </a:lnSpc>
              <a:defRPr sz="7500">
                <a:solidFill>
                  <a:srgbClr val="212121"/>
                </a:solidFill>
                <a:latin typeface="Titillium Web Light"/>
                <a:ea typeface="Titillium Web Light"/>
                <a:cs typeface="Titillium Web Light"/>
                <a:sym typeface="Titillium Web Light"/>
              </a:defRPr>
            </a:pPr>
            <a:r>
              <a:rPr lang="en-US" dirty="0"/>
              <a:t>L</a:t>
            </a:r>
            <a:r>
              <a:rPr dirty="0"/>
              <a:t>ithium-ion batter</a:t>
            </a:r>
            <a:r>
              <a:rPr lang="en-US" dirty="0"/>
              <a:t>y anodes are stuck in the 1980s</a:t>
            </a:r>
            <a:endParaRPr dirty="0"/>
          </a:p>
        </p:txBody>
      </p:sp>
      <p:sp>
        <p:nvSpPr>
          <p:cNvPr id="197" name="Polygon"/>
          <p:cNvSpPr/>
          <p:nvPr/>
        </p:nvSpPr>
        <p:spPr>
          <a:xfrm rot="12600000">
            <a:off x="19744539" y="1105800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8" name="Polygon"/>
          <p:cNvSpPr/>
          <p:nvPr/>
        </p:nvSpPr>
        <p:spPr>
          <a:xfrm rot="12600000">
            <a:off x="-648789" y="9268972"/>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9" name="Polygon"/>
          <p:cNvSpPr/>
          <p:nvPr/>
        </p:nvSpPr>
        <p:spPr>
          <a:xfrm rot="12600000">
            <a:off x="-648789" y="8058259"/>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0" name="Polygon"/>
          <p:cNvSpPr/>
          <p:nvPr/>
        </p:nvSpPr>
        <p:spPr>
          <a:xfrm rot="12600000">
            <a:off x="397218" y="744017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1" name="Polygon"/>
          <p:cNvSpPr/>
          <p:nvPr/>
        </p:nvSpPr>
        <p:spPr>
          <a:xfrm rot="12600000">
            <a:off x="397218" y="6219693"/>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2" name="Polygon"/>
          <p:cNvSpPr/>
          <p:nvPr/>
        </p:nvSpPr>
        <p:spPr>
          <a:xfrm rot="12600000">
            <a:off x="20051852" y="-23935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3" name="Polygon"/>
          <p:cNvSpPr/>
          <p:nvPr/>
        </p:nvSpPr>
        <p:spPr>
          <a:xfrm rot="12600000">
            <a:off x="21100171" y="3304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4" name="Polygon"/>
          <p:cNvSpPr/>
          <p:nvPr/>
        </p:nvSpPr>
        <p:spPr>
          <a:xfrm rot="12600000">
            <a:off x="397218" y="989294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5" name="Polygon"/>
          <p:cNvSpPr/>
          <p:nvPr/>
        </p:nvSpPr>
        <p:spPr>
          <a:xfrm rot="12600000">
            <a:off x="547133" y="3773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6" name="Polygon"/>
          <p:cNvSpPr/>
          <p:nvPr/>
        </p:nvSpPr>
        <p:spPr>
          <a:xfrm rot="12600000">
            <a:off x="1598191" y="-24543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11" name="Group"/>
          <p:cNvGrpSpPr/>
          <p:nvPr/>
        </p:nvGrpSpPr>
        <p:grpSpPr>
          <a:xfrm>
            <a:off x="13071899" y="5097067"/>
            <a:ext cx="1652196" cy="4717021"/>
            <a:chOff x="0" y="0"/>
            <a:chExt cx="1652194" cy="4717019"/>
          </a:xfrm>
        </p:grpSpPr>
        <p:sp>
          <p:nvSpPr>
            <p:cNvPr id="207" name="Rounded Rectangle"/>
            <p:cNvSpPr/>
            <p:nvPr/>
          </p:nvSpPr>
          <p:spPr>
            <a:xfrm rot="16200000">
              <a:off x="66129" y="292747"/>
              <a:ext cx="1519937" cy="1652195"/>
            </a:xfrm>
            <a:prstGeom prst="roundRect">
              <a:avLst>
                <a:gd name="adj" fmla="val 19306"/>
              </a:avLst>
            </a:prstGeom>
            <a:solidFill>
              <a:srgbClr val="21212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8" name="Rounded Rectangle"/>
            <p:cNvSpPr/>
            <p:nvPr/>
          </p:nvSpPr>
          <p:spPr>
            <a:xfrm rot="16200000">
              <a:off x="394028" y="-77906"/>
              <a:ext cx="864138" cy="1019949"/>
            </a:xfrm>
            <a:prstGeom prst="roundRect">
              <a:avLst>
                <a:gd name="adj" fmla="val 21037"/>
              </a:avLst>
            </a:prstGeom>
            <a:solidFill>
              <a:srgbClr val="21212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9" name="Rounded Rectangle"/>
            <p:cNvSpPr/>
            <p:nvPr/>
          </p:nvSpPr>
          <p:spPr>
            <a:xfrm rot="16200000">
              <a:off x="-257907" y="2806918"/>
              <a:ext cx="2168009" cy="1652195"/>
            </a:xfrm>
            <a:prstGeom prst="roundRect">
              <a:avLst>
                <a:gd name="adj" fmla="val 17761"/>
              </a:avLst>
            </a:prstGeom>
            <a:solidFill>
              <a:srgbClr val="3E509C"/>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0" name="Rectangle"/>
            <p:cNvSpPr/>
            <p:nvPr/>
          </p:nvSpPr>
          <p:spPr>
            <a:xfrm rot="16200000">
              <a:off x="-555136" y="1665523"/>
              <a:ext cx="2762467" cy="1652196"/>
            </a:xfrm>
            <a:prstGeom prst="roundRect">
              <a:avLst>
                <a:gd name="adj" fmla="val 0"/>
              </a:avLst>
            </a:prstGeom>
            <a:solidFill>
              <a:srgbClr val="797979"/>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212" name="Cathode innovations…"/>
          <p:cNvSpPr txBox="1"/>
          <p:nvPr/>
        </p:nvSpPr>
        <p:spPr>
          <a:xfrm>
            <a:off x="15805999" y="5110819"/>
            <a:ext cx="438605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defRPr sz="3000">
                <a:solidFill>
                  <a:srgbClr val="212121"/>
                </a:solidFill>
                <a:latin typeface="Titillium Web Bold"/>
                <a:ea typeface="Titillium Web Bold"/>
                <a:cs typeface="Titillium Web Bold"/>
                <a:sym typeface="Titillium Web Bold"/>
              </a:defRPr>
            </a:pPr>
            <a:r>
              <a:rPr b="1"/>
              <a:t>Cathode innovations</a:t>
            </a:r>
            <a:endParaRPr lang="en-US" b="1"/>
          </a:p>
          <a:p>
            <a:pPr algn="l">
              <a:defRPr sz="3000">
                <a:solidFill>
                  <a:srgbClr val="212121"/>
                </a:solidFill>
                <a:latin typeface="Titillium Web Regular"/>
                <a:ea typeface="Titillium Web Regular"/>
                <a:cs typeface="Titillium Web Regular"/>
                <a:sym typeface="Titillium Web Regular"/>
              </a:defRPr>
            </a:pPr>
            <a:r>
              <a:t>LMO, LFP, LCO, NMC</a:t>
            </a:r>
          </a:p>
        </p:txBody>
      </p:sp>
      <p:sp>
        <p:nvSpPr>
          <p:cNvPr id="213" name="Electrolyte innovations…"/>
          <p:cNvSpPr txBox="1"/>
          <p:nvPr/>
        </p:nvSpPr>
        <p:spPr>
          <a:xfrm>
            <a:off x="15788040" y="6705923"/>
            <a:ext cx="4221226"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defRPr sz="3000">
                <a:solidFill>
                  <a:srgbClr val="797979"/>
                </a:solidFill>
                <a:latin typeface="Titillium Web Bold"/>
                <a:ea typeface="Titillium Web Bold"/>
                <a:cs typeface="Titillium Web Bold"/>
                <a:sym typeface="Titillium Web Bold"/>
              </a:defRPr>
            </a:pPr>
            <a:r>
              <a:rPr b="1"/>
              <a:t>Electrolyte innovations</a:t>
            </a:r>
            <a:endParaRPr lang="en-US" b="1"/>
          </a:p>
          <a:p>
            <a:pPr algn="l">
              <a:defRPr sz="3000">
                <a:solidFill>
                  <a:srgbClr val="797979"/>
                </a:solidFill>
                <a:latin typeface="Titillium Web Regular"/>
                <a:ea typeface="Titillium Web Regular"/>
                <a:cs typeface="Titillium Web Regular"/>
                <a:sym typeface="Titillium Web Regular"/>
              </a:defRPr>
            </a:pPr>
            <a:r>
              <a:t>Liquid organics, polymer gel, solid ceramic</a:t>
            </a:r>
            <a:r>
              <a:rPr lang="en-US"/>
              <a:t> </a:t>
            </a:r>
            <a:endParaRPr/>
          </a:p>
        </p:txBody>
      </p:sp>
      <p:sp>
        <p:nvSpPr>
          <p:cNvPr id="214" name="Line"/>
          <p:cNvSpPr/>
          <p:nvPr/>
        </p:nvSpPr>
        <p:spPr>
          <a:xfrm>
            <a:off x="14966360" y="5441019"/>
            <a:ext cx="699284" cy="1"/>
          </a:xfrm>
          <a:prstGeom prst="line">
            <a:avLst/>
          </a:prstGeom>
          <a:ln w="50800">
            <a:solidFill>
              <a:srgbClr val="212121"/>
            </a:solidFill>
            <a:miter lim="400000"/>
          </a:ln>
        </p:spPr>
        <p:txBody>
          <a:bodyPr lIns="50800" tIns="50800" rIns="50800" bIns="50800" anchor="ctr"/>
          <a:lstStyle/>
          <a:p>
            <a:endParaRPr/>
          </a:p>
        </p:txBody>
      </p:sp>
      <p:sp>
        <p:nvSpPr>
          <p:cNvPr id="215" name="Line"/>
          <p:cNvSpPr/>
          <p:nvPr/>
        </p:nvSpPr>
        <p:spPr>
          <a:xfrm>
            <a:off x="14948402" y="7034096"/>
            <a:ext cx="674808" cy="1"/>
          </a:xfrm>
          <a:prstGeom prst="line">
            <a:avLst/>
          </a:prstGeom>
          <a:ln w="50800">
            <a:solidFill>
              <a:srgbClr val="797979"/>
            </a:solidFill>
            <a:miter lim="400000"/>
          </a:ln>
        </p:spPr>
        <p:txBody>
          <a:bodyPr lIns="50800" tIns="50800" rIns="50800" bIns="50800" anchor="ctr"/>
          <a:lstStyle/>
          <a:p>
            <a:endParaRPr/>
          </a:p>
        </p:txBody>
      </p:sp>
      <p:sp>
        <p:nvSpPr>
          <p:cNvPr id="216" name="Line"/>
          <p:cNvSpPr/>
          <p:nvPr/>
        </p:nvSpPr>
        <p:spPr>
          <a:xfrm>
            <a:off x="14978905" y="9097553"/>
            <a:ext cx="699284" cy="1"/>
          </a:xfrm>
          <a:prstGeom prst="line">
            <a:avLst/>
          </a:prstGeom>
          <a:ln w="50800">
            <a:solidFill>
              <a:srgbClr val="3E509C"/>
            </a:solidFill>
            <a:miter lim="400000"/>
          </a:ln>
        </p:spPr>
        <p:txBody>
          <a:bodyPr lIns="50800" tIns="50800" rIns="50800" bIns="50800" anchor="ctr"/>
          <a:lstStyle/>
          <a:p>
            <a:endParaRPr/>
          </a:p>
        </p:txBody>
      </p:sp>
      <p:sp>
        <p:nvSpPr>
          <p:cNvPr id="217" name="BATTERY MAKE-UP Lithium-ion batteries contain three main chemical components. COnovate focuses on the anode.…"/>
          <p:cNvSpPr txBox="1"/>
          <p:nvPr/>
        </p:nvSpPr>
        <p:spPr>
          <a:xfrm>
            <a:off x="2032000" y="5774468"/>
            <a:ext cx="9479734" cy="36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3000">
                <a:solidFill>
                  <a:srgbClr val="212121"/>
                </a:solidFill>
                <a:latin typeface="Titillium Web Regular"/>
                <a:ea typeface="Titillium Web Regular"/>
                <a:cs typeface="Titillium Web Regular"/>
                <a:sym typeface="Titillium Web Regular"/>
              </a:defRPr>
            </a:pPr>
            <a:r>
              <a:rPr sz="2500" b="1">
                <a:solidFill>
                  <a:srgbClr val="3E509C"/>
                </a:solidFill>
                <a:latin typeface="Titillium Web Bold"/>
                <a:ea typeface="Titillium Web Bold"/>
                <a:cs typeface="Titillium Web Bold"/>
                <a:sym typeface="Titillium Web Bold"/>
              </a:rPr>
              <a:t>ANODE MAKE-UP</a:t>
            </a:r>
            <a:endParaRPr sz="2500" b="1">
              <a:solidFill>
                <a:srgbClr val="3E509C"/>
              </a:solidFill>
              <a:latin typeface="Titillium Web Bold"/>
              <a:ea typeface="Titillium Web Bold"/>
              <a:cs typeface="Titillium Web Bold"/>
            </a:endParaRPr>
          </a:p>
          <a:p>
            <a:pPr algn="l">
              <a:lnSpc>
                <a:spcPct val="120000"/>
              </a:lnSpc>
              <a:defRPr sz="3000">
                <a:solidFill>
                  <a:srgbClr val="212121"/>
                </a:solidFill>
                <a:latin typeface="Titillium Web Regular"/>
                <a:ea typeface="Titillium Web Regular"/>
                <a:cs typeface="Titillium Web Regular"/>
                <a:sym typeface="Titillium Web Regular"/>
              </a:defRPr>
            </a:pPr>
            <a:r>
              <a:rPr lang="en-US"/>
              <a:t>Lithium-ion battery (LIB)</a:t>
            </a:r>
            <a:r>
              <a:t> anode</a:t>
            </a:r>
            <a:r>
              <a:rPr lang="en-US"/>
              <a:t>s</a:t>
            </a:r>
            <a:r>
              <a:t> rel</a:t>
            </a:r>
            <a:r>
              <a:rPr lang="en-US"/>
              <a:t>y </a:t>
            </a:r>
            <a:r>
              <a:t>almost exclusively on graphite</a:t>
            </a:r>
            <a:r>
              <a:rPr lang="en-US"/>
              <a:t> (</a:t>
            </a:r>
            <a:r>
              <a:t>90-100% of the active material</a:t>
            </a:r>
            <a:r>
              <a:rPr lang="en-US"/>
              <a:t>).</a:t>
            </a:r>
          </a:p>
          <a:p>
            <a:pPr algn="l">
              <a:lnSpc>
                <a:spcPct val="120000"/>
              </a:lnSpc>
              <a:defRPr sz="3000">
                <a:solidFill>
                  <a:srgbClr val="212121"/>
                </a:solidFill>
                <a:latin typeface="Titillium Web Regular"/>
                <a:ea typeface="Titillium Web Regular"/>
                <a:cs typeface="Titillium Web Regular"/>
                <a:sym typeface="Titillium Web Regular"/>
              </a:defRPr>
            </a:pPr>
            <a:br>
              <a:rPr lang="en-US" sz="2500">
                <a:ea typeface="+mn-lt"/>
                <a:cs typeface="+mn-lt"/>
              </a:rPr>
            </a:br>
            <a:r>
              <a:rPr lang="en-US" sz="2500" b="1">
                <a:solidFill>
                  <a:srgbClr val="3E509C"/>
                </a:solidFill>
                <a:latin typeface="Titillium Web Bold" panose="00000800000000000000" pitchFamily="2" charset="0"/>
                <a:ea typeface="+mn-lt"/>
                <a:cs typeface="+mn-lt"/>
              </a:rPr>
              <a:t>FAILURE TO EVOLVE</a:t>
            </a:r>
            <a:endParaRPr lang="en-US" sz="2500">
              <a:solidFill>
                <a:srgbClr val="3E509C"/>
              </a:solidFill>
              <a:latin typeface="Titillium Web Bold" panose="00000800000000000000" pitchFamily="2" charset="0"/>
            </a:endParaRPr>
          </a:p>
          <a:p>
            <a:pPr algn="l">
              <a:lnSpc>
                <a:spcPct val="120000"/>
              </a:lnSpc>
              <a:defRPr sz="3000">
                <a:solidFill>
                  <a:srgbClr val="212121"/>
                </a:solidFill>
                <a:latin typeface="Titillium Web Regular"/>
                <a:ea typeface="Titillium Web Regular"/>
                <a:cs typeface="Titillium Web Regular"/>
                <a:sym typeface="Titillium Web Regular"/>
              </a:defRPr>
            </a:pPr>
            <a:r>
              <a:rPr lang="en-US"/>
              <a:t>Lithium-ion</a:t>
            </a:r>
            <a:r>
              <a:t> anode material is largely unchanged </a:t>
            </a:r>
            <a:r>
              <a:rPr lang="en-US"/>
              <a:t>over the last</a:t>
            </a:r>
            <a:r>
              <a:t> 50 years.</a:t>
            </a:r>
            <a:r>
              <a:rPr lang="en-US"/>
              <a:t> </a:t>
            </a: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rrent Industry Problems"/>
          <p:cNvSpPr txBox="1"/>
          <p:nvPr/>
        </p:nvSpPr>
        <p:spPr>
          <a:xfrm>
            <a:off x="2032000" y="1669741"/>
            <a:ext cx="9032922"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7500">
                <a:solidFill>
                  <a:srgbClr val="212121"/>
                </a:solidFill>
                <a:latin typeface="Titillium Web Regular"/>
                <a:ea typeface="Titillium Web Regular"/>
                <a:cs typeface="Titillium Web Regular"/>
                <a:sym typeface="Titillium Web Regular"/>
              </a:defRPr>
            </a:lvl1pPr>
          </a:lstStyle>
          <a:p>
            <a:r>
              <a:rPr lang="en-US"/>
              <a:t>Graphite doesn’t cut it</a:t>
            </a:r>
            <a:endParaRPr/>
          </a:p>
        </p:txBody>
      </p:sp>
      <p:sp>
        <p:nvSpPr>
          <p:cNvPr id="227" name="Unreliable Supply Chain"/>
          <p:cNvSpPr txBox="1"/>
          <p:nvPr/>
        </p:nvSpPr>
        <p:spPr>
          <a:xfrm>
            <a:off x="2413000" y="5637908"/>
            <a:ext cx="3866133"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Unreliable Supply Chain</a:t>
            </a:r>
            <a:r>
              <a:rPr lang="en-US" b="1"/>
              <a:t> </a:t>
            </a:r>
          </a:p>
        </p:txBody>
      </p:sp>
      <p:sp>
        <p:nvSpPr>
          <p:cNvPr id="228" name="COST DEPENDENCE + UNPREDICTABILITY"/>
          <p:cNvSpPr txBox="1"/>
          <p:nvPr/>
        </p:nvSpPr>
        <p:spPr>
          <a:xfrm>
            <a:off x="9266502" y="5637908"/>
            <a:ext cx="4828664"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COST DEPENDENCE + UNPREDICTABILITY</a:t>
            </a:r>
            <a:endParaRPr lang="en-US" b="1"/>
          </a:p>
        </p:txBody>
      </p:sp>
      <p:sp>
        <p:nvSpPr>
          <p:cNvPr id="229" name="Performance limitations"/>
          <p:cNvSpPr txBox="1"/>
          <p:nvPr/>
        </p:nvSpPr>
        <p:spPr>
          <a:xfrm>
            <a:off x="16764000" y="5637908"/>
            <a:ext cx="3866133"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Performance limitations</a:t>
            </a:r>
            <a:r>
              <a:rPr lang="en-US" b="1"/>
              <a:t> </a:t>
            </a:r>
          </a:p>
        </p:txBody>
      </p:sp>
      <p:sp>
        <p:nvSpPr>
          <p:cNvPr id="230" name="The battery market relies on high-risk geographies like China for graphite where mined material creates significant environmental and health issues. A local, sustainable source is needed."/>
          <p:cNvSpPr txBox="1"/>
          <p:nvPr/>
        </p:nvSpPr>
        <p:spPr>
          <a:xfrm>
            <a:off x="2413000" y="7239000"/>
            <a:ext cx="5024969" cy="3957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3000">
                <a:solidFill>
                  <a:srgbClr val="212121"/>
                </a:solidFill>
                <a:latin typeface="Titillium Web Regular"/>
                <a:ea typeface="Titillium Web Regular"/>
                <a:cs typeface="Titillium Web Regular"/>
                <a:sym typeface="Titillium Web Regular"/>
              </a:defRPr>
            </a:lvl1pPr>
          </a:lstStyle>
          <a:p>
            <a:pPr>
              <a:lnSpc>
                <a:spcPct val="120000"/>
              </a:lnSpc>
            </a:pPr>
            <a:r>
              <a:t>The battery market relies on high-risk geographies like China for graphite where min</a:t>
            </a:r>
            <a:r>
              <a:rPr lang="en-US"/>
              <a:t>ing</a:t>
            </a:r>
            <a:r>
              <a:t> creates significant environmental and health issues. A local, sustainable source is needed.</a:t>
            </a:r>
            <a:endParaRPr lang="en-US"/>
          </a:p>
        </p:txBody>
      </p:sp>
      <p:sp>
        <p:nvSpPr>
          <p:cNvPr id="231" name="Right now, the battery production would come to a halt without graphite — and dependence on China adds to anxiety around not only sourcing but reliable, predictable pricing.…"/>
          <p:cNvSpPr txBox="1"/>
          <p:nvPr/>
        </p:nvSpPr>
        <p:spPr>
          <a:xfrm>
            <a:off x="9271000" y="7239000"/>
            <a:ext cx="5842001" cy="3279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3000">
                <a:solidFill>
                  <a:srgbClr val="212121"/>
                </a:solidFill>
                <a:latin typeface="Titillium Web Regular"/>
                <a:ea typeface="Titillium Web Regular"/>
                <a:cs typeface="Titillium Web Regular"/>
                <a:sym typeface="Titillium Web Regular"/>
              </a:defRPr>
            </a:pPr>
            <a:r>
              <a:rPr lang="en-US"/>
              <a:t>B</a:t>
            </a:r>
            <a:r>
              <a:t>attery production would come t</a:t>
            </a:r>
            <a:r>
              <a:rPr lang="en-US"/>
              <a:t>o a</a:t>
            </a:r>
            <a:r>
              <a:t> halt without graphite — and dependence on China </a:t>
            </a:r>
            <a:r>
              <a:rPr lang="en-US"/>
              <a:t>produces</a:t>
            </a:r>
            <a:r>
              <a:t> anxiety </a:t>
            </a:r>
            <a:r>
              <a:rPr lang="en-US"/>
              <a:t>about </a:t>
            </a:r>
            <a:r>
              <a:t>sourcing </a:t>
            </a:r>
            <a:r>
              <a:rPr lang="en-US"/>
              <a:t>and </a:t>
            </a:r>
            <a:r>
              <a:t>reliable, predictable pricing.</a:t>
            </a:r>
            <a:endParaRPr lang="en-US"/>
          </a:p>
          <a:p>
            <a:pPr algn="l">
              <a:lnSpc>
                <a:spcPct val="120000"/>
              </a:lnSpc>
              <a:defRPr sz="3000">
                <a:solidFill>
                  <a:srgbClr val="212121"/>
                </a:solidFill>
                <a:latin typeface="Titillium Web Regular"/>
                <a:ea typeface="Titillium Web Regular"/>
                <a:cs typeface="Titillium Web Regular"/>
                <a:sym typeface="Titillium Web Regular"/>
              </a:defRPr>
            </a:pPr>
            <a:r>
              <a:rPr sz="2300" i="1" u="sng">
                <a:hlinkClick r:id="rId3"/>
              </a:rPr>
              <a:t>Tesla, Mercedes are searching for better options.</a:t>
            </a:r>
          </a:p>
        </p:txBody>
      </p:sp>
      <p:sp>
        <p:nvSpPr>
          <p:cNvPr id="232" name="CHARGE TIMES…"/>
          <p:cNvSpPr txBox="1"/>
          <p:nvPr/>
        </p:nvSpPr>
        <p:spPr>
          <a:xfrm>
            <a:off x="16764000" y="7239000"/>
            <a:ext cx="5117020" cy="4873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defRPr sz="2500" cap="all" spc="75">
                <a:solidFill>
                  <a:srgbClr val="212121"/>
                </a:solidFill>
                <a:latin typeface="Titillium Web Bold"/>
                <a:ea typeface="Titillium Web Bold"/>
                <a:cs typeface="Titillium Web Bold"/>
                <a:sym typeface="Titillium Web Bold"/>
              </a:defRPr>
            </a:pPr>
            <a:r>
              <a:rPr b="1"/>
              <a:t>CHARGE TIMES</a:t>
            </a:r>
            <a:endParaRPr lang="en-US" b="1"/>
          </a:p>
          <a:p>
            <a:pPr algn="l">
              <a:defRPr sz="3000">
                <a:solidFill>
                  <a:srgbClr val="212121"/>
                </a:solidFill>
                <a:latin typeface="Titillium Web Regular"/>
                <a:ea typeface="Titillium Web Regular"/>
                <a:cs typeface="Titillium Web Regular"/>
                <a:sym typeface="Titillium Web Regular"/>
              </a:defRPr>
            </a:pPr>
            <a:r>
              <a:rPr lang="en-US"/>
              <a:t>Greater than 1 hour to achieve 80 % capacity. </a:t>
            </a:r>
          </a:p>
          <a:p>
            <a:pPr algn="l">
              <a:defRPr sz="3000">
                <a:solidFill>
                  <a:srgbClr val="212121"/>
                </a:solidFill>
                <a:latin typeface="Titillium Web Regular"/>
                <a:ea typeface="Titillium Web Regular"/>
                <a:cs typeface="Titillium Web Regular"/>
                <a:sym typeface="Titillium Web Regular"/>
              </a:defRPr>
            </a:pPr>
            <a:endParaRPr lang="en-US" sz="2500" b="1" spc="75">
              <a:latin typeface="Titillium Web Bold"/>
            </a:endParaRPr>
          </a:p>
          <a:p>
            <a:pPr algn="l">
              <a:defRPr sz="2100" cap="all" spc="63">
                <a:solidFill>
                  <a:srgbClr val="212121"/>
                </a:solidFill>
                <a:latin typeface="Titillium Web Bold"/>
                <a:ea typeface="Titillium Web Bold"/>
                <a:cs typeface="Titillium Web Bold"/>
                <a:sym typeface="Titillium Web Bold"/>
              </a:defRPr>
            </a:pPr>
            <a:r>
              <a:rPr lang="en-US" sz="2500" b="1" spc="75"/>
              <a:t>SAFETY</a:t>
            </a:r>
            <a:r>
              <a:rPr lang="en-US" b="1"/>
              <a:t> </a:t>
            </a:r>
          </a:p>
          <a:p>
            <a:pPr algn="l">
              <a:defRPr sz="3000">
                <a:solidFill>
                  <a:srgbClr val="212121"/>
                </a:solidFill>
                <a:latin typeface="Titillium Web Regular"/>
                <a:ea typeface="Titillium Web Regular"/>
                <a:cs typeface="Titillium Web Regular"/>
                <a:sym typeface="Titillium Web Regular"/>
              </a:defRPr>
            </a:pPr>
            <a:r>
              <a:rPr lang="en-US"/>
              <a:t>Fire hazards under stress</a:t>
            </a:r>
            <a:endParaRPr/>
          </a:p>
          <a:p>
            <a:pPr algn="l">
              <a:defRPr sz="3000">
                <a:solidFill>
                  <a:srgbClr val="212121"/>
                </a:solidFill>
                <a:latin typeface="Titillium Web Regular"/>
                <a:ea typeface="Titillium Web Regular"/>
                <a:cs typeface="Titillium Web Regular"/>
                <a:sym typeface="Titillium Web Regular"/>
              </a:defRPr>
            </a:pPr>
            <a:endParaRPr lang="en-US"/>
          </a:p>
          <a:p>
            <a:pPr algn="l">
              <a:defRPr sz="3000">
                <a:solidFill>
                  <a:srgbClr val="212121"/>
                </a:solidFill>
                <a:latin typeface="Titillium Web Regular"/>
                <a:ea typeface="Titillium Web Regular"/>
                <a:cs typeface="Titillium Web Regular"/>
                <a:sym typeface="Titillium Web Regular"/>
              </a:defRPr>
            </a:pPr>
            <a:r>
              <a:rPr lang="en-US" sz="2500" b="1" cap="all">
                <a:latin typeface="Titillium Web Bold" panose="00000800000000000000" pitchFamily="2" charset="0"/>
                <a:ea typeface="+mn-lt"/>
                <a:cs typeface="+mn-lt"/>
              </a:rPr>
              <a:t>NARROW OPERATING RANGE</a:t>
            </a:r>
            <a:endParaRPr lang="en-US" sz="2500">
              <a:latin typeface="Titillium Web Bold" panose="00000800000000000000" pitchFamily="2" charset="0"/>
              <a:ea typeface="+mn-lt"/>
              <a:cs typeface="+mn-lt"/>
            </a:endParaRPr>
          </a:p>
          <a:p>
            <a:pPr algn="l">
              <a:defRPr sz="3000">
                <a:solidFill>
                  <a:srgbClr val="212121"/>
                </a:solidFill>
                <a:latin typeface="Titillium Web Regular"/>
                <a:ea typeface="Titillium Web Regular"/>
                <a:cs typeface="Titillium Web Regular"/>
                <a:sym typeface="Titillium Web Regular"/>
              </a:defRPr>
            </a:pPr>
            <a:r>
              <a:rPr lang="en-US">
                <a:ea typeface="+mn-lt"/>
                <a:cs typeface="+mn-lt"/>
              </a:rPr>
              <a:t>Fails to perform in extreme heat and cold operating temperatures</a:t>
            </a:r>
            <a:endParaRPr lang="en-US"/>
          </a:p>
        </p:txBody>
      </p:sp>
      <p:sp>
        <p:nvSpPr>
          <p:cNvPr id="233" name="Line"/>
          <p:cNvSpPr/>
          <p:nvPr/>
        </p:nvSpPr>
        <p:spPr>
          <a:xfrm flipH="1">
            <a:off x="2031999" y="5651500"/>
            <a:ext cx="2" cy="5671140"/>
          </a:xfrm>
          <a:prstGeom prst="line">
            <a:avLst/>
          </a:prstGeom>
          <a:ln w="38100">
            <a:solidFill>
              <a:srgbClr val="3E509C"/>
            </a:solidFill>
            <a:miter lim="400000"/>
          </a:ln>
        </p:spPr>
        <p:txBody>
          <a:bodyPr lIns="50800" tIns="50800" rIns="50800" bIns="50800" anchor="ctr"/>
          <a:lstStyle/>
          <a:p>
            <a:endParaRPr/>
          </a:p>
        </p:txBody>
      </p:sp>
      <p:sp>
        <p:nvSpPr>
          <p:cNvPr id="234" name="Line"/>
          <p:cNvSpPr/>
          <p:nvPr/>
        </p:nvSpPr>
        <p:spPr>
          <a:xfrm flipH="1">
            <a:off x="8763000" y="5651500"/>
            <a:ext cx="1" cy="5642133"/>
          </a:xfrm>
          <a:prstGeom prst="line">
            <a:avLst/>
          </a:prstGeom>
          <a:ln w="38100">
            <a:solidFill>
              <a:srgbClr val="3E509C"/>
            </a:solidFill>
            <a:miter lim="400000"/>
          </a:ln>
        </p:spPr>
        <p:txBody>
          <a:bodyPr lIns="50800" tIns="50800" rIns="50800" bIns="50800" anchor="ctr"/>
          <a:lstStyle/>
          <a:p>
            <a:endParaRPr/>
          </a:p>
        </p:txBody>
      </p:sp>
      <p:sp>
        <p:nvSpPr>
          <p:cNvPr id="235" name="Line"/>
          <p:cNvSpPr/>
          <p:nvPr/>
        </p:nvSpPr>
        <p:spPr>
          <a:xfrm>
            <a:off x="16256000" y="5651499"/>
            <a:ext cx="1" cy="5919836"/>
          </a:xfrm>
          <a:prstGeom prst="line">
            <a:avLst/>
          </a:prstGeom>
          <a:ln w="38100">
            <a:solidFill>
              <a:srgbClr val="3E509C"/>
            </a:solidFill>
            <a:miter lim="400000"/>
          </a:ln>
        </p:spPr>
        <p:txBody>
          <a:bodyPr lIns="50800" tIns="50800" rIns="50800" bIns="50800" anchor="ctr"/>
          <a:lstStyle/>
          <a:p>
            <a:endParaRPr/>
          </a:p>
        </p:txBody>
      </p:sp>
      <p:sp>
        <p:nvSpPr>
          <p:cNvPr id="236" name="Graphite has inherent issues that prevent it from meeting the demands of next generation lithium-ion batteries."/>
          <p:cNvSpPr txBox="1"/>
          <p:nvPr/>
        </p:nvSpPr>
        <p:spPr>
          <a:xfrm>
            <a:off x="2032000" y="2954050"/>
            <a:ext cx="18789579"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4000">
                <a:solidFill>
                  <a:srgbClr val="212121"/>
                </a:solidFill>
                <a:latin typeface="Titillium Web Regular"/>
                <a:ea typeface="Titillium Web Regular"/>
                <a:cs typeface="Titillium Web Regular"/>
                <a:sym typeface="Titillium Web Regular"/>
              </a:defRPr>
            </a:lvl1pPr>
          </a:lstStyle>
          <a:p>
            <a:pPr>
              <a:lnSpc>
                <a:spcPct val="120000"/>
              </a:lnSpc>
            </a:pPr>
            <a:r>
              <a:t>Graphite </a:t>
            </a:r>
            <a:r>
              <a:rPr lang="en-US"/>
              <a:t>can’t </a:t>
            </a:r>
            <a:r>
              <a:t>meet</a:t>
            </a:r>
            <a:r>
              <a:rPr lang="en-US"/>
              <a:t> </a:t>
            </a:r>
            <a:r>
              <a:t>the demands of next generation lithium-ion batteries.</a:t>
            </a:r>
            <a:endParaRPr lang="en-US"/>
          </a:p>
        </p:txBody>
      </p:sp>
      <p:pic>
        <p:nvPicPr>
          <p:cNvPr id="237" name="Image" descr="Image"/>
          <p:cNvPicPr>
            <a:picLocks noChangeAspect="1"/>
          </p:cNvPicPr>
          <p:nvPr/>
        </p:nvPicPr>
        <p:blipFill>
          <a:blip r:embed="rId4"/>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39" name="Polygon"/>
          <p:cNvSpPr/>
          <p:nvPr/>
        </p:nvSpPr>
        <p:spPr>
          <a:xfrm rot="12600000">
            <a:off x="19012643" y="-82822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0" name="Polygon"/>
          <p:cNvSpPr/>
          <p:nvPr/>
        </p:nvSpPr>
        <p:spPr>
          <a:xfrm rot="12600000">
            <a:off x="17966636" y="-26093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 name="Polygon"/>
          <p:cNvSpPr/>
          <p:nvPr/>
        </p:nvSpPr>
        <p:spPr>
          <a:xfrm rot="12600000">
            <a:off x="20051852" y="-23935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2" name="Polygon"/>
          <p:cNvSpPr/>
          <p:nvPr/>
        </p:nvSpPr>
        <p:spPr>
          <a:xfrm rot="12600000">
            <a:off x="21100171" y="3304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3" name="Polygon"/>
          <p:cNvSpPr/>
          <p:nvPr/>
        </p:nvSpPr>
        <p:spPr>
          <a:xfrm rot="12600000">
            <a:off x="547133" y="3773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4" name="Polygon"/>
          <p:cNvSpPr/>
          <p:nvPr/>
        </p:nvSpPr>
        <p:spPr>
          <a:xfrm rot="12600000">
            <a:off x="1598191" y="-24543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5" name="Polygon"/>
          <p:cNvSpPr/>
          <p:nvPr/>
        </p:nvSpPr>
        <p:spPr>
          <a:xfrm rot="12600000">
            <a:off x="-494202" y="1133714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6" name="Polygon"/>
          <p:cNvSpPr/>
          <p:nvPr/>
        </p:nvSpPr>
        <p:spPr>
          <a:xfrm rot="12600000">
            <a:off x="534840" y="1196267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7" name="Polygon"/>
          <p:cNvSpPr/>
          <p:nvPr/>
        </p:nvSpPr>
        <p:spPr>
          <a:xfrm rot="12600000">
            <a:off x="-494202" y="10090927"/>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8" name="Polygon"/>
          <p:cNvSpPr/>
          <p:nvPr/>
        </p:nvSpPr>
        <p:spPr>
          <a:xfrm rot="12600000">
            <a:off x="22231535" y="7989901"/>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9" name="Polygon"/>
          <p:cNvSpPr/>
          <p:nvPr/>
        </p:nvSpPr>
        <p:spPr>
          <a:xfrm rot="12600000">
            <a:off x="23260578" y="8640223"/>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0" name="Polygon"/>
          <p:cNvSpPr/>
          <p:nvPr/>
        </p:nvSpPr>
        <p:spPr>
          <a:xfrm rot="12600000">
            <a:off x="22231535" y="676847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1" name="Polygon"/>
          <p:cNvSpPr/>
          <p:nvPr/>
        </p:nvSpPr>
        <p:spPr>
          <a:xfrm rot="12600000">
            <a:off x="23260578" y="6159500"/>
            <a:ext cx="1209838"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2" name="Polygon"/>
          <p:cNvSpPr/>
          <p:nvPr/>
        </p:nvSpPr>
        <p:spPr>
          <a:xfrm rot="12600000">
            <a:off x="23260578" y="4947530"/>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3" name="Polygon"/>
          <p:cNvSpPr/>
          <p:nvPr/>
        </p:nvSpPr>
        <p:spPr>
          <a:xfrm rot="12600000">
            <a:off x="21209259" y="6146800"/>
            <a:ext cx="1209839"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rrent Industry Problems"/>
          <p:cNvSpPr txBox="1"/>
          <p:nvPr/>
        </p:nvSpPr>
        <p:spPr>
          <a:xfrm>
            <a:off x="2032001" y="1669745"/>
            <a:ext cx="12966691"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7500">
                <a:solidFill>
                  <a:srgbClr val="212121"/>
                </a:solidFill>
                <a:latin typeface="Titillium Web Regular"/>
                <a:ea typeface="Titillium Web Regular"/>
                <a:cs typeface="Titillium Web Regular"/>
                <a:sym typeface="Titillium Web Regular"/>
              </a:defRPr>
            </a:lvl1pPr>
          </a:lstStyle>
          <a:p>
            <a:r>
              <a:rPr lang="en-US" dirty="0">
                <a:latin typeface="Titillium Web Light" panose="00000400000000000000" pitchFamily="2" charset="0"/>
              </a:rPr>
              <a:t>Graphite environmental impacts</a:t>
            </a:r>
            <a:endParaRPr dirty="0">
              <a:latin typeface="Titillium Web Light" panose="00000400000000000000" pitchFamily="2" charset="0"/>
            </a:endParaRPr>
          </a:p>
        </p:txBody>
      </p:sp>
      <p:sp>
        <p:nvSpPr>
          <p:cNvPr id="227" name="Unreliable Supply Chain"/>
          <p:cNvSpPr txBox="1"/>
          <p:nvPr/>
        </p:nvSpPr>
        <p:spPr>
          <a:xfrm>
            <a:off x="2413003" y="5637911"/>
            <a:ext cx="3866134"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Unreliable Supply Chain</a:t>
            </a:r>
            <a:r>
              <a:rPr lang="en-US" b="1"/>
              <a:t> </a:t>
            </a:r>
          </a:p>
        </p:txBody>
      </p:sp>
      <p:sp>
        <p:nvSpPr>
          <p:cNvPr id="228" name="COST DEPENDENCE + UNPREDICTABILITY"/>
          <p:cNvSpPr txBox="1"/>
          <p:nvPr/>
        </p:nvSpPr>
        <p:spPr>
          <a:xfrm>
            <a:off x="9266502" y="5727834"/>
            <a:ext cx="4828664"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lang="en-US" b="1" err="1"/>
              <a:t>MINIng</a:t>
            </a:r>
            <a:r>
              <a:rPr lang="en-US" b="1"/>
              <a:t> and High Temperature Production</a:t>
            </a:r>
          </a:p>
        </p:txBody>
      </p:sp>
      <p:sp>
        <p:nvSpPr>
          <p:cNvPr id="229" name="Performance limitations"/>
          <p:cNvSpPr txBox="1"/>
          <p:nvPr/>
        </p:nvSpPr>
        <p:spPr>
          <a:xfrm>
            <a:off x="16764003" y="5637911"/>
            <a:ext cx="3866134"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Performance limitations</a:t>
            </a:r>
            <a:r>
              <a:rPr lang="en-US" b="1"/>
              <a:t> </a:t>
            </a:r>
          </a:p>
        </p:txBody>
      </p:sp>
      <p:sp>
        <p:nvSpPr>
          <p:cNvPr id="230" name="The battery market relies on high-risk geographies like China for graphite where mined material creates significant environmental and health issues. A local, sustainable source is needed."/>
          <p:cNvSpPr txBox="1"/>
          <p:nvPr/>
        </p:nvSpPr>
        <p:spPr>
          <a:xfrm>
            <a:off x="2413003" y="7239000"/>
            <a:ext cx="5024970" cy="3957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3000">
                <a:solidFill>
                  <a:srgbClr val="212121"/>
                </a:solidFill>
                <a:latin typeface="Titillium Web Regular"/>
                <a:ea typeface="Titillium Web Regular"/>
                <a:cs typeface="Titillium Web Regular"/>
                <a:sym typeface="Titillium Web Regular"/>
              </a:defRPr>
            </a:lvl1pPr>
          </a:lstStyle>
          <a:p>
            <a:pPr>
              <a:lnSpc>
                <a:spcPct val="120000"/>
              </a:lnSpc>
            </a:pPr>
            <a:r>
              <a:t>The battery market relies on high-risk geographies like China for graphite where mined material creates significant environmental and health issues. A local, sustainable source is needed.</a:t>
            </a:r>
            <a:endParaRPr lang="en-US"/>
          </a:p>
        </p:txBody>
      </p:sp>
      <p:sp>
        <p:nvSpPr>
          <p:cNvPr id="231" name="Right now, the battery production would come to a halt without graphite — and dependence on China adds to anxiety around not only sourcing but reliable, predictable pricing.…"/>
          <p:cNvSpPr txBox="1"/>
          <p:nvPr/>
        </p:nvSpPr>
        <p:spPr>
          <a:xfrm>
            <a:off x="9271003" y="7598231"/>
            <a:ext cx="5842002" cy="2849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3000">
                <a:solidFill>
                  <a:srgbClr val="212121"/>
                </a:solidFill>
                <a:latin typeface="Titillium Web Regular"/>
                <a:ea typeface="Titillium Web Regular"/>
                <a:cs typeface="Titillium Web Regular"/>
                <a:sym typeface="Titillium Web Regular"/>
              </a:defRPr>
            </a:pPr>
            <a:r>
              <a:rPr lang="en-US" sz="3000"/>
              <a:t>Over 90% of battery grade </a:t>
            </a:r>
            <a:r>
              <a:rPr sz="3000"/>
              <a:t>graphite</a:t>
            </a:r>
            <a:r>
              <a:rPr lang="en-US" sz="3000"/>
              <a:t> is mined and produced in China, requiring 3000 deg Celsius environment for 24 hours for graphitization</a:t>
            </a:r>
            <a:r>
              <a:rPr lang="en-US" sz="2300" i="1"/>
              <a:t>.</a:t>
            </a:r>
            <a:endParaRPr sz="2300" i="1">
              <a:hlinkClick r:id="rId2"/>
            </a:endParaRPr>
          </a:p>
        </p:txBody>
      </p:sp>
      <p:sp>
        <p:nvSpPr>
          <p:cNvPr id="232" name="CHARGE TIMES…"/>
          <p:cNvSpPr txBox="1"/>
          <p:nvPr/>
        </p:nvSpPr>
        <p:spPr>
          <a:xfrm>
            <a:off x="16764000" y="7239000"/>
            <a:ext cx="5117020" cy="4411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defRPr sz="2500" cap="all" spc="75">
                <a:solidFill>
                  <a:srgbClr val="212121"/>
                </a:solidFill>
                <a:latin typeface="Titillium Web Bold"/>
                <a:ea typeface="Titillium Web Bold"/>
                <a:cs typeface="Titillium Web Bold"/>
                <a:sym typeface="Titillium Web Bold"/>
              </a:defRPr>
            </a:pPr>
            <a:r>
              <a:rPr sz="2500" b="1"/>
              <a:t>CHARGE TIMES</a:t>
            </a:r>
            <a:endParaRPr lang="en-US" sz="2500" b="1"/>
          </a:p>
          <a:p>
            <a:pPr algn="l">
              <a:defRPr sz="3000">
                <a:solidFill>
                  <a:srgbClr val="212121"/>
                </a:solidFill>
                <a:latin typeface="Titillium Web Regular"/>
                <a:ea typeface="Titillium Web Regular"/>
                <a:cs typeface="Titillium Web Regular"/>
                <a:sym typeface="Titillium Web Regular"/>
              </a:defRPr>
            </a:pPr>
            <a:r>
              <a:rPr sz="3000"/>
              <a:t>Especially problematic </a:t>
            </a:r>
            <a:br>
              <a:rPr sz="3000"/>
            </a:br>
            <a:r>
              <a:rPr sz="3000"/>
              <a:t>with electronics and EVs</a:t>
            </a:r>
          </a:p>
          <a:p>
            <a:pPr algn="l">
              <a:defRPr sz="2100" cap="all" spc="63">
                <a:solidFill>
                  <a:srgbClr val="212121"/>
                </a:solidFill>
                <a:latin typeface="Titillium Web Bold"/>
                <a:ea typeface="Titillium Web Bold"/>
                <a:cs typeface="Titillium Web Bold"/>
                <a:sym typeface="Titillium Web Bold"/>
              </a:defRPr>
            </a:pPr>
            <a:endParaRPr lang="en-US" sz="2500" b="1" spc="76">
              <a:latin typeface="Titillium Web Bold"/>
            </a:endParaRPr>
          </a:p>
          <a:p>
            <a:pPr algn="l">
              <a:defRPr sz="2100" cap="all" spc="63">
                <a:solidFill>
                  <a:srgbClr val="212121"/>
                </a:solidFill>
                <a:latin typeface="Titillium Web Bold"/>
                <a:ea typeface="Titillium Web Bold"/>
                <a:cs typeface="Titillium Web Bold"/>
                <a:sym typeface="Titillium Web Bold"/>
              </a:defRPr>
            </a:pPr>
            <a:r>
              <a:rPr lang="en-US" sz="2500" b="1" spc="76"/>
              <a:t>SAFETY</a:t>
            </a:r>
            <a:r>
              <a:rPr lang="en-US" sz="2100" b="1"/>
              <a:t> </a:t>
            </a:r>
          </a:p>
          <a:p>
            <a:pPr algn="l">
              <a:defRPr sz="3000">
                <a:solidFill>
                  <a:srgbClr val="212121"/>
                </a:solidFill>
                <a:latin typeface="Titillium Web Regular"/>
                <a:ea typeface="Titillium Web Regular"/>
                <a:cs typeface="Titillium Web Regular"/>
                <a:sym typeface="Titillium Web Regular"/>
              </a:defRPr>
            </a:pPr>
            <a:r>
              <a:rPr lang="en-US" sz="3000"/>
              <a:t>Fire hazards under stress</a:t>
            </a:r>
            <a:endParaRPr sz="3000"/>
          </a:p>
          <a:p>
            <a:pPr algn="l">
              <a:defRPr sz="3000">
                <a:solidFill>
                  <a:srgbClr val="212121"/>
                </a:solidFill>
                <a:latin typeface="Titillium Web Regular"/>
                <a:ea typeface="Titillium Web Regular"/>
                <a:cs typeface="Titillium Web Regular"/>
                <a:sym typeface="Titillium Web Regular"/>
              </a:defRPr>
            </a:pPr>
            <a:endParaRPr lang="en-US" sz="3000"/>
          </a:p>
          <a:p>
            <a:pPr algn="l">
              <a:defRPr sz="3000">
                <a:solidFill>
                  <a:srgbClr val="212121"/>
                </a:solidFill>
                <a:latin typeface="Titillium Web Regular"/>
                <a:ea typeface="Titillium Web Regular"/>
                <a:cs typeface="Titillium Web Regular"/>
                <a:sym typeface="Titillium Web Regular"/>
              </a:defRPr>
            </a:pPr>
            <a:r>
              <a:rPr lang="en-US" sz="2500" b="1" cap="all">
                <a:ea typeface="+mn-lt"/>
                <a:cs typeface="+mn-lt"/>
              </a:rPr>
              <a:t>NARROW OPERATING RANGE</a:t>
            </a:r>
            <a:endParaRPr lang="en-US" sz="2500">
              <a:ea typeface="+mn-lt"/>
              <a:cs typeface="+mn-lt"/>
            </a:endParaRPr>
          </a:p>
          <a:p>
            <a:pPr algn="l">
              <a:defRPr sz="3000">
                <a:solidFill>
                  <a:srgbClr val="212121"/>
                </a:solidFill>
                <a:latin typeface="Titillium Web Regular"/>
                <a:ea typeface="Titillium Web Regular"/>
                <a:cs typeface="Titillium Web Regular"/>
                <a:sym typeface="Titillium Web Regular"/>
              </a:defRPr>
            </a:pPr>
            <a:r>
              <a:rPr lang="en-US" sz="3000">
                <a:ea typeface="+mn-lt"/>
                <a:cs typeface="+mn-lt"/>
              </a:rPr>
              <a:t>Limited operating temperatures</a:t>
            </a:r>
            <a:endParaRPr lang="en-US" sz="3000"/>
          </a:p>
        </p:txBody>
      </p:sp>
      <p:sp>
        <p:nvSpPr>
          <p:cNvPr id="233" name="Line"/>
          <p:cNvSpPr/>
          <p:nvPr/>
        </p:nvSpPr>
        <p:spPr>
          <a:xfrm flipH="1">
            <a:off x="2032003" y="5651500"/>
            <a:ext cx="2" cy="5671140"/>
          </a:xfrm>
          <a:prstGeom prst="line">
            <a:avLst/>
          </a:prstGeom>
          <a:ln w="38100">
            <a:solidFill>
              <a:srgbClr val="3E509C"/>
            </a:solidFill>
            <a:miter lim="400000"/>
          </a:ln>
        </p:spPr>
        <p:txBody>
          <a:bodyPr lIns="50800" tIns="50800" rIns="50800" bIns="50800" anchor="ctr"/>
          <a:lstStyle/>
          <a:p>
            <a:endParaRPr sz="1800"/>
          </a:p>
        </p:txBody>
      </p:sp>
      <p:sp>
        <p:nvSpPr>
          <p:cNvPr id="234" name="Line"/>
          <p:cNvSpPr/>
          <p:nvPr/>
        </p:nvSpPr>
        <p:spPr>
          <a:xfrm flipH="1">
            <a:off x="8763003" y="5651503"/>
            <a:ext cx="2" cy="5642134"/>
          </a:xfrm>
          <a:prstGeom prst="line">
            <a:avLst/>
          </a:prstGeom>
          <a:ln w="38100">
            <a:solidFill>
              <a:srgbClr val="3E509C"/>
            </a:solidFill>
            <a:miter lim="400000"/>
          </a:ln>
        </p:spPr>
        <p:txBody>
          <a:bodyPr lIns="50800" tIns="50800" rIns="50800" bIns="50800" anchor="ctr"/>
          <a:lstStyle/>
          <a:p>
            <a:endParaRPr sz="1800"/>
          </a:p>
        </p:txBody>
      </p:sp>
      <p:sp>
        <p:nvSpPr>
          <p:cNvPr id="235" name="Line"/>
          <p:cNvSpPr/>
          <p:nvPr/>
        </p:nvSpPr>
        <p:spPr>
          <a:xfrm>
            <a:off x="16256003" y="5651500"/>
            <a:ext cx="2" cy="5919836"/>
          </a:xfrm>
          <a:prstGeom prst="line">
            <a:avLst/>
          </a:prstGeom>
          <a:ln w="38100">
            <a:solidFill>
              <a:srgbClr val="3E509C"/>
            </a:solidFill>
            <a:miter lim="400000"/>
          </a:ln>
        </p:spPr>
        <p:txBody>
          <a:bodyPr lIns="50800" tIns="50800" rIns="50800" bIns="50800" anchor="ctr"/>
          <a:lstStyle/>
          <a:p>
            <a:endParaRPr sz="1800"/>
          </a:p>
        </p:txBody>
      </p:sp>
      <p:sp>
        <p:nvSpPr>
          <p:cNvPr id="236" name="Graphite has inherent issues that prevent it from meeting the demands of next generation lithium-ion batteries."/>
          <p:cNvSpPr txBox="1"/>
          <p:nvPr/>
        </p:nvSpPr>
        <p:spPr>
          <a:xfrm>
            <a:off x="2032000" y="3266873"/>
            <a:ext cx="18789580"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4000">
                <a:solidFill>
                  <a:srgbClr val="212121"/>
                </a:solidFill>
                <a:latin typeface="Titillium Web Regular"/>
                <a:ea typeface="Titillium Web Regular"/>
                <a:cs typeface="Titillium Web Regular"/>
                <a:sym typeface="Titillium Web Regular"/>
              </a:defRPr>
            </a:lvl1pPr>
          </a:lstStyle>
          <a:p>
            <a:pPr>
              <a:lnSpc>
                <a:spcPct val="120000"/>
              </a:lnSpc>
            </a:pPr>
            <a:r>
              <a:t>Graphite has inherent issues that prevent it from meeting the demands of next generation lithium-ion batteries</a:t>
            </a:r>
            <a:r>
              <a:rPr lang="en-US"/>
              <a:t> and are driving high CO2 footprint impact.</a:t>
            </a:r>
          </a:p>
        </p:txBody>
      </p:sp>
      <p:pic>
        <p:nvPicPr>
          <p:cNvPr id="237" name="Image" descr="Image"/>
          <p:cNvPicPr>
            <a:picLocks noChangeAspect="1"/>
          </p:cNvPicPr>
          <p:nvPr/>
        </p:nvPicPr>
        <p:blipFill>
          <a:blip r:embed="rId3"/>
          <a:srcRect l="149" t="6" r="905"/>
          <a:stretch>
            <a:fillRect/>
          </a:stretch>
        </p:blipFill>
        <p:spPr>
          <a:xfrm>
            <a:off x="22077124" y="11720955"/>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39" name="Polygon"/>
          <p:cNvSpPr/>
          <p:nvPr/>
        </p:nvSpPr>
        <p:spPr>
          <a:xfrm rot="12600000">
            <a:off x="19012644" y="-82822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0" name="Polygon"/>
          <p:cNvSpPr/>
          <p:nvPr/>
        </p:nvSpPr>
        <p:spPr>
          <a:xfrm rot="12600000">
            <a:off x="17966639" y="-260935"/>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1" name="Polygon"/>
          <p:cNvSpPr/>
          <p:nvPr/>
        </p:nvSpPr>
        <p:spPr>
          <a:xfrm rot="12600000">
            <a:off x="20051852" y="-239357"/>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2" name="Polygon"/>
          <p:cNvSpPr/>
          <p:nvPr/>
        </p:nvSpPr>
        <p:spPr>
          <a:xfrm rot="12600000">
            <a:off x="21100172" y="330503"/>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3" name="Polygon"/>
          <p:cNvSpPr/>
          <p:nvPr/>
        </p:nvSpPr>
        <p:spPr>
          <a:xfrm rot="12600000">
            <a:off x="547134" y="377403"/>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4" name="Polygon"/>
          <p:cNvSpPr/>
          <p:nvPr/>
        </p:nvSpPr>
        <p:spPr>
          <a:xfrm rot="12600000">
            <a:off x="1598192" y="-245439"/>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5" name="Polygon"/>
          <p:cNvSpPr/>
          <p:nvPr/>
        </p:nvSpPr>
        <p:spPr>
          <a:xfrm rot="12600000">
            <a:off x="-494202" y="1133715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6" name="Polygon"/>
          <p:cNvSpPr/>
          <p:nvPr/>
        </p:nvSpPr>
        <p:spPr>
          <a:xfrm rot="12600000">
            <a:off x="534840" y="11962677"/>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7" name="Polygon"/>
          <p:cNvSpPr/>
          <p:nvPr/>
        </p:nvSpPr>
        <p:spPr>
          <a:xfrm rot="12600000">
            <a:off x="-494202" y="1009093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8" name="Polygon"/>
          <p:cNvSpPr/>
          <p:nvPr/>
        </p:nvSpPr>
        <p:spPr>
          <a:xfrm rot="12600000">
            <a:off x="22231539" y="7989905"/>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49" name="Polygon"/>
          <p:cNvSpPr/>
          <p:nvPr/>
        </p:nvSpPr>
        <p:spPr>
          <a:xfrm rot="12600000">
            <a:off x="23260581" y="8640227"/>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0" name="Polygon"/>
          <p:cNvSpPr/>
          <p:nvPr/>
        </p:nvSpPr>
        <p:spPr>
          <a:xfrm rot="12600000">
            <a:off x="22231539" y="6768479"/>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1" name="Polygon"/>
          <p:cNvSpPr/>
          <p:nvPr/>
        </p:nvSpPr>
        <p:spPr>
          <a:xfrm rot="12600000">
            <a:off x="23260581" y="6159500"/>
            <a:ext cx="1209838"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2" name="Polygon"/>
          <p:cNvSpPr/>
          <p:nvPr/>
        </p:nvSpPr>
        <p:spPr>
          <a:xfrm rot="12600000">
            <a:off x="23260581" y="4947533"/>
            <a:ext cx="1209838"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
        <p:nvSpPr>
          <p:cNvPr id="253" name="Polygon"/>
          <p:cNvSpPr/>
          <p:nvPr/>
        </p:nvSpPr>
        <p:spPr>
          <a:xfrm rot="12600000">
            <a:off x="21209260" y="6146800"/>
            <a:ext cx="1209840"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angle"/>
          <p:cNvSpPr/>
          <p:nvPr/>
        </p:nvSpPr>
        <p:spPr>
          <a:xfrm>
            <a:off x="-46709" y="6648691"/>
            <a:ext cx="24430710" cy="4107261"/>
          </a:xfrm>
          <a:prstGeom prst="rect">
            <a:avLst/>
          </a:prstGeom>
          <a:gradFill>
            <a:gsLst>
              <a:gs pos="0">
                <a:srgbClr val="3E509C"/>
              </a:gs>
              <a:gs pos="100000">
                <a:srgbClr val="3E509C">
                  <a:alpha val="53951"/>
                </a:srgbClr>
              </a:gs>
            </a:gsLst>
            <a:lin ang="2086511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6" name="Image" descr="Image"/>
          <p:cNvPicPr>
            <a:picLocks noChangeAspect="1"/>
          </p:cNvPicPr>
          <p:nvPr/>
        </p:nvPicPr>
        <p:blipFill>
          <a:blip r:embed="rId3"/>
          <a:srcRect l="7280" t="24803" r="5568" b="25076"/>
          <a:stretch>
            <a:fillRect/>
          </a:stretch>
        </p:blipFill>
        <p:spPr>
          <a:xfrm>
            <a:off x="15383220" y="6385205"/>
            <a:ext cx="9025732" cy="5190603"/>
          </a:xfrm>
          <a:custGeom>
            <a:avLst/>
            <a:gdLst/>
            <a:ahLst/>
            <a:cxnLst>
              <a:cxn ang="0">
                <a:pos x="wd2" y="hd2"/>
              </a:cxn>
              <a:cxn ang="5400000">
                <a:pos x="wd2" y="hd2"/>
              </a:cxn>
              <a:cxn ang="10800000">
                <a:pos x="wd2" y="hd2"/>
              </a:cxn>
              <a:cxn ang="16200000">
                <a:pos x="wd2" y="hd2"/>
              </a:cxn>
            </a:cxnLst>
            <a:rect l="0" t="0" r="r" b="b"/>
            <a:pathLst>
              <a:path w="21600" h="21192" extrusionOk="0">
                <a:moveTo>
                  <a:pt x="10805" y="0"/>
                </a:moveTo>
                <a:cubicBezTo>
                  <a:pt x="6681" y="-2"/>
                  <a:pt x="2558" y="42"/>
                  <a:pt x="2427" y="136"/>
                </a:cubicBezTo>
                <a:cubicBezTo>
                  <a:pt x="2072" y="389"/>
                  <a:pt x="2099" y="-400"/>
                  <a:pt x="2070" y="10419"/>
                </a:cubicBezTo>
                <a:lnTo>
                  <a:pt x="2043" y="20251"/>
                </a:lnTo>
                <a:lnTo>
                  <a:pt x="1022" y="20275"/>
                </a:lnTo>
                <a:lnTo>
                  <a:pt x="0" y="20300"/>
                </a:lnTo>
                <a:lnTo>
                  <a:pt x="0" y="20564"/>
                </a:lnTo>
                <a:cubicBezTo>
                  <a:pt x="0" y="20866"/>
                  <a:pt x="15" y="20877"/>
                  <a:pt x="584" y="21014"/>
                </a:cubicBezTo>
                <a:cubicBezTo>
                  <a:pt x="803" y="21067"/>
                  <a:pt x="1041" y="21126"/>
                  <a:pt x="1114" y="21144"/>
                </a:cubicBezTo>
                <a:cubicBezTo>
                  <a:pt x="1187" y="21162"/>
                  <a:pt x="5487" y="21183"/>
                  <a:pt x="10669" y="21189"/>
                </a:cubicBezTo>
                <a:cubicBezTo>
                  <a:pt x="18829" y="21200"/>
                  <a:pt x="20180" y="21183"/>
                  <a:pt x="20753" y="21063"/>
                </a:cubicBezTo>
                <a:cubicBezTo>
                  <a:pt x="21598" y="20886"/>
                  <a:pt x="21600" y="20885"/>
                  <a:pt x="21600" y="20564"/>
                </a:cubicBezTo>
                <a:lnTo>
                  <a:pt x="21600" y="20300"/>
                </a:lnTo>
                <a:lnTo>
                  <a:pt x="20565" y="20275"/>
                </a:lnTo>
                <a:lnTo>
                  <a:pt x="19529" y="20251"/>
                </a:lnTo>
                <a:lnTo>
                  <a:pt x="19529" y="10537"/>
                </a:lnTo>
                <a:cubicBezTo>
                  <a:pt x="19531" y="-239"/>
                  <a:pt x="19553" y="407"/>
                  <a:pt x="19184" y="144"/>
                </a:cubicBezTo>
                <a:cubicBezTo>
                  <a:pt x="19053" y="50"/>
                  <a:pt x="14929" y="1"/>
                  <a:pt x="10805" y="0"/>
                </a:cubicBezTo>
                <a:close/>
              </a:path>
            </a:pathLst>
          </a:custGeom>
          <a:ln w="12700">
            <a:miter lim="400000"/>
          </a:ln>
        </p:spPr>
      </p:pic>
      <p:pic>
        <p:nvPicPr>
          <p:cNvPr id="257" name="Image" descr="Image">
            <a:hlinkClick r:id="rId4"/>
          </p:cNvPr>
          <p:cNvPicPr>
            <a:picLocks noChangeAspect="1"/>
          </p:cNvPicPr>
          <p:nvPr/>
        </p:nvPicPr>
        <p:blipFill>
          <a:blip r:embed="rId5"/>
          <a:stretch>
            <a:fillRect/>
          </a:stretch>
        </p:blipFill>
        <p:spPr>
          <a:xfrm>
            <a:off x="13543481" y="11676287"/>
            <a:ext cx="6935673" cy="962502"/>
          </a:xfrm>
          <a:prstGeom prst="rect">
            <a:avLst/>
          </a:prstGeom>
          <a:ln w="12700">
            <a:miter lim="400000"/>
          </a:ln>
        </p:spPr>
      </p:pic>
      <p:sp>
        <p:nvSpPr>
          <p:cNvPr id="258" name="Rectangle"/>
          <p:cNvSpPr/>
          <p:nvPr/>
        </p:nvSpPr>
        <p:spPr>
          <a:xfrm>
            <a:off x="-46710" y="1601563"/>
            <a:ext cx="24430710" cy="4248041"/>
          </a:xfrm>
          <a:prstGeom prst="rect">
            <a:avLst/>
          </a:prstGeom>
          <a:gradFill>
            <a:gsLst>
              <a:gs pos="0">
                <a:srgbClr val="3E509C">
                  <a:alpha val="53951"/>
                </a:srgbClr>
              </a:gs>
              <a:gs pos="100000">
                <a:srgbClr val="3E509C"/>
              </a:gs>
            </a:gsLst>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9" name="“Demand for lithium batteries is set to grow rapidly… U.S. demand by nearly 6x by 2030. Despite this massive growth in lithium battery demand, the United States is projected to remain highly import-dependent.”…"/>
          <p:cNvSpPr txBox="1"/>
          <p:nvPr/>
        </p:nvSpPr>
        <p:spPr>
          <a:xfrm>
            <a:off x="8578615" y="2598510"/>
            <a:ext cx="14809025" cy="2271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ct val="110000"/>
              </a:lnSpc>
              <a:spcBef>
                <a:spcPts val="2200"/>
              </a:spcBef>
              <a:defRPr sz="4500" i="1">
                <a:solidFill>
                  <a:srgbClr val="FFFFFF"/>
                </a:solidFill>
                <a:latin typeface="Titillium Web Regular"/>
                <a:ea typeface="Titillium Web Regular"/>
                <a:cs typeface="Titillium Web Regular"/>
                <a:sym typeface="Titillium Web Regular"/>
              </a:defRPr>
            </a:pPr>
            <a:r>
              <a:rPr lang="en-US" sz="4400">
                <a:latin typeface="Titillium Web Light"/>
              </a:rPr>
              <a:t>“This bold and unexpected move by China in graphite has taken us by surprise, arriving far sooner than anyone could have predicted.” </a:t>
            </a:r>
            <a:endParaRPr lang="en-US" sz="4400"/>
          </a:p>
          <a:p>
            <a:pPr algn="l" defTabSz="457200">
              <a:lnSpc>
                <a:spcPct val="110000"/>
              </a:lnSpc>
              <a:spcBef>
                <a:spcPts val="2200"/>
              </a:spcBef>
              <a:defRPr sz="2500" cap="all">
                <a:solidFill>
                  <a:srgbClr val="FFFFFF"/>
                </a:solidFill>
                <a:latin typeface="Titillium Web Bold"/>
                <a:ea typeface="Titillium Web Bold"/>
                <a:cs typeface="Titillium Web Bold"/>
                <a:sym typeface="Titillium Web Bold"/>
              </a:defRPr>
            </a:pPr>
            <a:r>
              <a:rPr lang="en-US" sz="2400" b="1"/>
              <a:t>Kien Huynh, chief commercial officer at </a:t>
            </a:r>
            <a:r>
              <a:rPr lang="en-US" sz="2400" b="1" err="1"/>
              <a:t>Alkemy</a:t>
            </a:r>
            <a:r>
              <a:rPr lang="en-US" sz="2400" b="1"/>
              <a:t> Capital Investments </a:t>
            </a:r>
          </a:p>
        </p:txBody>
      </p:sp>
      <p:sp>
        <p:nvSpPr>
          <p:cNvPr id="260" name="Polygon"/>
          <p:cNvSpPr/>
          <p:nvPr/>
        </p:nvSpPr>
        <p:spPr>
          <a:xfrm rot="12600000">
            <a:off x="15112435" y="-89959"/>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1" name="Polygon"/>
          <p:cNvSpPr/>
          <p:nvPr/>
        </p:nvSpPr>
        <p:spPr>
          <a:xfrm rot="12600000">
            <a:off x="16166973" y="-70972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2" name="Polygon"/>
          <p:cNvSpPr/>
          <p:nvPr/>
        </p:nvSpPr>
        <p:spPr>
          <a:xfrm rot="12600000">
            <a:off x="14093585" y="-70972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3" name="Polygon"/>
          <p:cNvSpPr/>
          <p:nvPr/>
        </p:nvSpPr>
        <p:spPr>
          <a:xfrm rot="12600000">
            <a:off x="2675279" y="-201721"/>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4" name="Polygon"/>
          <p:cNvSpPr/>
          <p:nvPr/>
        </p:nvSpPr>
        <p:spPr>
          <a:xfrm rot="12600000">
            <a:off x="2675279" y="1017415"/>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5" name="Polygon"/>
          <p:cNvSpPr/>
          <p:nvPr/>
        </p:nvSpPr>
        <p:spPr>
          <a:xfrm rot="12600000">
            <a:off x="1643203" y="41804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6" name="Polygon"/>
          <p:cNvSpPr/>
          <p:nvPr/>
        </p:nvSpPr>
        <p:spPr>
          <a:xfrm rot="12600000">
            <a:off x="21713940" y="1209667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7" name="Polygon"/>
          <p:cNvSpPr/>
          <p:nvPr/>
        </p:nvSpPr>
        <p:spPr>
          <a:xfrm rot="12600000">
            <a:off x="22759948" y="12720641"/>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8" name="Polygon"/>
          <p:cNvSpPr/>
          <p:nvPr/>
        </p:nvSpPr>
        <p:spPr>
          <a:xfrm rot="12600000">
            <a:off x="20682798" y="12720641"/>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0" name="“This bold and unexpected move by China in graphite has taken us by surprise, arriving far sooner than anyone could have predicted.”…"/>
          <p:cNvSpPr txBox="1"/>
          <p:nvPr/>
        </p:nvSpPr>
        <p:spPr>
          <a:xfrm>
            <a:off x="1396847" y="6648905"/>
            <a:ext cx="14689403" cy="3845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ct val="110000"/>
              </a:lnSpc>
              <a:spcBef>
                <a:spcPts val="2200"/>
              </a:spcBef>
              <a:defRPr sz="5000" i="1">
                <a:solidFill>
                  <a:srgbClr val="FFFFFF"/>
                </a:solidFill>
                <a:latin typeface="Titillium Web Regular"/>
                <a:ea typeface="Titillium Web Regular"/>
                <a:cs typeface="Titillium Web Regular"/>
                <a:sym typeface="Titillium Web Regular"/>
              </a:defRPr>
            </a:pPr>
            <a:r>
              <a:rPr lang="en-US" sz="4500">
                <a:latin typeface="Titillium Web Light"/>
              </a:rPr>
              <a:t>“</a:t>
            </a:r>
            <a:r>
              <a:rPr lang="en-US" sz="1600" b="0" i="0">
                <a:solidFill>
                  <a:srgbClr val="404040"/>
                </a:solidFill>
                <a:effectLst/>
                <a:latin typeface="knowledge-regular"/>
              </a:rPr>
              <a:t> </a:t>
            </a:r>
            <a:r>
              <a:rPr lang="en-US" sz="4500" i="1">
                <a:solidFill>
                  <a:schemeClr val="bg1"/>
                </a:solidFill>
                <a:latin typeface="Titillium Web Light" panose="00000400000000000000" pitchFamily="2" charset="0"/>
              </a:rPr>
              <a:t>L</a:t>
            </a:r>
            <a:r>
              <a:rPr lang="en-US" sz="4500" b="0" i="1">
                <a:solidFill>
                  <a:schemeClr val="bg1"/>
                </a:solidFill>
                <a:effectLst/>
                <a:latin typeface="Titillium Web Light" panose="00000400000000000000" pitchFamily="2" charset="0"/>
              </a:rPr>
              <a:t>imits on Chinese content in batteries eligible for electric vehicle tax credits starting next year . …new rules, required under an August 2022 law, are designed to wean the U.S. electric vehicle battery chain away from China </a:t>
            </a:r>
            <a:r>
              <a:rPr lang="en-US" sz="4500" i="1">
                <a:latin typeface="Titillium Web Light" panose="00000400000000000000" pitchFamily="2" charset="0"/>
              </a:rPr>
              <a:t>”</a:t>
            </a:r>
          </a:p>
          <a:p>
            <a:pPr algn="l" defTabSz="457200">
              <a:lnSpc>
                <a:spcPct val="110000"/>
              </a:lnSpc>
              <a:spcBef>
                <a:spcPts val="2200"/>
              </a:spcBef>
              <a:defRPr sz="5000" i="1">
                <a:solidFill>
                  <a:srgbClr val="FFFFFF"/>
                </a:solidFill>
                <a:latin typeface="Titillium Web Regular"/>
                <a:ea typeface="Titillium Web Regular"/>
                <a:cs typeface="Titillium Web Regular"/>
                <a:sym typeface="Titillium Web Regular"/>
              </a:defRPr>
            </a:pPr>
            <a:r>
              <a:rPr lang="en-US" sz="2500" b="0" i="0">
                <a:solidFill>
                  <a:schemeClr val="bg1"/>
                </a:solidFill>
                <a:effectLst/>
                <a:latin typeface="Titillium Web Bold" panose="00000800000000000000" pitchFamily="2" charset="0"/>
              </a:rPr>
              <a:t>REPORTING BY DAVID SHEPARDSON AND DAVID LAWDER </a:t>
            </a:r>
            <a:endParaRPr lang="en-US" sz="2500" b="1" i="0" cap="all">
              <a:latin typeface="Titillium Web Bold"/>
              <a:ea typeface="Titillium Web Bold"/>
              <a:cs typeface="Titillium Web Bold"/>
            </a:endParaRPr>
          </a:p>
        </p:txBody>
      </p:sp>
      <p:pic>
        <p:nvPicPr>
          <p:cNvPr id="272" name="Image" descr="Image">
            <a:hlinkClick r:id="rId6"/>
          </p:cNvPr>
          <p:cNvPicPr>
            <a:picLocks noChangeAspect="1"/>
          </p:cNvPicPr>
          <p:nvPr/>
        </p:nvPicPr>
        <p:blipFill>
          <a:blip r:embed="rId7"/>
          <a:stretch>
            <a:fillRect/>
          </a:stretch>
        </p:blipFill>
        <p:spPr>
          <a:xfrm>
            <a:off x="1423040" y="11802771"/>
            <a:ext cx="5299210" cy="825794"/>
          </a:xfrm>
          <a:prstGeom prst="rect">
            <a:avLst/>
          </a:prstGeom>
          <a:ln w="12700">
            <a:miter lim="400000"/>
          </a:ln>
        </p:spPr>
      </p:pic>
      <p:pic>
        <p:nvPicPr>
          <p:cNvPr id="273" name="Image" descr="Image">
            <a:hlinkClick r:id="rId8"/>
          </p:cNvPr>
          <p:cNvPicPr>
            <a:picLocks noChangeAspect="1"/>
          </p:cNvPicPr>
          <p:nvPr/>
        </p:nvPicPr>
        <p:blipFill>
          <a:blip r:embed="rId9"/>
          <a:srcRect t="27798" b="27798"/>
          <a:stretch>
            <a:fillRect/>
          </a:stretch>
        </p:blipFill>
        <p:spPr>
          <a:xfrm>
            <a:off x="7351819" y="11506243"/>
            <a:ext cx="5680570" cy="1418849"/>
          </a:xfrm>
          <a:prstGeom prst="rect">
            <a:avLst/>
          </a:prstGeom>
          <a:ln w="12700">
            <a:miter lim="400000"/>
          </a:ln>
        </p:spPr>
      </p:pic>
      <p:pic>
        <p:nvPicPr>
          <p:cNvPr id="4" name="Image" descr="Image">
            <a:extLst>
              <a:ext uri="{FF2B5EF4-FFF2-40B4-BE49-F238E27FC236}">
                <a16:creationId xmlns:a16="http://schemas.microsoft.com/office/drawing/2014/main" id="{3AECB3FA-5F92-A1D5-1170-5580A0C33B8D}"/>
              </a:ext>
            </a:extLst>
          </p:cNvPr>
          <p:cNvPicPr>
            <a:picLocks noChangeAspect="1"/>
          </p:cNvPicPr>
          <p:nvPr/>
        </p:nvPicPr>
        <p:blipFill>
          <a:blip r:embed="rId3"/>
          <a:srcRect l="7280" t="24803" r="5568" b="25076"/>
          <a:stretch>
            <a:fillRect/>
          </a:stretch>
        </p:blipFill>
        <p:spPr>
          <a:xfrm>
            <a:off x="-46710" y="1667645"/>
            <a:ext cx="8190815" cy="4710451"/>
          </a:xfrm>
          <a:custGeom>
            <a:avLst/>
            <a:gdLst/>
            <a:ahLst/>
            <a:cxnLst>
              <a:cxn ang="0">
                <a:pos x="wd2" y="hd2"/>
              </a:cxn>
              <a:cxn ang="5400000">
                <a:pos x="wd2" y="hd2"/>
              </a:cxn>
              <a:cxn ang="10800000">
                <a:pos x="wd2" y="hd2"/>
              </a:cxn>
              <a:cxn ang="16200000">
                <a:pos x="wd2" y="hd2"/>
              </a:cxn>
            </a:cxnLst>
            <a:rect l="0" t="0" r="r" b="b"/>
            <a:pathLst>
              <a:path w="21600" h="21192" extrusionOk="0">
                <a:moveTo>
                  <a:pt x="10805" y="0"/>
                </a:moveTo>
                <a:cubicBezTo>
                  <a:pt x="6681" y="-2"/>
                  <a:pt x="2558" y="42"/>
                  <a:pt x="2427" y="136"/>
                </a:cubicBezTo>
                <a:cubicBezTo>
                  <a:pt x="2072" y="389"/>
                  <a:pt x="2099" y="-400"/>
                  <a:pt x="2070" y="10419"/>
                </a:cubicBezTo>
                <a:lnTo>
                  <a:pt x="2043" y="20251"/>
                </a:lnTo>
                <a:lnTo>
                  <a:pt x="1022" y="20275"/>
                </a:lnTo>
                <a:lnTo>
                  <a:pt x="0" y="20300"/>
                </a:lnTo>
                <a:lnTo>
                  <a:pt x="0" y="20564"/>
                </a:lnTo>
                <a:cubicBezTo>
                  <a:pt x="0" y="20866"/>
                  <a:pt x="15" y="20877"/>
                  <a:pt x="584" y="21014"/>
                </a:cubicBezTo>
                <a:cubicBezTo>
                  <a:pt x="803" y="21067"/>
                  <a:pt x="1041" y="21126"/>
                  <a:pt x="1114" y="21144"/>
                </a:cubicBezTo>
                <a:cubicBezTo>
                  <a:pt x="1187" y="21162"/>
                  <a:pt x="5487" y="21183"/>
                  <a:pt x="10669" y="21189"/>
                </a:cubicBezTo>
                <a:cubicBezTo>
                  <a:pt x="18829" y="21200"/>
                  <a:pt x="20180" y="21183"/>
                  <a:pt x="20753" y="21063"/>
                </a:cubicBezTo>
                <a:cubicBezTo>
                  <a:pt x="21598" y="20886"/>
                  <a:pt x="21600" y="20885"/>
                  <a:pt x="21600" y="20564"/>
                </a:cubicBezTo>
                <a:lnTo>
                  <a:pt x="21600" y="20300"/>
                </a:lnTo>
                <a:lnTo>
                  <a:pt x="20565" y="20275"/>
                </a:lnTo>
                <a:lnTo>
                  <a:pt x="19529" y="20251"/>
                </a:lnTo>
                <a:lnTo>
                  <a:pt x="19529" y="10537"/>
                </a:lnTo>
                <a:cubicBezTo>
                  <a:pt x="19531" y="-239"/>
                  <a:pt x="19553" y="407"/>
                  <a:pt x="19184" y="144"/>
                </a:cubicBezTo>
                <a:cubicBezTo>
                  <a:pt x="19053" y="50"/>
                  <a:pt x="14929" y="1"/>
                  <a:pt x="10805" y="0"/>
                </a:cubicBezTo>
                <a:close/>
              </a:path>
            </a:pathLst>
          </a:custGeom>
          <a:ln w="12700">
            <a:miter lim="400000"/>
          </a:ln>
        </p:spPr>
      </p:pic>
      <p:pic>
        <p:nvPicPr>
          <p:cNvPr id="3" name="Picture 2">
            <a:extLst>
              <a:ext uri="{FF2B5EF4-FFF2-40B4-BE49-F238E27FC236}">
                <a16:creationId xmlns:a16="http://schemas.microsoft.com/office/drawing/2014/main" id="{AB0A6765-40E0-C946-7595-7765107BDA0C}"/>
              </a:ext>
            </a:extLst>
          </p:cNvPr>
          <p:cNvPicPr>
            <a:picLocks noChangeAspect="1"/>
          </p:cNvPicPr>
          <p:nvPr/>
        </p:nvPicPr>
        <p:blipFill rotWithShape="1">
          <a:blip r:embed="rId10"/>
          <a:srcRect l="16331" t="865" r="1151" b="22863"/>
          <a:stretch/>
        </p:blipFill>
        <p:spPr>
          <a:xfrm>
            <a:off x="16897494" y="6967427"/>
            <a:ext cx="5730851" cy="3826188"/>
          </a:xfrm>
          <a:prstGeom prst="rect">
            <a:avLst/>
          </a:prstGeom>
        </p:spPr>
      </p:pic>
      <p:pic>
        <p:nvPicPr>
          <p:cNvPr id="5" name="Screen Shot 2023-10-20 at 3.32.39 PM.png" descr="Screen Shot 2023-10-20 at 3.32.39 PM.png">
            <a:extLst>
              <a:ext uri="{FF2B5EF4-FFF2-40B4-BE49-F238E27FC236}">
                <a16:creationId xmlns:a16="http://schemas.microsoft.com/office/drawing/2014/main" id="{8E4F29C1-4F51-39C2-D925-61D241781C80}"/>
              </a:ext>
            </a:extLst>
          </p:cNvPr>
          <p:cNvPicPr>
            <a:picLocks noChangeAspect="1"/>
          </p:cNvPicPr>
          <p:nvPr/>
        </p:nvPicPr>
        <p:blipFill rotWithShape="1">
          <a:blip r:embed="rId11"/>
          <a:srcRect l="-7446" t="-127" r="7446" b="90229"/>
          <a:stretch/>
        </p:blipFill>
        <p:spPr>
          <a:xfrm>
            <a:off x="16111201" y="6785558"/>
            <a:ext cx="6152569" cy="579957"/>
          </a:xfrm>
          <a:prstGeom prst="rect">
            <a:avLst/>
          </a:prstGeom>
          <a:ln w="12700">
            <a:miter lim="400000"/>
          </a:ln>
        </p:spPr>
      </p:pic>
      <p:pic>
        <p:nvPicPr>
          <p:cNvPr id="2" name="Screen Shot 2023-10-20 at 3.32.39 PM.png" descr="Screen Shot 2023-10-20 at 3.32.39 PM.png">
            <a:extLst>
              <a:ext uri="{FF2B5EF4-FFF2-40B4-BE49-F238E27FC236}">
                <a16:creationId xmlns:a16="http://schemas.microsoft.com/office/drawing/2014/main" id="{7EA785D6-1BB6-5E78-7031-3447BB54DFAF}"/>
              </a:ext>
            </a:extLst>
          </p:cNvPr>
          <p:cNvPicPr>
            <a:picLocks noChangeAspect="1"/>
          </p:cNvPicPr>
          <p:nvPr/>
        </p:nvPicPr>
        <p:blipFill>
          <a:blip r:embed="rId11"/>
          <a:srcRect b="28838"/>
          <a:stretch>
            <a:fillRect/>
          </a:stretch>
        </p:blipFill>
        <p:spPr>
          <a:xfrm>
            <a:off x="996360" y="1915942"/>
            <a:ext cx="6152569" cy="3933662"/>
          </a:xfrm>
          <a:prstGeom prst="rect">
            <a:avLst/>
          </a:prstGeom>
          <a:ln w="12700">
            <a:miter lim="400000"/>
          </a:ln>
        </p:spPr>
      </p:pic>
      <p:sp>
        <p:nvSpPr>
          <p:cNvPr id="13" name="TextBox 12">
            <a:extLst>
              <a:ext uri="{FF2B5EF4-FFF2-40B4-BE49-F238E27FC236}">
                <a16:creationId xmlns:a16="http://schemas.microsoft.com/office/drawing/2014/main" id="{3A8DFD36-A93A-08B1-0693-FB437C5261C7}"/>
              </a:ext>
            </a:extLst>
          </p:cNvPr>
          <p:cNvSpPr txBox="1"/>
          <p:nvPr/>
        </p:nvSpPr>
        <p:spPr>
          <a:xfrm>
            <a:off x="1687815" y="412334"/>
            <a:ext cx="15176689" cy="1246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500">
                <a:solidFill>
                  <a:srgbClr val="080808"/>
                </a:solidFill>
                <a:latin typeface="Titillium Web Regular"/>
              </a:rPr>
              <a:t>Current graphite supply chain at risk</a:t>
            </a:r>
          </a:p>
        </p:txBody>
      </p:sp>
    </p:spTree>
    <p:extLst>
      <p:ext uri="{BB962C8B-B14F-4D97-AF65-F5344CB8AC3E}">
        <p14:creationId xmlns:p14="http://schemas.microsoft.com/office/powerpoint/2010/main" val="22010850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olygon"/>
          <p:cNvSpPr/>
          <p:nvPr/>
        </p:nvSpPr>
        <p:spPr>
          <a:xfrm rot="12600000">
            <a:off x="9651627" y="924860"/>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0" name="Polygon"/>
          <p:cNvSpPr/>
          <p:nvPr/>
        </p:nvSpPr>
        <p:spPr>
          <a:xfrm rot="12600000">
            <a:off x="9651627" y="-264758"/>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1" name="Polygon"/>
          <p:cNvSpPr/>
          <p:nvPr/>
        </p:nvSpPr>
        <p:spPr>
          <a:xfrm rot="12600000">
            <a:off x="10706166" y="305099"/>
            <a:ext cx="1209840"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2" name="Polygon"/>
          <p:cNvSpPr/>
          <p:nvPr/>
        </p:nvSpPr>
        <p:spPr>
          <a:xfrm rot="12600000">
            <a:off x="11778370" y="-277458"/>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3" name="Polygon"/>
          <p:cNvSpPr/>
          <p:nvPr/>
        </p:nvSpPr>
        <p:spPr>
          <a:xfrm rot="12600000">
            <a:off x="19012642" y="-828223"/>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4" name="Polygon"/>
          <p:cNvSpPr/>
          <p:nvPr/>
        </p:nvSpPr>
        <p:spPr>
          <a:xfrm rot="12600000">
            <a:off x="22944321" y="6803959"/>
            <a:ext cx="1209841"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Polygon"/>
          <p:cNvSpPr/>
          <p:nvPr/>
        </p:nvSpPr>
        <p:spPr>
          <a:xfrm rot="12600000">
            <a:off x="22923318" y="8017381"/>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6" name="Polygon"/>
          <p:cNvSpPr/>
          <p:nvPr/>
        </p:nvSpPr>
        <p:spPr>
          <a:xfrm rot="12600000">
            <a:off x="23988701" y="7429500"/>
            <a:ext cx="1209840"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7" name="Polygon"/>
          <p:cNvSpPr/>
          <p:nvPr/>
        </p:nvSpPr>
        <p:spPr>
          <a:xfrm rot="12600000">
            <a:off x="17966636" y="-260936"/>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8" name="Polygon"/>
          <p:cNvSpPr/>
          <p:nvPr/>
        </p:nvSpPr>
        <p:spPr>
          <a:xfrm rot="12600000">
            <a:off x="21867801" y="8619265"/>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80" name="Image" descr="Image"/>
          <p:cNvPicPr>
            <a:picLocks noChangeAspect="1"/>
          </p:cNvPicPr>
          <p:nvPr/>
        </p:nvPicPr>
        <p:blipFill>
          <a:blip r:embed="rId3"/>
          <a:srcRect l="149" t="6" r="905"/>
          <a:stretch>
            <a:fillRect/>
          </a:stretch>
        </p:blipFill>
        <p:spPr>
          <a:xfrm>
            <a:off x="22077123" y="11720951"/>
            <a:ext cx="1438276" cy="1254735"/>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5"/>
                  <a:pt x="118" y="10496"/>
                  <a:pt x="66" y="10581"/>
                </a:cubicBezTo>
                <a:cubicBezTo>
                  <a:pt x="36" y="10629"/>
                  <a:pt x="14" y="10697"/>
                  <a:pt x="0" y="10909"/>
                </a:cubicBezTo>
                <a:lnTo>
                  <a:pt x="185" y="11265"/>
                </a:lnTo>
                <a:cubicBezTo>
                  <a:pt x="304" y="11495"/>
                  <a:pt x="1482" y="13835"/>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182" name="Polygon"/>
          <p:cNvSpPr/>
          <p:nvPr/>
        </p:nvSpPr>
        <p:spPr>
          <a:xfrm rot="12600000">
            <a:off x="10706166" y="1538442"/>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3" name="Polygon"/>
          <p:cNvSpPr/>
          <p:nvPr/>
        </p:nvSpPr>
        <p:spPr>
          <a:xfrm rot="12600000">
            <a:off x="10702693" y="2764355"/>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4" name="Polygon"/>
          <p:cNvSpPr/>
          <p:nvPr/>
        </p:nvSpPr>
        <p:spPr>
          <a:xfrm rot="12600000">
            <a:off x="9669381" y="3408212"/>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5" name="Polygon"/>
          <p:cNvSpPr/>
          <p:nvPr/>
        </p:nvSpPr>
        <p:spPr>
          <a:xfrm rot="12600000">
            <a:off x="8607193" y="3998371"/>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6" name="Polygon"/>
          <p:cNvSpPr/>
          <p:nvPr/>
        </p:nvSpPr>
        <p:spPr>
          <a:xfrm rot="12600000">
            <a:off x="11778370" y="3354342"/>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7" name="Polygon"/>
          <p:cNvSpPr/>
          <p:nvPr/>
        </p:nvSpPr>
        <p:spPr>
          <a:xfrm rot="12600000">
            <a:off x="-648790" y="10665972"/>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8" name="Polygon"/>
          <p:cNvSpPr/>
          <p:nvPr/>
        </p:nvSpPr>
        <p:spPr>
          <a:xfrm rot="12600000">
            <a:off x="-648790" y="9455259"/>
            <a:ext cx="1209839"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9" name="Polygon"/>
          <p:cNvSpPr/>
          <p:nvPr/>
        </p:nvSpPr>
        <p:spPr>
          <a:xfrm rot="12600000">
            <a:off x="397217" y="8837172"/>
            <a:ext cx="1209841"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0" name="Polygon"/>
          <p:cNvSpPr/>
          <p:nvPr/>
        </p:nvSpPr>
        <p:spPr>
          <a:xfrm rot="12600000">
            <a:off x="397217" y="11275572"/>
            <a:ext cx="1209841"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Polygon"/>
          <p:cNvSpPr/>
          <p:nvPr/>
        </p:nvSpPr>
        <p:spPr>
          <a:xfrm rot="12600000">
            <a:off x="20051852" y="-239358"/>
            <a:ext cx="1209840" cy="1397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2" name="Polygon"/>
          <p:cNvSpPr/>
          <p:nvPr/>
        </p:nvSpPr>
        <p:spPr>
          <a:xfrm rot="12600000">
            <a:off x="21100170" y="330499"/>
            <a:ext cx="1209841"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3" name="RAPID ADOPTION…"/>
          <p:cNvSpPr txBox="1"/>
          <p:nvPr/>
        </p:nvSpPr>
        <p:spPr>
          <a:xfrm>
            <a:off x="2036260" y="5520465"/>
            <a:ext cx="5334826" cy="514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2500">
                <a:solidFill>
                  <a:srgbClr val="3E509C"/>
                </a:solidFill>
                <a:latin typeface="Titillium Web Bold"/>
                <a:ea typeface="Titillium Web Bold"/>
                <a:cs typeface="Titillium Web Bold"/>
                <a:sym typeface="Titillium Web Bold"/>
              </a:defRPr>
            </a:pPr>
            <a:r>
              <a:rPr b="1"/>
              <a:t>MASSIVE UPTICK IN DEMAND</a:t>
            </a:r>
            <a:endParaRPr lang="en-US" sz="3000" b="1">
              <a:solidFill>
                <a:srgbClr val="212121"/>
              </a:solidFill>
            </a:endParaRPr>
          </a:p>
          <a:p>
            <a:pPr algn="l">
              <a:lnSpc>
                <a:spcPct val="120000"/>
              </a:lnSpc>
              <a:defRPr sz="3000">
                <a:solidFill>
                  <a:srgbClr val="212121"/>
                </a:solidFill>
                <a:latin typeface="Titillium Web Regular"/>
                <a:ea typeface="Titillium Web Regular"/>
                <a:cs typeface="Titillium Web Regular"/>
                <a:sym typeface="Titillium Web Regular"/>
              </a:defRPr>
            </a:pPr>
            <a:r>
              <a:rPr lang="en-US"/>
              <a:t>Electric vehicle </a:t>
            </a:r>
            <a:r>
              <a:t>popularity </a:t>
            </a:r>
            <a:r>
              <a:rPr lang="en-US"/>
              <a:t>drives</a:t>
            </a:r>
            <a:r>
              <a:t> a surge in demand from automobile manufacturers.</a:t>
            </a:r>
            <a:r>
              <a:rPr lang="en-US"/>
              <a:t> </a:t>
            </a:r>
            <a:endParaRPr/>
          </a:p>
          <a:p>
            <a:pPr algn="l">
              <a:lnSpc>
                <a:spcPct val="120000"/>
              </a:lnSpc>
              <a:defRPr sz="2000">
                <a:solidFill>
                  <a:srgbClr val="212121"/>
                </a:solidFill>
                <a:latin typeface="Titillium Web Regular"/>
                <a:ea typeface="Titillium Web Regular"/>
                <a:cs typeface="Titillium Web Regular"/>
                <a:sym typeface="Titillium Web Regular"/>
              </a:defRPr>
            </a:pPr>
            <a:endParaRPr/>
          </a:p>
          <a:p>
            <a:pPr algn="l">
              <a:lnSpc>
                <a:spcPct val="120000"/>
              </a:lnSpc>
              <a:defRPr sz="2500">
                <a:solidFill>
                  <a:srgbClr val="3E509C"/>
                </a:solidFill>
                <a:latin typeface="Titillium Web Bold"/>
                <a:ea typeface="Titillium Web Bold"/>
                <a:cs typeface="Titillium Web Bold"/>
                <a:sym typeface="Titillium Web Bold"/>
              </a:defRPr>
            </a:pPr>
            <a:r>
              <a:rPr b="1"/>
              <a:t>SIGNIFICANT LAG IN SUPPLY</a:t>
            </a:r>
            <a:endParaRPr sz="3000" b="1">
              <a:solidFill>
                <a:srgbClr val="212121"/>
              </a:solidFill>
            </a:endParaRPr>
          </a:p>
          <a:p>
            <a:pPr algn="l">
              <a:lnSpc>
                <a:spcPct val="120000"/>
              </a:lnSpc>
              <a:defRPr sz="3000">
                <a:solidFill>
                  <a:srgbClr val="212121"/>
                </a:solidFill>
                <a:latin typeface="Titillium Web Regular"/>
                <a:ea typeface="Titillium Web Regular"/>
                <a:cs typeface="Titillium Web Regular"/>
                <a:sym typeface="Titillium Web Regular"/>
              </a:defRPr>
            </a:pPr>
            <a:r>
              <a:rPr lang="en-US"/>
              <a:t>M</a:t>
            </a:r>
            <a:r>
              <a:t>ined and synthetic graphite</a:t>
            </a:r>
            <a:r>
              <a:rPr lang="en-US"/>
              <a:t> production resources </a:t>
            </a:r>
            <a:r>
              <a:t>can’t keep up with demand.</a:t>
            </a:r>
            <a:r>
              <a:rPr lang="en-US"/>
              <a:t> </a:t>
            </a:r>
            <a:endParaRPr/>
          </a:p>
          <a:p>
            <a:pPr algn="l">
              <a:lnSpc>
                <a:spcPct val="120000"/>
              </a:lnSpc>
              <a:defRPr>
                <a:solidFill>
                  <a:srgbClr val="212121"/>
                </a:solidFill>
                <a:latin typeface="Titillium Web Regular"/>
                <a:ea typeface="Titillium Web Regular"/>
                <a:cs typeface="Titillium Web Regular"/>
                <a:sym typeface="Titillium Web Regular"/>
              </a:defRPr>
            </a:pPr>
            <a:r>
              <a:rPr i="1" u="sng">
                <a:solidFill>
                  <a:srgbClr val="3F4F9C"/>
                </a:solidFill>
                <a:uFill>
                  <a:solidFill>
                    <a:srgbClr val="0000FF"/>
                  </a:solidFill>
                </a:uFill>
                <a:hlinkClick r:id="rId4">
                  <a:extLst>
                    <a:ext uri="{A12FA001-AC4F-418D-AE19-62706E023703}">
                      <ahyp:hlinkClr xmlns:ahyp="http://schemas.microsoft.com/office/drawing/2018/hyperlinkcolor" val="tx"/>
                    </a:ext>
                  </a:extLst>
                </a:hlinkClick>
              </a:rPr>
              <a:t>Source: Reuters</a:t>
            </a:r>
          </a:p>
        </p:txBody>
      </p:sp>
      <p:sp>
        <p:nvSpPr>
          <p:cNvPr id="195" name="RAPID ADOPTION…"/>
          <p:cNvSpPr txBox="1"/>
          <p:nvPr/>
        </p:nvSpPr>
        <p:spPr>
          <a:xfrm>
            <a:off x="8917876" y="11827251"/>
            <a:ext cx="1291508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500">
                <a:solidFill>
                  <a:srgbClr val="212121"/>
                </a:solidFill>
                <a:latin typeface="Titillium Web Regular"/>
                <a:ea typeface="Titillium Web Regular"/>
                <a:cs typeface="Titillium Web Regular"/>
                <a:sym typeface="Titillium Web Regular"/>
              </a:defRPr>
            </a:lvl1pPr>
          </a:lstStyle>
          <a:p>
            <a:r>
              <a:t>Supply (of natural and synthetic graphite)</a:t>
            </a:r>
          </a:p>
        </p:txBody>
      </p:sp>
      <p:sp>
        <p:nvSpPr>
          <p:cNvPr id="196" name="RAPID ADOPTION…"/>
          <p:cNvSpPr txBox="1"/>
          <p:nvPr/>
        </p:nvSpPr>
        <p:spPr>
          <a:xfrm rot="16200000">
            <a:off x="5239316" y="8093281"/>
            <a:ext cx="5474989"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500">
                <a:solidFill>
                  <a:srgbClr val="212121"/>
                </a:solidFill>
                <a:latin typeface="Titillium Web Regular"/>
                <a:ea typeface="Titillium Web Regular"/>
                <a:cs typeface="Titillium Web Regular"/>
                <a:sym typeface="Titillium Web Regular"/>
              </a:defRPr>
            </a:lvl1pPr>
          </a:lstStyle>
          <a:p>
            <a:r>
              <a:t>Demand (in mln tonnes)</a:t>
            </a:r>
          </a:p>
        </p:txBody>
      </p:sp>
      <p:pic>
        <p:nvPicPr>
          <p:cNvPr id="2" name="Picture 1" descr="A graph with a line going up&#10;&#10;Description automatically generated">
            <a:extLst>
              <a:ext uri="{FF2B5EF4-FFF2-40B4-BE49-F238E27FC236}">
                <a16:creationId xmlns:a16="http://schemas.microsoft.com/office/drawing/2014/main" id="{7B00760A-4568-A1D6-F151-B8CB6D8F7F1A}"/>
              </a:ext>
            </a:extLst>
          </p:cNvPr>
          <p:cNvPicPr>
            <a:picLocks noChangeAspect="1"/>
          </p:cNvPicPr>
          <p:nvPr/>
        </p:nvPicPr>
        <p:blipFill>
          <a:blip r:embed="rId5"/>
          <a:stretch>
            <a:fillRect/>
          </a:stretch>
        </p:blipFill>
        <p:spPr>
          <a:xfrm>
            <a:off x="8243039" y="5236270"/>
            <a:ext cx="13593251" cy="6541682"/>
          </a:xfrm>
          <a:prstGeom prst="rect">
            <a:avLst/>
          </a:prstGeom>
        </p:spPr>
      </p:pic>
      <p:sp>
        <p:nvSpPr>
          <p:cNvPr id="3" name="Graphite has inherent issues that prevent it from meeting the demands of next generation lithium-ion batteries.">
            <a:extLst>
              <a:ext uri="{FF2B5EF4-FFF2-40B4-BE49-F238E27FC236}">
                <a16:creationId xmlns:a16="http://schemas.microsoft.com/office/drawing/2014/main" id="{DCA0CB99-A52C-36D4-A837-2EBC6B7DD7E2}"/>
              </a:ext>
            </a:extLst>
          </p:cNvPr>
          <p:cNvSpPr txBox="1"/>
          <p:nvPr/>
        </p:nvSpPr>
        <p:spPr>
          <a:xfrm>
            <a:off x="2032000" y="3026238"/>
            <a:ext cx="18789579"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4000">
                <a:solidFill>
                  <a:srgbClr val="212121"/>
                </a:solidFill>
                <a:latin typeface="Titillium Web Regular"/>
                <a:ea typeface="Titillium Web Regular"/>
                <a:cs typeface="Titillium Web Regular"/>
                <a:sym typeface="Titillium Web Regular"/>
              </a:defRPr>
            </a:lvl1pPr>
          </a:lstStyle>
          <a:p>
            <a:pPr>
              <a:lnSpc>
                <a:spcPct val="120000"/>
              </a:lnSpc>
            </a:pPr>
            <a:r>
              <a:rPr lang="en-US"/>
              <a:t>And is expected to for the next decade and beyond.</a:t>
            </a:r>
          </a:p>
        </p:txBody>
      </p:sp>
      <p:sp>
        <p:nvSpPr>
          <p:cNvPr id="4" name="Current Industry Problems">
            <a:extLst>
              <a:ext uri="{FF2B5EF4-FFF2-40B4-BE49-F238E27FC236}">
                <a16:creationId xmlns:a16="http://schemas.microsoft.com/office/drawing/2014/main" id="{39755AC2-DA8C-9917-6370-B52682C96874}"/>
              </a:ext>
            </a:extLst>
          </p:cNvPr>
          <p:cNvSpPr txBox="1"/>
          <p:nvPr/>
        </p:nvSpPr>
        <p:spPr>
          <a:xfrm>
            <a:off x="2032000" y="1669741"/>
            <a:ext cx="15031359"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7500">
                <a:solidFill>
                  <a:srgbClr val="212121"/>
                </a:solidFill>
                <a:latin typeface="Titillium Web Regular"/>
                <a:ea typeface="Titillium Web Regular"/>
                <a:cs typeface="Titillium Web Regular"/>
                <a:sym typeface="Titillium Web Regular"/>
              </a:defRPr>
            </a:lvl1pPr>
          </a:lstStyle>
          <a:p>
            <a:r>
              <a:rPr lang="en-US"/>
              <a:t>Demand for graphite exceeds supply</a:t>
            </a: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E509C"/>
        </a:solidFill>
        <a:effectLst/>
      </p:bgPr>
    </p:bg>
    <p:spTree>
      <p:nvGrpSpPr>
        <p:cNvPr id="1" name=""/>
        <p:cNvGrpSpPr/>
        <p:nvPr/>
      </p:nvGrpSpPr>
      <p:grpSpPr>
        <a:xfrm>
          <a:off x="0" y="0"/>
          <a:ext cx="0" cy="0"/>
          <a:chOff x="0" y="0"/>
          <a:chExt cx="0" cy="0"/>
        </a:xfrm>
      </p:grpSpPr>
      <p:pic>
        <p:nvPicPr>
          <p:cNvPr id="219" name="Screen Shot 2023-10-13 at 1.21.27 PM.png" descr="Screen Shot 2023-10-13 at 1.21.27 PM.png"/>
          <p:cNvPicPr>
            <a:picLocks noChangeAspect="1"/>
          </p:cNvPicPr>
          <p:nvPr/>
        </p:nvPicPr>
        <p:blipFill>
          <a:blip r:embed="rId2"/>
          <a:srcRect r="21598" b="20827"/>
          <a:stretch>
            <a:fillRect/>
          </a:stretch>
        </p:blipFill>
        <p:spPr>
          <a:xfrm>
            <a:off x="0" y="0"/>
            <a:ext cx="24384002" cy="13716000"/>
          </a:xfrm>
          <a:prstGeom prst="rect">
            <a:avLst/>
          </a:prstGeom>
          <a:ln w="12700">
            <a:miter lim="400000"/>
          </a:ln>
        </p:spPr>
      </p:pic>
      <p:sp>
        <p:nvSpPr>
          <p:cNvPr id="220" name="Rectangle"/>
          <p:cNvSpPr/>
          <p:nvPr/>
        </p:nvSpPr>
        <p:spPr>
          <a:xfrm>
            <a:off x="18204" y="0"/>
            <a:ext cx="24384001" cy="13716001"/>
          </a:xfrm>
          <a:prstGeom prst="rect">
            <a:avLst/>
          </a:prstGeom>
          <a:gradFill>
            <a:gsLst>
              <a:gs pos="1265">
                <a:srgbClr val="3E509C">
                  <a:alpha val="90000"/>
                </a:srgbClr>
              </a:gs>
              <a:gs pos="38666">
                <a:srgbClr val="3E509C">
                  <a:alpha val="65433"/>
                </a:srgbClr>
              </a:gs>
              <a:gs pos="52567">
                <a:srgbClr val="3E509C">
                  <a:alpha val="40867"/>
                </a:srgbClr>
              </a:gs>
              <a:gs pos="64369">
                <a:srgbClr val="3E509C">
                  <a:alpha val="20433"/>
                </a:srgbClr>
              </a:gs>
              <a:gs pos="100000">
                <a:srgbClr val="3E509C">
                  <a:alpha val="0"/>
                </a:srgbClr>
              </a:gs>
            </a:gsLst>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21" name="Image" descr="Image"/>
          <p:cNvPicPr>
            <a:picLocks noChangeAspect="1"/>
          </p:cNvPicPr>
          <p:nvPr/>
        </p:nvPicPr>
        <p:blipFill>
          <a:blip r:embed="rId3"/>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23" name="Line"/>
          <p:cNvSpPr/>
          <p:nvPr/>
        </p:nvSpPr>
        <p:spPr>
          <a:xfrm flipH="1">
            <a:off x="2032000" y="5048101"/>
            <a:ext cx="1" cy="6475636"/>
          </a:xfrm>
          <a:prstGeom prst="line">
            <a:avLst/>
          </a:prstGeom>
          <a:ln w="38100">
            <a:solidFill>
              <a:srgbClr val="C0C0C0"/>
            </a:solidFill>
            <a:miter lim="400000"/>
          </a:ln>
        </p:spPr>
        <p:txBody>
          <a:bodyPr lIns="50800" tIns="50800" rIns="50800" bIns="50800" anchor="ctr"/>
          <a:lstStyle/>
          <a:p>
            <a:endParaRPr/>
          </a:p>
        </p:txBody>
      </p:sp>
      <p:sp>
        <p:nvSpPr>
          <p:cNvPr id="224" name="COnovate Investor Pitch: Private and confidential"/>
          <p:cNvSpPr txBox="1"/>
          <p:nvPr/>
        </p:nvSpPr>
        <p:spPr>
          <a:xfrm>
            <a:off x="2032000" y="12125149"/>
            <a:ext cx="702969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i="1">
                <a:solidFill>
                  <a:srgbClr val="FFFFFF"/>
                </a:solidFill>
                <a:latin typeface="Titillium Web Regular"/>
                <a:ea typeface="Titillium Web Regular"/>
                <a:cs typeface="Titillium Web Regular"/>
                <a:sym typeface="Titillium Web Regular"/>
              </a:defRPr>
            </a:lvl1pPr>
          </a:lstStyle>
          <a:p>
            <a:endParaRPr/>
          </a:p>
        </p:txBody>
      </p:sp>
      <p:sp>
        <p:nvSpPr>
          <p:cNvPr id="2" name="TextBox 1">
            <a:extLst>
              <a:ext uri="{FF2B5EF4-FFF2-40B4-BE49-F238E27FC236}">
                <a16:creationId xmlns:a16="http://schemas.microsoft.com/office/drawing/2014/main" id="{00A83CF2-DAB6-1085-1C67-5C5B26101DC1}"/>
              </a:ext>
            </a:extLst>
          </p:cNvPr>
          <p:cNvSpPr txBox="1"/>
          <p:nvPr/>
        </p:nvSpPr>
        <p:spPr>
          <a:xfrm>
            <a:off x="2538534" y="4538813"/>
            <a:ext cx="11862215" cy="7465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lnSpc>
                <a:spcPct val="110000"/>
              </a:lnSpc>
            </a:pPr>
            <a:r>
              <a:rPr lang="en-US" sz="3500" b="1" dirty="0">
                <a:solidFill>
                  <a:srgbClr val="C0C0C0"/>
                </a:solidFill>
                <a:latin typeface="Titillium Web Bold"/>
                <a:cs typeface="Segoe UI"/>
              </a:rPr>
              <a:t>CHEMICAL MAKEUP</a:t>
            </a:r>
            <a:r>
              <a:rPr lang="en-US" sz="3500" dirty="0">
                <a:solidFill>
                  <a:srgbClr val="C0C0C0"/>
                </a:solidFill>
                <a:latin typeface="Titillium Web Bold"/>
                <a:cs typeface="Segoe UI"/>
              </a:rPr>
              <a:t>​</a:t>
            </a:r>
            <a:br>
              <a:rPr lang="en-US" sz="3500" dirty="0">
                <a:latin typeface="Titillium Web Bold"/>
                <a:cs typeface="Segoe UI"/>
              </a:rPr>
            </a:br>
            <a:r>
              <a:rPr lang="en-US" sz="4000" dirty="0">
                <a:solidFill>
                  <a:srgbClr val="FFFFFF"/>
                </a:solidFill>
                <a:latin typeface="Titillium Web Regular"/>
                <a:cs typeface="Segoe UI"/>
              </a:rPr>
              <a:t>Bio-sourced composite with solid, stable form of carbon monoxide​</a:t>
            </a:r>
            <a:endParaRPr lang="en-US" dirty="0"/>
          </a:p>
          <a:p>
            <a:pPr algn="l">
              <a:lnSpc>
                <a:spcPct val="110000"/>
              </a:lnSpc>
            </a:pPr>
            <a:endParaRPr lang="en-US" sz="1800" dirty="0">
              <a:solidFill>
                <a:srgbClr val="FFFFFF"/>
              </a:solidFill>
              <a:latin typeface="Titillium Web Regular"/>
              <a:cs typeface="Segoe UI"/>
            </a:endParaRPr>
          </a:p>
          <a:p>
            <a:pPr algn="l">
              <a:lnSpc>
                <a:spcPct val="110000"/>
              </a:lnSpc>
            </a:pPr>
            <a:r>
              <a:rPr lang="en-US" sz="3500" b="1" dirty="0">
                <a:solidFill>
                  <a:srgbClr val="C0C0C0"/>
                </a:solidFill>
                <a:latin typeface="Titillium Web Bold"/>
                <a:cs typeface="Segoe UI"/>
              </a:rPr>
              <a:t>TARGETED APPLICATIONS</a:t>
            </a:r>
            <a:r>
              <a:rPr lang="en-US" sz="3500" b="1" dirty="0">
                <a:solidFill>
                  <a:srgbClr val="C0C0C0"/>
                </a:solidFill>
                <a:latin typeface="Titillium Web Regular"/>
                <a:cs typeface="Segoe UI"/>
              </a:rPr>
              <a:t> </a:t>
            </a:r>
            <a:r>
              <a:rPr lang="en-US" sz="3500" dirty="0">
                <a:solidFill>
                  <a:srgbClr val="C0C0C0"/>
                </a:solidFill>
                <a:latin typeface="Titillium Web Regular"/>
                <a:cs typeface="Segoe UI"/>
              </a:rPr>
              <a:t>​</a:t>
            </a:r>
            <a:br>
              <a:rPr lang="en-US" sz="3500" dirty="0">
                <a:latin typeface="Titillium Web Regular"/>
                <a:cs typeface="Segoe UI"/>
              </a:rPr>
            </a:br>
            <a:r>
              <a:rPr lang="en-US" sz="4000" dirty="0">
                <a:solidFill>
                  <a:srgbClr val="FFFFFF"/>
                </a:solidFill>
                <a:latin typeface="Titillium Web Regular"/>
                <a:cs typeface="Segoe UI"/>
              </a:rPr>
              <a:t>Battery anodes: Power tools, mobility, EV​</a:t>
            </a:r>
          </a:p>
          <a:p>
            <a:pPr algn="l">
              <a:lnSpc>
                <a:spcPct val="110000"/>
              </a:lnSpc>
            </a:pPr>
            <a:endParaRPr lang="en-US" sz="1800" dirty="0">
              <a:solidFill>
                <a:srgbClr val="FFFFFF"/>
              </a:solidFill>
              <a:latin typeface="Titillium Web Regular"/>
              <a:cs typeface="Segoe UI"/>
            </a:endParaRPr>
          </a:p>
          <a:p>
            <a:pPr algn="l">
              <a:lnSpc>
                <a:spcPct val="110000"/>
              </a:lnSpc>
              <a:spcAft>
                <a:spcPts val="2500"/>
              </a:spcAft>
            </a:pPr>
            <a:r>
              <a:rPr lang="en-US" sz="3500" b="1" dirty="0">
                <a:solidFill>
                  <a:srgbClr val="C0C0C0"/>
                </a:solidFill>
                <a:latin typeface="Titillium Web Bold" panose="00000800000000000000" pitchFamily="2" charset="0"/>
                <a:cs typeface="Segoe UI"/>
              </a:rPr>
              <a:t>PRODUCTION</a:t>
            </a:r>
            <a:r>
              <a:rPr lang="en-US" sz="3000" b="1" dirty="0">
                <a:solidFill>
                  <a:srgbClr val="FFFFFF"/>
                </a:solidFill>
                <a:latin typeface="Titillium Web Regular"/>
                <a:cs typeface="Segoe UI"/>
              </a:rPr>
              <a:t> </a:t>
            </a:r>
            <a:r>
              <a:rPr lang="en-US" sz="3000" dirty="0">
                <a:solidFill>
                  <a:srgbClr val="FFFFFF"/>
                </a:solidFill>
                <a:latin typeface="Titillium Web Regular"/>
                <a:cs typeface="Segoe UI"/>
              </a:rPr>
              <a:t>​</a:t>
            </a:r>
            <a:br>
              <a:rPr lang="en-US" sz="3000" dirty="0">
                <a:latin typeface="Titillium Web Regular"/>
                <a:cs typeface="Segoe UI"/>
              </a:rPr>
            </a:br>
            <a:r>
              <a:rPr lang="en-US" sz="4000" dirty="0">
                <a:solidFill>
                  <a:srgbClr val="FFFFFF"/>
                </a:solidFill>
                <a:latin typeface="Titillium Web Regular"/>
                <a:cs typeface="Segoe UI"/>
              </a:rPr>
              <a:t>Demonstrated as a robust and reliable p</a:t>
            </a:r>
            <a:r>
              <a:rPr lang="en-US" sz="4000" dirty="0">
                <a:solidFill>
                  <a:srgbClr val="FFFFFF"/>
                </a:solidFill>
                <a:latin typeface="Titillium Web Regular"/>
                <a:cs typeface="Arial"/>
              </a:rPr>
              <a:t>rocess operating at moderate temperatures and pressures</a:t>
            </a:r>
          </a:p>
          <a:p>
            <a:pPr algn="l">
              <a:lnSpc>
                <a:spcPct val="110000"/>
              </a:lnSpc>
            </a:pPr>
            <a:r>
              <a:rPr lang="en-US" sz="3500" b="1" dirty="0">
                <a:solidFill>
                  <a:srgbClr val="C0C0C0"/>
                </a:solidFill>
                <a:latin typeface="Titillium Web Bold"/>
                <a:cs typeface="Segoe UI"/>
              </a:rPr>
              <a:t>IP PROTECTION</a:t>
            </a:r>
            <a:r>
              <a:rPr lang="en-US" sz="3500" dirty="0">
                <a:solidFill>
                  <a:srgbClr val="C0C0C0"/>
                </a:solidFill>
                <a:latin typeface="Titillium Web Bold"/>
                <a:cs typeface="Segoe UI"/>
              </a:rPr>
              <a:t>​</a:t>
            </a:r>
            <a:br>
              <a:rPr lang="en-US" sz="3500" dirty="0">
                <a:latin typeface="Titillium Web Bold"/>
                <a:cs typeface="Segoe UI"/>
              </a:rPr>
            </a:br>
            <a:r>
              <a:rPr lang="en-US" sz="4000" dirty="0">
                <a:solidFill>
                  <a:srgbClr val="FFFFFF"/>
                </a:solidFill>
                <a:latin typeface="Titillium Web Regular"/>
                <a:cs typeface="Segoe UI"/>
              </a:rPr>
              <a:t>Two patents granted</a:t>
            </a:r>
            <a:endParaRPr lang="en-US" sz="4000" baseline="0" dirty="0">
              <a:solidFill>
                <a:srgbClr val="FFFFFF"/>
              </a:solidFill>
              <a:latin typeface="Titillium Web Regular"/>
              <a:cs typeface="Segoe UI"/>
            </a:endParaRPr>
          </a:p>
        </p:txBody>
      </p:sp>
      <p:sp>
        <p:nvSpPr>
          <p:cNvPr id="4" name="WHO WE ARE…">
            <a:extLst>
              <a:ext uri="{FF2B5EF4-FFF2-40B4-BE49-F238E27FC236}">
                <a16:creationId xmlns:a16="http://schemas.microsoft.com/office/drawing/2014/main" id="{77869BDC-8D3A-7A4A-C31F-47FA91E11683}"/>
              </a:ext>
            </a:extLst>
          </p:cNvPr>
          <p:cNvSpPr txBox="1"/>
          <p:nvPr/>
        </p:nvSpPr>
        <p:spPr>
          <a:xfrm>
            <a:off x="2032000" y="1979225"/>
            <a:ext cx="15671064" cy="1659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spcBef>
                <a:spcPts val="200"/>
              </a:spcBef>
              <a:defRPr sz="3500" cap="all" spc="174">
                <a:solidFill>
                  <a:srgbClr val="C0C0C0"/>
                </a:solidFill>
                <a:latin typeface="Titillium Web Bold"/>
                <a:ea typeface="Titillium Web Bold"/>
                <a:cs typeface="Titillium Web Bold"/>
                <a:sym typeface="Titillium Web Bold"/>
              </a:defRPr>
            </a:pPr>
            <a:r>
              <a:rPr lang="en-US" b="1"/>
              <a:t>The solution</a:t>
            </a:r>
          </a:p>
          <a:p>
            <a:pPr algn="l">
              <a:lnSpc>
                <a:spcPct val="110000"/>
              </a:lnSpc>
              <a:spcBef>
                <a:spcPts val="200"/>
              </a:spcBef>
              <a:defRPr sz="6000">
                <a:solidFill>
                  <a:srgbClr val="FFFFFF"/>
                </a:solidFill>
                <a:latin typeface="Titillium Web Regular"/>
                <a:ea typeface="Titillium Web Regular"/>
                <a:cs typeface="Titillium Web Regular"/>
                <a:sym typeface="Titillium Web Regular"/>
              </a:defRPr>
            </a:pPr>
            <a:r>
              <a:rPr lang="en-US"/>
              <a:t>Our  </a:t>
            </a:r>
            <a:r>
              <a:t>eCOphit</a:t>
            </a:r>
            <a:r>
              <a:rPr lang="en-US"/>
              <a:t>e material is different than graphite</a:t>
            </a: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eCOphite Material Advantages"/>
          <p:cNvSpPr txBox="1"/>
          <p:nvPr/>
        </p:nvSpPr>
        <p:spPr>
          <a:xfrm>
            <a:off x="2032000" y="1669741"/>
            <a:ext cx="19910900"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7500">
                <a:solidFill>
                  <a:srgbClr val="212121"/>
                </a:solidFill>
                <a:latin typeface="Titillium Web Regular"/>
                <a:ea typeface="Titillium Web Regular"/>
                <a:cs typeface="Titillium Web Regular"/>
                <a:sym typeface="Titillium Web Regular"/>
              </a:defRPr>
            </a:lvl1pPr>
          </a:lstStyle>
          <a:p>
            <a:r>
              <a:rPr lang="en-US" dirty="0"/>
              <a:t>Our </a:t>
            </a:r>
            <a:r>
              <a:rPr dirty="0" err="1"/>
              <a:t>eCOphite</a:t>
            </a:r>
            <a:r>
              <a:rPr dirty="0"/>
              <a:t> </a:t>
            </a:r>
            <a:r>
              <a:rPr lang="en-US" dirty="0"/>
              <a:t>solution </a:t>
            </a:r>
            <a:r>
              <a:rPr lang="en-US" dirty="0">
                <a:solidFill>
                  <a:srgbClr val="080808"/>
                </a:solidFill>
              </a:rPr>
              <a:t>has significant ad</a:t>
            </a:r>
            <a:r>
              <a:rPr dirty="0">
                <a:solidFill>
                  <a:srgbClr val="080808"/>
                </a:solidFill>
              </a:rPr>
              <a:t>vantages</a:t>
            </a:r>
          </a:p>
        </p:txBody>
      </p:sp>
      <p:sp>
        <p:nvSpPr>
          <p:cNvPr id="276" name="RELIABLE, DOMESTIC Supply Chain"/>
          <p:cNvSpPr txBox="1"/>
          <p:nvPr/>
        </p:nvSpPr>
        <p:spPr>
          <a:xfrm>
            <a:off x="2413000" y="5798195"/>
            <a:ext cx="4828664"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RELIABLE, DOMESTIC Supply Chain </a:t>
            </a:r>
          </a:p>
        </p:txBody>
      </p:sp>
      <p:sp>
        <p:nvSpPr>
          <p:cNvPr id="277" name="LESS MATERIAL USAGE LEADS TO COST SAVINGS"/>
          <p:cNvSpPr txBox="1"/>
          <p:nvPr/>
        </p:nvSpPr>
        <p:spPr>
          <a:xfrm>
            <a:off x="9266502" y="5649357"/>
            <a:ext cx="5541353"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LESS MATERIAL USAGE LEADS TO COST SAVINGS</a:t>
            </a:r>
          </a:p>
        </p:txBody>
      </p:sp>
      <p:sp>
        <p:nvSpPr>
          <p:cNvPr id="278" name="PERFORMANCE FOR MODERN LIFE"/>
          <p:cNvSpPr txBox="1"/>
          <p:nvPr/>
        </p:nvSpPr>
        <p:spPr>
          <a:xfrm>
            <a:off x="16764000" y="5649357"/>
            <a:ext cx="4283130"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3500" cap="all" spc="174">
                <a:solidFill>
                  <a:srgbClr val="3E509C"/>
                </a:solidFill>
                <a:latin typeface="Titillium Web Bold"/>
                <a:ea typeface="Titillium Web Bold"/>
                <a:cs typeface="Titillium Web Bold"/>
                <a:sym typeface="Titillium Web Bold"/>
              </a:defRPr>
            </a:lvl1pPr>
          </a:lstStyle>
          <a:p>
            <a:r>
              <a:rPr b="1"/>
              <a:t>PERFORMANCE FOR MODERN LIFE</a:t>
            </a:r>
          </a:p>
        </p:txBody>
      </p:sp>
      <p:sp>
        <p:nvSpPr>
          <p:cNvPr id="279" name="eCOphite material offers a localized, sustainable supply chain from bio-sourced feedstocks. It also comes with a lower carbon footprint and no toxic mining waste or health hazards."/>
          <p:cNvSpPr txBox="1"/>
          <p:nvPr/>
        </p:nvSpPr>
        <p:spPr>
          <a:xfrm>
            <a:off x="2413000" y="7239000"/>
            <a:ext cx="4828664" cy="3957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3000">
                <a:solidFill>
                  <a:srgbClr val="212121"/>
                </a:solidFill>
                <a:latin typeface="Titillium Web Regular"/>
                <a:ea typeface="Titillium Web Regular"/>
                <a:cs typeface="Titillium Web Regular"/>
                <a:sym typeface="Titillium Web Regular"/>
              </a:defRPr>
            </a:lvl1pPr>
          </a:lstStyle>
          <a:p>
            <a:pPr>
              <a:lnSpc>
                <a:spcPct val="120000"/>
              </a:lnSpc>
            </a:pPr>
            <a:r>
              <a:rPr lang="en-US" dirty="0"/>
              <a:t>Our material is produced from bio-sourced feedstocks resulting in a </a:t>
            </a:r>
            <a:r>
              <a:rPr dirty="0"/>
              <a:t>localized, sustainable supply chai</a:t>
            </a:r>
            <a:r>
              <a:rPr lang="en-US" dirty="0"/>
              <a:t>n</a:t>
            </a:r>
            <a:r>
              <a:rPr dirty="0"/>
              <a:t>. It also </a:t>
            </a:r>
            <a:r>
              <a:rPr lang="en-US" dirty="0"/>
              <a:t>has </a:t>
            </a:r>
            <a:r>
              <a:rPr dirty="0"/>
              <a:t>a lower carbon footprint and no toxic mining waste or health hazards.</a:t>
            </a:r>
            <a:endParaRPr lang="en-US" dirty="0"/>
          </a:p>
        </p:txBody>
      </p:sp>
      <p:sp>
        <p:nvSpPr>
          <p:cNvPr id="280" name="eCOphite can obtain the same battery performance as graphite but with only 88% the amount of material — leading to the potential for significant cost benefit for our material at scale."/>
          <p:cNvSpPr txBox="1"/>
          <p:nvPr/>
        </p:nvSpPr>
        <p:spPr>
          <a:xfrm>
            <a:off x="9271001" y="7239000"/>
            <a:ext cx="4842564" cy="3957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spcBef>
                <a:spcPts val="900"/>
              </a:spcBef>
              <a:defRPr sz="3000">
                <a:solidFill>
                  <a:srgbClr val="212121"/>
                </a:solidFill>
                <a:latin typeface="Titillium Web Regular"/>
                <a:ea typeface="Titillium Web Regular"/>
                <a:cs typeface="Titillium Web Regular"/>
                <a:sym typeface="Titillium Web Regular"/>
              </a:defRPr>
            </a:lvl1pPr>
          </a:lstStyle>
          <a:p>
            <a:pPr>
              <a:lnSpc>
                <a:spcPct val="120000"/>
              </a:lnSpc>
            </a:pPr>
            <a:r>
              <a:t>eCOphite </a:t>
            </a:r>
            <a:r>
              <a:rPr lang="en-US"/>
              <a:t>material delivers </a:t>
            </a:r>
            <a:r>
              <a:t>the same battery performance as graphite but with </a:t>
            </a:r>
            <a:r>
              <a:rPr lang="en-US"/>
              <a:t>just</a:t>
            </a:r>
            <a:r>
              <a:t> 88% of</a:t>
            </a:r>
            <a:r>
              <a:rPr lang="en-US"/>
              <a:t> the</a:t>
            </a:r>
            <a:r>
              <a:t> material — </a:t>
            </a:r>
            <a:r>
              <a:rPr lang="en-US"/>
              <a:t>creating</a:t>
            </a:r>
            <a:r>
              <a:t> potential for significant cost benefit</a:t>
            </a:r>
            <a:r>
              <a:rPr lang="en-US"/>
              <a:t>s</a:t>
            </a:r>
            <a:r>
              <a:t> at scale. </a:t>
            </a:r>
            <a:endParaRPr lang="en-US"/>
          </a:p>
        </p:txBody>
      </p:sp>
      <p:sp>
        <p:nvSpPr>
          <p:cNvPr id="281" name="Faster CHARGE TIMES…"/>
          <p:cNvSpPr txBox="1"/>
          <p:nvPr/>
        </p:nvSpPr>
        <p:spPr>
          <a:xfrm>
            <a:off x="16764000" y="7239000"/>
            <a:ext cx="5117020" cy="4123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20000"/>
              </a:lnSpc>
              <a:defRPr sz="2500" cap="all" spc="75">
                <a:solidFill>
                  <a:srgbClr val="212121"/>
                </a:solidFill>
                <a:latin typeface="Titillium Web Bold"/>
                <a:ea typeface="Titillium Web Bold"/>
                <a:cs typeface="Titillium Web Bold"/>
                <a:sym typeface="Titillium Web Bold"/>
              </a:defRPr>
            </a:pPr>
            <a:r>
              <a:rPr b="1"/>
              <a:t>Faster CHARGE TIMES</a:t>
            </a:r>
            <a:endParaRPr lang="en-US" b="1"/>
          </a:p>
          <a:p>
            <a:pPr algn="l">
              <a:lnSpc>
                <a:spcPct val="120000"/>
              </a:lnSpc>
              <a:defRPr sz="3000">
                <a:solidFill>
                  <a:srgbClr val="212121"/>
                </a:solidFill>
                <a:latin typeface="Titillium Web Regular"/>
                <a:ea typeface="Titillium Web Regular"/>
                <a:cs typeface="Titillium Web Regular"/>
                <a:sym typeface="Titillium Web Regular"/>
              </a:defRPr>
            </a:pPr>
            <a:r>
              <a:t>6x faster charging</a:t>
            </a:r>
          </a:p>
          <a:p>
            <a:pPr algn="l">
              <a:lnSpc>
                <a:spcPct val="120000"/>
              </a:lnSpc>
              <a:defRPr sz="2100" cap="all" spc="63">
                <a:solidFill>
                  <a:srgbClr val="212121"/>
                </a:solidFill>
                <a:latin typeface="Titillium Web Bold"/>
                <a:ea typeface="Titillium Web Bold"/>
                <a:cs typeface="Titillium Web Bold"/>
                <a:sym typeface="Titillium Web Bold"/>
              </a:defRPr>
            </a:pPr>
            <a:endParaRPr lang="en-US" sz="1200">
              <a:latin typeface="Titillium Web Regular"/>
            </a:endParaRPr>
          </a:p>
          <a:p>
            <a:pPr algn="l">
              <a:lnSpc>
                <a:spcPct val="120000"/>
              </a:lnSpc>
              <a:defRPr sz="2100" cap="all" spc="63">
                <a:solidFill>
                  <a:srgbClr val="212121"/>
                </a:solidFill>
                <a:latin typeface="Titillium Web Bold"/>
                <a:ea typeface="Titillium Web Bold"/>
                <a:cs typeface="Titillium Web Bold"/>
                <a:sym typeface="Titillium Web Bold"/>
              </a:defRPr>
            </a:pPr>
            <a:r>
              <a:rPr sz="2500" b="1" spc="75"/>
              <a:t>improved safety</a:t>
            </a:r>
            <a:r>
              <a:rPr lang="en-US" b="1"/>
              <a:t> </a:t>
            </a:r>
            <a:endParaRPr b="1"/>
          </a:p>
          <a:p>
            <a:pPr algn="l">
              <a:lnSpc>
                <a:spcPct val="120000"/>
              </a:lnSpc>
              <a:defRPr sz="3000">
                <a:solidFill>
                  <a:srgbClr val="212121"/>
                </a:solidFill>
                <a:latin typeface="Titillium Web Regular"/>
                <a:ea typeface="Titillium Web Regular"/>
                <a:cs typeface="Titillium Web Regular"/>
                <a:sym typeface="Titillium Web Regular"/>
              </a:defRPr>
            </a:pPr>
            <a:r>
              <a:t>Reduced likelihood of shorts</a:t>
            </a:r>
          </a:p>
          <a:p>
            <a:pPr algn="l">
              <a:lnSpc>
                <a:spcPct val="120000"/>
              </a:lnSpc>
              <a:defRPr sz="2100" cap="all" spc="63">
                <a:solidFill>
                  <a:srgbClr val="212121"/>
                </a:solidFill>
                <a:latin typeface="Titillium Web Bold"/>
                <a:ea typeface="Titillium Web Bold"/>
                <a:cs typeface="Titillium Web Bold"/>
                <a:sym typeface="Titillium Web Bold"/>
              </a:defRPr>
            </a:pPr>
            <a:endParaRPr lang="en-US" sz="1200">
              <a:latin typeface="Titillium Web Regular"/>
            </a:endParaRPr>
          </a:p>
          <a:p>
            <a:pPr algn="l">
              <a:lnSpc>
                <a:spcPct val="120000"/>
              </a:lnSpc>
              <a:defRPr sz="2100" cap="all" spc="63">
                <a:solidFill>
                  <a:srgbClr val="212121"/>
                </a:solidFill>
                <a:latin typeface="Titillium Web Bold"/>
                <a:ea typeface="Titillium Web Bold"/>
                <a:cs typeface="Titillium Web Bold"/>
                <a:sym typeface="Titillium Web Bold"/>
              </a:defRPr>
            </a:pPr>
            <a:r>
              <a:rPr lang="en-US" sz="2500" b="1" spc="75"/>
              <a:t>Broader Operating Range</a:t>
            </a:r>
            <a:endParaRPr sz="2500" b="1" spc="75"/>
          </a:p>
          <a:p>
            <a:pPr algn="l">
              <a:lnSpc>
                <a:spcPct val="120000"/>
              </a:lnSpc>
              <a:defRPr sz="3000">
                <a:solidFill>
                  <a:srgbClr val="212121"/>
                </a:solidFill>
                <a:latin typeface="Titillium Web Regular"/>
                <a:ea typeface="Titillium Web Regular"/>
                <a:cs typeface="Titillium Web Regular"/>
                <a:sym typeface="Titillium Web Regular"/>
              </a:defRPr>
            </a:pPr>
            <a:r>
              <a:rPr lang="en-US"/>
              <a:t>Performs in extreme temperatures</a:t>
            </a:r>
            <a:endParaRPr/>
          </a:p>
        </p:txBody>
      </p:sp>
      <p:sp>
        <p:nvSpPr>
          <p:cNvPr id="282" name="Line"/>
          <p:cNvSpPr/>
          <p:nvPr/>
        </p:nvSpPr>
        <p:spPr>
          <a:xfrm flipH="1">
            <a:off x="2032000" y="5651500"/>
            <a:ext cx="1" cy="5682928"/>
          </a:xfrm>
          <a:prstGeom prst="line">
            <a:avLst/>
          </a:prstGeom>
          <a:ln w="38100">
            <a:solidFill>
              <a:srgbClr val="3E509C"/>
            </a:solidFill>
            <a:miter lim="400000"/>
          </a:ln>
        </p:spPr>
        <p:txBody>
          <a:bodyPr lIns="50800" tIns="50800" rIns="50800" bIns="50800" anchor="ctr"/>
          <a:lstStyle/>
          <a:p>
            <a:endParaRPr/>
          </a:p>
        </p:txBody>
      </p:sp>
      <p:sp>
        <p:nvSpPr>
          <p:cNvPr id="283" name="Line"/>
          <p:cNvSpPr/>
          <p:nvPr/>
        </p:nvSpPr>
        <p:spPr>
          <a:xfrm flipH="1">
            <a:off x="8763000" y="5651499"/>
            <a:ext cx="1" cy="5545426"/>
          </a:xfrm>
          <a:prstGeom prst="line">
            <a:avLst/>
          </a:prstGeom>
          <a:ln w="38100">
            <a:solidFill>
              <a:srgbClr val="3E509C"/>
            </a:solidFill>
            <a:miter lim="400000"/>
          </a:ln>
        </p:spPr>
        <p:txBody>
          <a:bodyPr lIns="50800" tIns="50800" rIns="50800" bIns="50800" anchor="ctr"/>
          <a:lstStyle/>
          <a:p>
            <a:endParaRPr/>
          </a:p>
        </p:txBody>
      </p:sp>
      <p:sp>
        <p:nvSpPr>
          <p:cNvPr id="284" name="Line"/>
          <p:cNvSpPr/>
          <p:nvPr/>
        </p:nvSpPr>
        <p:spPr>
          <a:xfrm>
            <a:off x="16256001" y="5651499"/>
            <a:ext cx="1" cy="5682929"/>
          </a:xfrm>
          <a:prstGeom prst="line">
            <a:avLst/>
          </a:prstGeom>
          <a:ln w="38100">
            <a:solidFill>
              <a:srgbClr val="3E509C"/>
            </a:solidFill>
            <a:miter lim="400000"/>
          </a:ln>
        </p:spPr>
        <p:txBody>
          <a:bodyPr lIns="50800" tIns="50800" rIns="50800" bIns="50800" anchor="ctr"/>
          <a:lstStyle/>
          <a:p>
            <a:endParaRPr/>
          </a:p>
        </p:txBody>
      </p:sp>
      <p:sp>
        <p:nvSpPr>
          <p:cNvPr id="285" name="eCOphite material is poised to solve supply chain issues while improving price performance and the consumer experience."/>
          <p:cNvSpPr txBox="1"/>
          <p:nvPr/>
        </p:nvSpPr>
        <p:spPr>
          <a:xfrm>
            <a:off x="2032000" y="2983846"/>
            <a:ext cx="16238543" cy="1549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lgn="l">
              <a:defRPr sz="4000">
                <a:solidFill>
                  <a:srgbClr val="212121"/>
                </a:solidFill>
                <a:latin typeface="Titillium Web Regular"/>
                <a:ea typeface="Titillium Web Regular"/>
                <a:cs typeface="Titillium Web Regular"/>
                <a:sym typeface="Titillium Web Regular"/>
              </a:defRPr>
            </a:lvl1pPr>
          </a:lstStyle>
          <a:p>
            <a:pPr>
              <a:lnSpc>
                <a:spcPct val="120000"/>
              </a:lnSpc>
            </a:pPr>
            <a:r>
              <a:t>eCOphite </a:t>
            </a:r>
            <a:r>
              <a:rPr lang="en-US"/>
              <a:t>material will </a:t>
            </a:r>
            <a:r>
              <a:t>solve supply chain issues while improving price performance and the consumer experience.</a:t>
            </a:r>
            <a:r>
              <a:rPr lang="en-US"/>
              <a:t> </a:t>
            </a:r>
          </a:p>
        </p:txBody>
      </p:sp>
      <p:pic>
        <p:nvPicPr>
          <p:cNvPr id="286" name="Image" descr="Image"/>
          <p:cNvPicPr>
            <a:picLocks noChangeAspect="1"/>
          </p:cNvPicPr>
          <p:nvPr/>
        </p:nvPicPr>
        <p:blipFill>
          <a:blip r:embed="rId3"/>
          <a:srcRect l="149" t="6" r="905"/>
          <a:stretch>
            <a:fillRect/>
          </a:stretch>
        </p:blipFill>
        <p:spPr>
          <a:xfrm>
            <a:off x="22077124" y="11720951"/>
            <a:ext cx="1438276" cy="1254734"/>
          </a:xfrm>
          <a:custGeom>
            <a:avLst/>
            <a:gdLst/>
            <a:ahLst/>
            <a:cxnLst>
              <a:cxn ang="0">
                <a:pos x="wd2" y="hd2"/>
              </a:cxn>
              <a:cxn ang="5400000">
                <a:pos x="wd2" y="hd2"/>
              </a:cxn>
              <a:cxn ang="10800000">
                <a:pos x="wd2" y="hd2"/>
              </a:cxn>
              <a:cxn ang="16200000">
                <a:pos x="wd2" y="hd2"/>
              </a:cxn>
            </a:cxnLst>
            <a:rect l="0" t="0" r="r" b="b"/>
            <a:pathLst>
              <a:path w="21600" h="21600" extrusionOk="0">
                <a:moveTo>
                  <a:pt x="10830" y="0"/>
                </a:moveTo>
                <a:cubicBezTo>
                  <a:pt x="6053" y="3"/>
                  <a:pt x="5437" y="15"/>
                  <a:pt x="5376" y="96"/>
                </a:cubicBezTo>
                <a:cubicBezTo>
                  <a:pt x="5334" y="151"/>
                  <a:pt x="4144" y="2503"/>
                  <a:pt x="2730" y="5315"/>
                </a:cubicBezTo>
                <a:cubicBezTo>
                  <a:pt x="1316" y="8126"/>
                  <a:pt x="118" y="10496"/>
                  <a:pt x="66" y="10581"/>
                </a:cubicBezTo>
                <a:cubicBezTo>
                  <a:pt x="36" y="10629"/>
                  <a:pt x="14" y="10697"/>
                  <a:pt x="0" y="10909"/>
                </a:cubicBezTo>
                <a:lnTo>
                  <a:pt x="185" y="11265"/>
                </a:lnTo>
                <a:cubicBezTo>
                  <a:pt x="304" y="11496"/>
                  <a:pt x="1482" y="13834"/>
                  <a:pt x="2801" y="16456"/>
                </a:cubicBezTo>
                <a:cubicBezTo>
                  <a:pt x="4121" y="19078"/>
                  <a:pt x="5256" y="21306"/>
                  <a:pt x="5323" y="21409"/>
                </a:cubicBezTo>
                <a:lnTo>
                  <a:pt x="5442" y="21600"/>
                </a:lnTo>
                <a:lnTo>
                  <a:pt x="8064" y="21600"/>
                </a:lnTo>
                <a:cubicBezTo>
                  <a:pt x="15713" y="21600"/>
                  <a:pt x="16163" y="21592"/>
                  <a:pt x="16236" y="21498"/>
                </a:cubicBezTo>
                <a:cubicBezTo>
                  <a:pt x="16396" y="21289"/>
                  <a:pt x="21600" y="10911"/>
                  <a:pt x="21600" y="10800"/>
                </a:cubicBezTo>
                <a:cubicBezTo>
                  <a:pt x="21600" y="10689"/>
                  <a:pt x="16396" y="304"/>
                  <a:pt x="16236" y="96"/>
                </a:cubicBezTo>
                <a:cubicBezTo>
                  <a:pt x="16174" y="15"/>
                  <a:pt x="15563" y="3"/>
                  <a:pt x="10830" y="0"/>
                </a:cubicBezTo>
                <a:close/>
              </a:path>
            </a:pathLst>
          </a:custGeom>
          <a:ln w="12700">
            <a:miter lim="400000"/>
          </a:ln>
        </p:spPr>
      </p:pic>
      <p:sp>
        <p:nvSpPr>
          <p:cNvPr id="288" name="Polygon"/>
          <p:cNvSpPr/>
          <p:nvPr/>
        </p:nvSpPr>
        <p:spPr>
          <a:xfrm rot="12600000">
            <a:off x="19012643" y="-828222"/>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9" name="Polygon"/>
          <p:cNvSpPr/>
          <p:nvPr/>
        </p:nvSpPr>
        <p:spPr>
          <a:xfrm rot="12600000">
            <a:off x="17966636" y="-26093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0" name="Polygon"/>
          <p:cNvSpPr/>
          <p:nvPr/>
        </p:nvSpPr>
        <p:spPr>
          <a:xfrm rot="12600000">
            <a:off x="20051852" y="-23935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1" name="Polygon"/>
          <p:cNvSpPr/>
          <p:nvPr/>
        </p:nvSpPr>
        <p:spPr>
          <a:xfrm rot="12600000">
            <a:off x="21100171" y="3304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2" name="Polygon"/>
          <p:cNvSpPr/>
          <p:nvPr/>
        </p:nvSpPr>
        <p:spPr>
          <a:xfrm rot="12600000">
            <a:off x="547133" y="37739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3" name="Polygon"/>
          <p:cNvSpPr/>
          <p:nvPr/>
        </p:nvSpPr>
        <p:spPr>
          <a:xfrm rot="12600000">
            <a:off x="1598191" y="-245439"/>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4" name="Polygon"/>
          <p:cNvSpPr/>
          <p:nvPr/>
        </p:nvSpPr>
        <p:spPr>
          <a:xfrm rot="12600000">
            <a:off x="-494202" y="11337148"/>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5" name="Polygon"/>
          <p:cNvSpPr/>
          <p:nvPr/>
        </p:nvSpPr>
        <p:spPr>
          <a:xfrm rot="12600000">
            <a:off x="534840" y="1196267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6" name="Polygon"/>
          <p:cNvSpPr/>
          <p:nvPr/>
        </p:nvSpPr>
        <p:spPr>
          <a:xfrm rot="12600000">
            <a:off x="-494202" y="10090927"/>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7" name="Polygon"/>
          <p:cNvSpPr/>
          <p:nvPr/>
        </p:nvSpPr>
        <p:spPr>
          <a:xfrm rot="12600000">
            <a:off x="22231535" y="8014697"/>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8" name="Polygon"/>
          <p:cNvSpPr/>
          <p:nvPr/>
        </p:nvSpPr>
        <p:spPr>
          <a:xfrm rot="12600000">
            <a:off x="23260578" y="8640223"/>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9" name="Polygon"/>
          <p:cNvSpPr/>
          <p:nvPr/>
        </p:nvSpPr>
        <p:spPr>
          <a:xfrm rot="12600000">
            <a:off x="22231535" y="6768476"/>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0" name="Polygon"/>
          <p:cNvSpPr/>
          <p:nvPr/>
        </p:nvSpPr>
        <p:spPr>
          <a:xfrm rot="12600000">
            <a:off x="23260578" y="6159500"/>
            <a:ext cx="1209838"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1" name="Polygon"/>
          <p:cNvSpPr/>
          <p:nvPr/>
        </p:nvSpPr>
        <p:spPr>
          <a:xfrm rot="12600000">
            <a:off x="23260578" y="4947530"/>
            <a:ext cx="1209838"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2" name="Polygon"/>
          <p:cNvSpPr/>
          <p:nvPr/>
        </p:nvSpPr>
        <p:spPr>
          <a:xfrm rot="12600000">
            <a:off x="21209259" y="6146800"/>
            <a:ext cx="1209839" cy="1397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ln w="38100">
            <a:solidFill>
              <a:srgbClr val="C0C0C0">
                <a:alpha val="2490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26cbee9-df48-4be2-9133-356ef15c0b00">
      <UserInfo>
        <DisplayName>Mary Jo Driscoll</DisplayName>
        <AccountId>2963</AccountId>
        <AccountType/>
      </UserInfo>
      <UserInfo>
        <DisplayName>Carol Hirschmugl</DisplayName>
        <AccountId>20</AccountId>
        <AccountType/>
      </UserInfo>
    </SharedWithUsers>
    <lcf76f155ced4ddcb4097134ff3c332f xmlns="4ec2aec0-b3b1-4cec-b34a-ac4434a9c794">
      <Terms xmlns="http://schemas.microsoft.com/office/infopath/2007/PartnerControls"/>
    </lcf76f155ced4ddcb4097134ff3c332f>
    <TaxCatchAll xmlns="826cbee9-df48-4be2-9133-356ef15c0b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DFDB526015B441AF6C331BCB2845C7" ma:contentTypeVersion="18" ma:contentTypeDescription="Create a new document." ma:contentTypeScope="" ma:versionID="54c50e049d9ea363b5f7b6794c712d7f">
  <xsd:schema xmlns:xsd="http://www.w3.org/2001/XMLSchema" xmlns:xs="http://www.w3.org/2001/XMLSchema" xmlns:p="http://schemas.microsoft.com/office/2006/metadata/properties" xmlns:ns2="4ec2aec0-b3b1-4cec-b34a-ac4434a9c794" xmlns:ns3="826cbee9-df48-4be2-9133-356ef15c0b00" targetNamespace="http://schemas.microsoft.com/office/2006/metadata/properties" ma:root="true" ma:fieldsID="026617f6565c011f418e959d0a569fa7" ns2:_="" ns3:_="">
    <xsd:import namespace="4ec2aec0-b3b1-4cec-b34a-ac4434a9c794"/>
    <xsd:import namespace="826cbee9-df48-4be2-9133-356ef15c0b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2aec0-b3b1-4cec-b34a-ac4434a9c7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875b4c-558c-463d-8a8c-cde855df97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cbee9-df48-4be2-9133-356ef15c0b0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87aab54-a802-4924-b2ea-364419c50890}" ma:internalName="TaxCatchAll" ma:showField="CatchAllData" ma:web="826cbee9-df48-4be2-9133-356ef15c0b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039743-D2BD-461A-BDCD-F463AD0EA1F5}">
  <ds:schemaRefs>
    <ds:schemaRef ds:uri="http://purl.org/dc/elements/1.1/"/>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0205930d-007f-4606-85b9-05d3fe0ee867"/>
    <ds:schemaRef ds:uri="d854f381-1278-424b-8d31-1e0823b0b817"/>
    <ds:schemaRef ds:uri="http://schemas.microsoft.com/office/2006/metadata/properties"/>
    <ds:schemaRef ds:uri="826cbee9-df48-4be2-9133-356ef15c0b00"/>
    <ds:schemaRef ds:uri="4ec2aec0-b3b1-4cec-b34a-ac4434a9c794"/>
  </ds:schemaRefs>
</ds:datastoreItem>
</file>

<file path=customXml/itemProps2.xml><?xml version="1.0" encoding="utf-8"?>
<ds:datastoreItem xmlns:ds="http://schemas.openxmlformats.org/officeDocument/2006/customXml" ds:itemID="{C00236F5-0366-4583-8C15-D26BE2B4B385}">
  <ds:schemaRefs>
    <ds:schemaRef ds:uri="http://schemas.microsoft.com/sharepoint/v3/contenttype/forms"/>
  </ds:schemaRefs>
</ds:datastoreItem>
</file>

<file path=customXml/itemProps3.xml><?xml version="1.0" encoding="utf-8"?>
<ds:datastoreItem xmlns:ds="http://schemas.openxmlformats.org/officeDocument/2006/customXml" ds:itemID="{CAD84F74-86C3-4ABD-B0F7-ED419D8B08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c2aec0-b3b1-4cec-b34a-ac4434a9c794"/>
    <ds:schemaRef ds:uri="826cbee9-df48-4be2-9133-356ef15c0b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583</TotalTime>
  <Words>1970</Words>
  <Application>Microsoft Office PowerPoint</Application>
  <PresentationFormat>Custom</PresentationFormat>
  <Paragraphs>269</Paragraphs>
  <Slides>21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Helvetica Neue</vt:lpstr>
      <vt:lpstr>Helvetica Neue Medium</vt:lpstr>
      <vt:lpstr>knowledge-regular</vt:lpstr>
      <vt:lpstr>Titillium Web</vt:lpstr>
      <vt:lpstr>Titillium Web Bold</vt:lpstr>
      <vt:lpstr>Titillium Web Light</vt:lpstr>
      <vt:lpstr>Titillium Web Regular</vt:lpstr>
      <vt:lpstr>Titillium Web SemiBold</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Pouch Cell Fast Charge Testing </vt:lpstr>
      <vt:lpstr>Pouch Cell Low Temperature Testing -20°C</vt:lpstr>
      <vt:lpstr>Pouch Cell Charge Rate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Carol Hirschmugl</cp:lastModifiedBy>
  <cp:revision>2</cp:revision>
  <dcterms:modified xsi:type="dcterms:W3CDTF">2024-06-04T15:48:59Z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0x01010020FD79DA5F710C4F98FF7A75B206F937</vt:lpwstr>
  </property>
  <property fmtid="{D5CDD505-2E9C-101B-9397-08002B2CF9AE}" pid="3" name="MediaServiceImageTags">
    <vt:lpwstr/>
  </property>
</Properties>
</file>