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71" r:id="rId5"/>
    <p:sldId id="556" r:id="rId6"/>
    <p:sldId id="515" r:id="rId7"/>
    <p:sldId id="576" r:id="rId8"/>
    <p:sldId id="563" r:id="rId9"/>
    <p:sldId id="559" r:id="rId10"/>
    <p:sldId id="575" r:id="rId11"/>
    <p:sldId id="393" r:id="rId12"/>
    <p:sldId id="392" r:id="rId13"/>
    <p:sldId id="394" r:id="rId14"/>
    <p:sldId id="571" r:id="rId15"/>
    <p:sldId id="315" r:id="rId16"/>
    <p:sldId id="567" r:id="rId17"/>
    <p:sldId id="573" r:id="rId18"/>
    <p:sldId id="401" r:id="rId19"/>
    <p:sldId id="574" r:id="rId20"/>
    <p:sldId id="317" r:id="rId21"/>
    <p:sldId id="386" r:id="rId22"/>
    <p:sldId id="568" r:id="rId23"/>
    <p:sldId id="537" r:id="rId24"/>
    <p:sldId id="387" r:id="rId25"/>
    <p:sldId id="384" r:id="rId26"/>
    <p:sldId id="527" r:id="rId27"/>
    <p:sldId id="528" r:id="rId28"/>
    <p:sldId id="529" r:id="rId29"/>
    <p:sldId id="532" r:id="rId30"/>
    <p:sldId id="533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7C3E"/>
    <a:srgbClr val="4B5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39DC7DE-C913-414B-8FE4-B8EEFB8BD690}" styleName="U.S. Army">
    <a:wholeTbl>
      <a:tcTxStyle>
        <a:fontRef idx="minor"/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H>
    <a:band1V>
      <a:tcStyle>
        <a:tcBdr/>
        <a:fill>
          <a:noFill/>
        </a:fill>
      </a:tcStyle>
    </a:band1V>
    <a:band2V>
      <a:tcTxStyle>
        <a:fontRef idx="minor"/>
        <a:srgbClr val="221F20"/>
      </a:tcTxStyle>
      <a:tcStyle>
        <a:tcBdr/>
        <a:fill>
          <a:solidFill>
            <a:srgbClr val="D5D5D7"/>
          </a:solidFill>
        </a:fill>
      </a:tcStyle>
    </a:band2V>
    <a:lastCol>
      <a:tcTxStyle b="on">
        <a:fontRef idx="minor"/>
        <a:schemeClr val="tx1"/>
      </a:tcTxStyle>
      <a:tcStyle>
        <a:tcBdr/>
      </a:tcStyle>
    </a:lastCol>
    <a:firstCol>
      <a:tcTxStyle b="on">
        <a:fontRef idx="minor"/>
        <a:schemeClr val="tx1"/>
      </a:tcTxStyle>
      <a:tcStyle>
        <a:tcBdr/>
      </a:tcStyle>
    </a:firstCol>
    <a:lastRow>
      <a:tcTxStyle b="on">
        <a:fontRef idx="minor"/>
        <a:schemeClr val="tx1"/>
      </a:tcTxStyle>
      <a:tcStyle>
        <a:tcBdr>
          <a:top>
            <a:ln w="25400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>
        <a:fontRef idx="minor"/>
        <a:schemeClr val="bg2"/>
      </a:tcTxStyle>
      <a:tcStyle>
        <a:tcBdr/>
        <a:fill>
          <a:solidFill>
            <a:schemeClr val="tx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9"/>
  </p:normalViewPr>
  <p:slideViewPr>
    <p:cSldViewPr snapToGrid="0" showGuides="1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01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midt, Daniel P CIV USARMY DEVCOM AC (USA)" userId="7aa4dbd0-1a9b-444f-afa9-40d5d257e828" providerId="ADAL" clId="{0B37EBD4-91B8-45E3-AD82-CCE743A03770}"/>
    <pc:docChg chg="custSel delSld modSld">
      <pc:chgData name="Schmidt, Daniel P CIV USARMY DEVCOM AC (USA)" userId="7aa4dbd0-1a9b-444f-afa9-40d5d257e828" providerId="ADAL" clId="{0B37EBD4-91B8-45E3-AD82-CCE743A03770}" dt="2024-05-23T14:07:45.865" v="4" actId="20577"/>
      <pc:docMkLst>
        <pc:docMk/>
      </pc:docMkLst>
      <pc:sldChg chg="modSp mod">
        <pc:chgData name="Schmidt, Daniel P CIV USARMY DEVCOM AC (USA)" userId="7aa4dbd0-1a9b-444f-afa9-40d5d257e828" providerId="ADAL" clId="{0B37EBD4-91B8-45E3-AD82-CCE743A03770}" dt="2024-05-23T14:07:45.865" v="4" actId="20577"/>
        <pc:sldMkLst>
          <pc:docMk/>
          <pc:sldMk cId="1375091231" sldId="371"/>
        </pc:sldMkLst>
        <pc:spChg chg="mod">
          <ac:chgData name="Schmidt, Daniel P CIV USARMY DEVCOM AC (USA)" userId="7aa4dbd0-1a9b-444f-afa9-40d5d257e828" providerId="ADAL" clId="{0B37EBD4-91B8-45E3-AD82-CCE743A03770}" dt="2024-05-23T14:07:45.865" v="4" actId="20577"/>
          <ac:spMkLst>
            <pc:docMk/>
            <pc:sldMk cId="1375091231" sldId="371"/>
            <ac:spMk id="3" creationId="{F4CE3BFB-948D-8F1B-784C-768C0B488FFC}"/>
          </ac:spMkLst>
        </pc:spChg>
      </pc:sldChg>
      <pc:sldChg chg="delSp mod">
        <pc:chgData name="Schmidt, Daniel P CIV USARMY DEVCOM AC (USA)" userId="7aa4dbd0-1a9b-444f-afa9-40d5d257e828" providerId="ADAL" clId="{0B37EBD4-91B8-45E3-AD82-CCE743A03770}" dt="2024-05-23T14:06:34.763" v="1" actId="478"/>
        <pc:sldMkLst>
          <pc:docMk/>
          <pc:sldMk cId="581760387" sldId="384"/>
        </pc:sldMkLst>
        <pc:spChg chg="del">
          <ac:chgData name="Schmidt, Daniel P CIV USARMY DEVCOM AC (USA)" userId="7aa4dbd0-1a9b-444f-afa9-40d5d257e828" providerId="ADAL" clId="{0B37EBD4-91B8-45E3-AD82-CCE743A03770}" dt="2024-05-23T14:06:34.763" v="1" actId="478"/>
          <ac:spMkLst>
            <pc:docMk/>
            <pc:sldMk cId="581760387" sldId="384"/>
            <ac:spMk id="6" creationId="{00000000-0000-0000-0000-000000000000}"/>
          </ac:spMkLst>
        </pc:spChg>
      </pc:sldChg>
      <pc:sldChg chg="del">
        <pc:chgData name="Schmidt, Daniel P CIV USARMY DEVCOM AC (USA)" userId="7aa4dbd0-1a9b-444f-afa9-40d5d257e828" providerId="ADAL" clId="{0B37EBD4-91B8-45E3-AD82-CCE743A03770}" dt="2024-05-23T14:06:25.868" v="0" actId="2696"/>
        <pc:sldMkLst>
          <pc:docMk/>
          <pc:sldMk cId="1383682242" sldId="403"/>
        </pc:sldMkLst>
      </pc:sldChg>
      <pc:sldChg chg="del">
        <pc:chgData name="Schmidt, Daniel P CIV USARMY DEVCOM AC (USA)" userId="7aa4dbd0-1a9b-444f-afa9-40d5d257e828" providerId="ADAL" clId="{0B37EBD4-91B8-45E3-AD82-CCE743A03770}" dt="2024-05-23T14:07:35.417" v="2" actId="2696"/>
        <pc:sldMkLst>
          <pc:docMk/>
          <pc:sldMk cId="3605667071" sldId="5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D5FD40-329B-B51A-B969-25C0FCC874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95F99-4EBA-6581-1DE7-75BE3A03AA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A5FE44-C727-4B44-AC35-D47522042F47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4EE63-BACC-BB25-9D5E-06ED25633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84ACE-71D3-B814-49CB-07A42B382D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ED381B-BC01-6545-81F8-8797C0846F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637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3DACA9-C708-FB41-A6FA-3D94FFC8E73D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65E666-0780-B84F-93A5-9513831C51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7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880" indent="-182880" algn="l" defTabSz="914400" rtl="0" eaLnBrk="1" latinLnBrk="0" hangingPunct="1">
      <a:buFont typeface="Arial" panose="020B0604020202020204" pitchFamily="34" charset="0"/>
      <a:buChar char="▪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657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86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315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1440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09728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28016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46304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645920" indent="-18288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944A4-BE83-F140-9F51-6CC3B6D54F4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65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">
            <a:extLst>
              <a:ext uri="{FF2B5EF4-FFF2-40B4-BE49-F238E27FC236}">
                <a16:creationId xmlns:a16="http://schemas.microsoft.com/office/drawing/2014/main" id="{6F4FA687-F60B-BC3A-D7A8-6F4523AF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8218" y="1974220"/>
            <a:ext cx="8644270" cy="2377440"/>
            <a:chOff x="565848" y="2240280"/>
            <a:chExt cx="8872230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65848" y="2240280"/>
              <a:ext cx="8872230" cy="2377440"/>
            </a:xfrm>
            <a:prstGeom prst="rect">
              <a:avLst/>
            </a:prstGeom>
            <a:noFill/>
            <a:ln w="19050" cap="flat">
              <a:solidFill>
                <a:srgbClr val="FFCC0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5848" y="3931920"/>
              <a:ext cx="8872230" cy="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8966" y="2202820"/>
            <a:ext cx="8334391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PRESENTATION TITLE</a:t>
            </a:r>
            <a:b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CC0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THREE LINES MAX</a:t>
            </a:r>
            <a:endParaRPr lang="en-US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39F9F092-1A2E-3BC5-0D99-EE4B132543F8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7A3E0868-4E26-4CDC-8A56-D70E2D8B12F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3DAC6A-DFDF-B313-4DB4-FA56B489F422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FC933DC4-3663-15AC-8A64-D7573EE2EC9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688" y="5133530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E393D1-D968-8D71-45F7-5B4A7CEF5C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688" y="4952738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DF69BC8A-AD59-63A3-64A2-27F7496859F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688" y="5314322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CUI Category: 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EDE4793B-EE3D-A719-6990-5D9F67CBAF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688" y="5495114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Distribution Statement: 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A24EE18E-6DA7-CB84-1F21-8DF1C74823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7688" y="5675906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POC: 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AAEE65B4-7FC0-51E0-61A9-DA039122F26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981200" y="5133530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6483CD3B-2F61-38F8-2851-B10539781B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81200" y="4952738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F72C11EB-F1A8-B896-9775-C7ADA2F8325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981200" y="5314322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4BF91907-2C5A-9E08-110C-64B850CA648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981200" y="5495114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0F5C0BB3-E700-E0BE-1E5D-F32BFF0DB73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81200" y="5675906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5" name="U.S. Army" descr="U.S. Army">
            <a:extLst>
              <a:ext uri="{FF2B5EF4-FFF2-40B4-BE49-F238E27FC236}">
                <a16:creationId xmlns:a16="http://schemas.microsoft.com/office/drawing/2014/main" id="{8765D769-2E19-A1D0-70F0-660B5118F3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7708F-A6ED-2C67-AAB2-F57AAA10F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7A717986-EC00-F188-3318-9468ADB944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57945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37F0D3-04DA-F997-AD60-C1F8078CA2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cxnSp>
        <p:nvCxnSpPr>
          <p:cNvPr id="17" name="Line">
            <a:extLst>
              <a:ext uri="{FF2B5EF4-FFF2-40B4-BE49-F238E27FC236}">
                <a16:creationId xmlns:a16="http://schemas.microsoft.com/office/drawing/2014/main" id="{F26F8DC8-E695-4FFA-F3A4-AFC3E08D5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6975" y="3665860"/>
            <a:ext cx="0" cy="685800"/>
          </a:xfrm>
          <a:prstGeom prst="line">
            <a:avLst/>
          </a:prstGeom>
          <a:ln w="1905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C2E3503C-5A09-0402-D21D-416B92916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65" y="3784732"/>
            <a:ext cx="542701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[Presentation subtitle/description]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975F9B8-7C8F-A2EA-C9B0-D380B126F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7975" y="3784732"/>
            <a:ext cx="268538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370782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Numbers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4C21BF-3440-8CAE-0A59-466346C77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sz="1300">
                <a:solidFill>
                  <a:schemeClr val="tx1"/>
                </a:solidFill>
              </a:defRPr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</a:defRPr>
            </a:lvl2pPr>
            <a:lvl3pPr marL="274320" indent="-137160">
              <a:defRPr sz="1300">
                <a:solidFill>
                  <a:schemeClr val="tx1"/>
                </a:solidFill>
              </a:defRPr>
            </a:lvl3pPr>
            <a:lvl4pPr marL="411480" indent="-137160">
              <a:defRPr sz="1300">
                <a:solidFill>
                  <a:schemeClr val="tx1"/>
                </a:solidFill>
              </a:defRPr>
            </a:lvl4pPr>
            <a:lvl5pPr marL="548640" indent="-137160">
              <a:defRPr sz="1300">
                <a:solidFill>
                  <a:schemeClr val="tx1"/>
                </a:solidFill>
              </a:defRPr>
            </a:lvl5pPr>
            <a:lvl6pPr marL="685800" indent="-137160">
              <a:defRPr sz="1300">
                <a:solidFill>
                  <a:schemeClr val="tx1"/>
                </a:solidFill>
              </a:defRPr>
            </a:lvl6pPr>
            <a:lvl7pPr marL="822960" indent="-137160">
              <a:defRPr sz="1300">
                <a:solidFill>
                  <a:schemeClr val="tx1"/>
                </a:solidFill>
              </a:defRPr>
            </a:lvl7pPr>
            <a:lvl8pPr marL="960120" indent="-137160">
              <a:defRPr sz="1300">
                <a:solidFill>
                  <a:schemeClr val="tx1"/>
                </a:solidFill>
              </a:defRPr>
            </a:lvl8pPr>
            <a:lvl9pPr marL="1097280" indent="-137160"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>
                <a:solidFill>
                  <a:schemeClr val="tx1"/>
                </a:solidFill>
              </a:defRPr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</a:defRPr>
            </a:lvl2pPr>
            <a:lvl3pPr marL="274320" indent="-137160">
              <a:defRPr sz="1300">
                <a:solidFill>
                  <a:schemeClr val="tx1"/>
                </a:solidFill>
              </a:defRPr>
            </a:lvl3pPr>
            <a:lvl4pPr marL="411480" indent="-137160">
              <a:defRPr sz="1300">
                <a:solidFill>
                  <a:schemeClr val="tx1"/>
                </a:solidFill>
              </a:defRPr>
            </a:lvl4pPr>
            <a:lvl5pPr marL="548640" indent="-137160">
              <a:defRPr sz="1300">
                <a:solidFill>
                  <a:schemeClr val="tx1"/>
                </a:solidFill>
              </a:defRPr>
            </a:lvl5pPr>
            <a:lvl6pPr marL="685800" indent="-137160">
              <a:defRPr sz="1300">
                <a:solidFill>
                  <a:schemeClr val="tx1"/>
                </a:solidFill>
              </a:defRPr>
            </a:lvl6pPr>
            <a:lvl7pPr marL="822960" indent="-137160">
              <a:defRPr sz="1300">
                <a:solidFill>
                  <a:schemeClr val="tx1"/>
                </a:solidFill>
              </a:defRPr>
            </a:lvl7pPr>
            <a:lvl8pPr marL="960120" indent="-137160">
              <a:defRPr sz="1300">
                <a:solidFill>
                  <a:schemeClr val="tx1"/>
                </a:solidFill>
              </a:defRPr>
            </a:lvl8pPr>
            <a:lvl9pPr marL="1097280" indent="-137160"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>
                <a:solidFill>
                  <a:schemeClr val="tx1"/>
                </a:solidFill>
              </a:defRPr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</a:defRPr>
            </a:lvl2pPr>
            <a:lvl3pPr marL="274320" indent="-137160">
              <a:defRPr sz="1300">
                <a:solidFill>
                  <a:schemeClr val="tx1"/>
                </a:solidFill>
              </a:defRPr>
            </a:lvl3pPr>
            <a:lvl4pPr marL="411480" indent="-137160">
              <a:defRPr sz="1300">
                <a:solidFill>
                  <a:schemeClr val="tx1"/>
                </a:solidFill>
              </a:defRPr>
            </a:lvl4pPr>
            <a:lvl5pPr marL="548640" indent="-137160">
              <a:defRPr sz="1300">
                <a:solidFill>
                  <a:schemeClr val="tx1"/>
                </a:solidFill>
              </a:defRPr>
            </a:lvl5pPr>
            <a:lvl6pPr marL="685800" indent="-137160">
              <a:defRPr sz="1300">
                <a:solidFill>
                  <a:schemeClr val="tx1"/>
                </a:solidFill>
              </a:defRPr>
            </a:lvl6pPr>
            <a:lvl7pPr marL="822960" indent="-137160">
              <a:defRPr sz="1300">
                <a:solidFill>
                  <a:schemeClr val="tx1"/>
                </a:solidFill>
              </a:defRPr>
            </a:lvl7pPr>
            <a:lvl8pPr marL="960120" indent="-137160">
              <a:defRPr sz="1300">
                <a:solidFill>
                  <a:schemeClr val="tx1"/>
                </a:solidFill>
              </a:defRPr>
            </a:lvl8pPr>
            <a:lvl9pPr marL="1097280" indent="-137160"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E115B30-3E6D-E823-531E-BB5BAA19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6" name="TextBox">
            <a:extLst>
              <a:ext uri="{FF2B5EF4-FFF2-40B4-BE49-F238E27FC236}">
                <a16:creationId xmlns:a16="http://schemas.microsoft.com/office/drawing/2014/main" id="{694F0353-A0DD-9642-BDD7-8FC612070822}"/>
              </a:ext>
            </a:extLst>
          </p:cNvPr>
          <p:cNvSpPr txBox="1"/>
          <p:nvPr userDrawn="1"/>
        </p:nvSpPr>
        <p:spPr>
          <a:xfrm>
            <a:off x="914400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>
                <a:solidFill>
                  <a:schemeClr val="tx1"/>
                </a:solidFill>
              </a:defRPr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</a:defRPr>
            </a:lvl2pPr>
            <a:lvl3pPr marL="274320" indent="-137160">
              <a:defRPr sz="1300">
                <a:solidFill>
                  <a:schemeClr val="tx1"/>
                </a:solidFill>
              </a:defRPr>
            </a:lvl3pPr>
            <a:lvl4pPr marL="411480" indent="-137160">
              <a:defRPr sz="1300">
                <a:solidFill>
                  <a:schemeClr val="tx1"/>
                </a:solidFill>
              </a:defRPr>
            </a:lvl4pPr>
            <a:lvl5pPr marL="548640" indent="-137160">
              <a:defRPr sz="1300">
                <a:solidFill>
                  <a:schemeClr val="tx1"/>
                </a:solidFill>
              </a:defRPr>
            </a:lvl5pPr>
            <a:lvl6pPr marL="685800" indent="-137160">
              <a:defRPr sz="1300">
                <a:solidFill>
                  <a:schemeClr val="tx1"/>
                </a:solidFill>
              </a:defRPr>
            </a:lvl6pPr>
            <a:lvl7pPr marL="822960" indent="-137160">
              <a:defRPr sz="1300">
                <a:solidFill>
                  <a:schemeClr val="tx1"/>
                </a:solidFill>
              </a:defRPr>
            </a:lvl7pPr>
            <a:lvl8pPr marL="960120" indent="-137160">
              <a:defRPr sz="1300">
                <a:solidFill>
                  <a:schemeClr val="tx1"/>
                </a:solidFill>
              </a:defRPr>
            </a:lvl8pPr>
            <a:lvl9pPr marL="1097280" indent="-137160">
              <a:defRPr sz="13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9A-AE72-0239-7D2F-3E585FB16A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94BD61C-20BA-43AF-A21F-1DAFB3200099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07D52D1-634D-ECD5-045A-38F96B973A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DEB0DA69-FBF7-5C40-833F-1B7B11772F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57945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97C6E0-6809-7398-D956-E5305EC75B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6B70D-91D9-F407-075D-A61988C5DE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umbe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6FD270-DB0B-36F0-B138-75209607E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E115B30-3E6D-E823-531E-BB5BAA19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6" name="TextBox">
            <a:extLst>
              <a:ext uri="{FF2B5EF4-FFF2-40B4-BE49-F238E27FC236}">
                <a16:creationId xmlns:a16="http://schemas.microsoft.com/office/drawing/2014/main" id="{694F0353-A0DD-9642-BDD7-8FC612070822}"/>
              </a:ext>
            </a:extLst>
          </p:cNvPr>
          <p:cNvSpPr txBox="1"/>
          <p:nvPr userDrawn="1"/>
        </p:nvSpPr>
        <p:spPr>
          <a:xfrm>
            <a:off x="914400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04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6000"/>
            <a:ext cx="2499359" cy="38862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669241-96AF-C7FA-0BE4-6592ABD258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7B8021B-6105-4216-96FC-94348F216D0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6C2643F-F661-8B8E-E36F-1F135C6F65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1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Numbers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EEBA188-82A1-2FC4-842F-8120003B6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E115B30-3E6D-E823-531E-BB5BAA19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1600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6" name="TextBox">
            <a:extLst>
              <a:ext uri="{FF2B5EF4-FFF2-40B4-BE49-F238E27FC236}">
                <a16:creationId xmlns:a16="http://schemas.microsoft.com/office/drawing/2014/main" id="{694F0353-A0DD-9642-BDD7-8FC612070822}"/>
              </a:ext>
            </a:extLst>
          </p:cNvPr>
          <p:cNvSpPr txBox="1"/>
          <p:nvPr userDrawn="1"/>
        </p:nvSpPr>
        <p:spPr>
          <a:xfrm>
            <a:off x="914400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04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1A90E933-723C-D9CC-B7AB-3043EDAB6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3886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8" name="TextBox">
            <a:extLst>
              <a:ext uri="{FF2B5EF4-FFF2-40B4-BE49-F238E27FC236}">
                <a16:creationId xmlns:a16="http://schemas.microsoft.com/office/drawing/2014/main" id="{8E3B414F-BCCF-E0E0-A5B7-9D21FED7A614}"/>
              </a:ext>
            </a:extLst>
          </p:cNvPr>
          <p:cNvSpPr txBox="1"/>
          <p:nvPr userDrawn="1"/>
        </p:nvSpPr>
        <p:spPr>
          <a:xfrm>
            <a:off x="54864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05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731522F-82BF-A739-FBD5-84B13AFCBF1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864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B07AB9A6-54AF-4DC6-E298-2E576695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3886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0" name="TextBox">
            <a:extLst>
              <a:ext uri="{FF2B5EF4-FFF2-40B4-BE49-F238E27FC236}">
                <a16:creationId xmlns:a16="http://schemas.microsoft.com/office/drawing/2014/main" id="{E79A49CF-30B2-91DC-6BCA-2A41DD4CBF09}"/>
              </a:ext>
            </a:extLst>
          </p:cNvPr>
          <p:cNvSpPr txBox="1"/>
          <p:nvPr userDrawn="1"/>
        </p:nvSpPr>
        <p:spPr>
          <a:xfrm>
            <a:off x="341376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06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5FE6691B-ACEF-8803-7DC3-70B52F8999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1376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DE9CD609-8A04-24B8-B562-11703E18D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3886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2" name="TextBox">
            <a:extLst>
              <a:ext uri="{FF2B5EF4-FFF2-40B4-BE49-F238E27FC236}">
                <a16:creationId xmlns:a16="http://schemas.microsoft.com/office/drawing/2014/main" id="{7C5E0031-266F-D418-0BAB-9BD3C4F1EC3F}"/>
              </a:ext>
            </a:extLst>
          </p:cNvPr>
          <p:cNvSpPr txBox="1"/>
          <p:nvPr userDrawn="1"/>
        </p:nvSpPr>
        <p:spPr>
          <a:xfrm>
            <a:off x="627888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07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72BE48E-72DE-7245-BBDA-BF3FEC69B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888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Line">
            <a:extLst>
              <a:ext uri="{FF2B5EF4-FFF2-40B4-BE49-F238E27FC236}">
                <a16:creationId xmlns:a16="http://schemas.microsoft.com/office/drawing/2014/main" id="{51FB53C0-6EA8-D891-85A3-23EE83EA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3886200"/>
            <a:ext cx="2499360" cy="0"/>
          </a:xfrm>
          <a:prstGeom prst="line">
            <a:avLst/>
          </a:prstGeom>
          <a:ln w="19050" cap="flat">
            <a:solidFill>
              <a:schemeClr val="tx2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4" name="TextBox">
            <a:extLst>
              <a:ext uri="{FF2B5EF4-FFF2-40B4-BE49-F238E27FC236}">
                <a16:creationId xmlns:a16="http://schemas.microsoft.com/office/drawing/2014/main" id="{6BF9F70B-8D8A-3E73-E423-909DA6A75EB4}"/>
              </a:ext>
            </a:extLst>
          </p:cNvPr>
          <p:cNvSpPr txBox="1"/>
          <p:nvPr userDrawn="1"/>
        </p:nvSpPr>
        <p:spPr>
          <a:xfrm>
            <a:off x="914400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>
                <a:solidFill>
                  <a:schemeClr val="tx2"/>
                </a:solidFill>
              </a:rPr>
              <a:t>08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EA060839-AF98-8040-7AE9-8F0D7E00C1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6E3723B8-B265-6943-67A5-DF3F0D5EC1C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D27CFAB-73E6-44A8-B862-B3306344E3F2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D4AF177-759A-A93C-2097-C2C22D9368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FEDB97C0-F514-9C55-3E16-9FC0105AEF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57945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06597B-21CB-E031-D41A-B15442D122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AC940-9F71-91CF-BDEF-A5234FE752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7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Numbe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63F0940-E33E-9D7F-C52B-16CFD0545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8412A77E-32D6-ECE7-C58C-21E3C08D8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3" name="TextBox">
            <a:extLst>
              <a:ext uri="{FF2B5EF4-FFF2-40B4-BE49-F238E27FC236}">
                <a16:creationId xmlns:a16="http://schemas.microsoft.com/office/drawing/2014/main" id="{AF47D3F9-758C-0713-980A-E6E56BBC1088}"/>
              </a:ext>
            </a:extLst>
          </p:cNvPr>
          <p:cNvSpPr txBox="1"/>
          <p:nvPr userDrawn="1"/>
        </p:nvSpPr>
        <p:spPr>
          <a:xfrm>
            <a:off x="54864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7771284-6191-6AE5-C8DC-E26F4DD2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TextBox">
            <a:extLst>
              <a:ext uri="{FF2B5EF4-FFF2-40B4-BE49-F238E27FC236}">
                <a16:creationId xmlns:a16="http://schemas.microsoft.com/office/drawing/2014/main" id="{0D9A8745-BD6D-12B2-16DF-02CB2BB85704}"/>
              </a:ext>
            </a:extLst>
          </p:cNvPr>
          <p:cNvSpPr txBox="1"/>
          <p:nvPr userDrawn="1"/>
        </p:nvSpPr>
        <p:spPr>
          <a:xfrm>
            <a:off x="341376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7F3E6C41-3F3A-5394-DD39-6844F7E1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2" name="TextBox">
            <a:extLst>
              <a:ext uri="{FF2B5EF4-FFF2-40B4-BE49-F238E27FC236}">
                <a16:creationId xmlns:a16="http://schemas.microsoft.com/office/drawing/2014/main" id="{BBB1FB2A-A05A-0E6A-2901-52A7D695A891}"/>
              </a:ext>
            </a:extLst>
          </p:cNvPr>
          <p:cNvSpPr txBox="1"/>
          <p:nvPr userDrawn="1"/>
        </p:nvSpPr>
        <p:spPr>
          <a:xfrm>
            <a:off x="627888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E115B30-3E6D-E823-531E-BB5BAA19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1600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6" name="TextBox">
            <a:extLst>
              <a:ext uri="{FF2B5EF4-FFF2-40B4-BE49-F238E27FC236}">
                <a16:creationId xmlns:a16="http://schemas.microsoft.com/office/drawing/2014/main" id="{694F0353-A0DD-9642-BDD7-8FC612070822}"/>
              </a:ext>
            </a:extLst>
          </p:cNvPr>
          <p:cNvSpPr txBox="1"/>
          <p:nvPr userDrawn="1"/>
        </p:nvSpPr>
        <p:spPr>
          <a:xfrm>
            <a:off x="9144001" y="1737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04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6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1A90E933-723C-D9CC-B7AB-3043EDAB6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8" name="TextBox">
            <a:extLst>
              <a:ext uri="{FF2B5EF4-FFF2-40B4-BE49-F238E27FC236}">
                <a16:creationId xmlns:a16="http://schemas.microsoft.com/office/drawing/2014/main" id="{8E3B414F-BCCF-E0E0-A5B7-9D21FED7A614}"/>
              </a:ext>
            </a:extLst>
          </p:cNvPr>
          <p:cNvSpPr txBox="1"/>
          <p:nvPr userDrawn="1"/>
        </p:nvSpPr>
        <p:spPr>
          <a:xfrm>
            <a:off x="54864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05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5731522F-82BF-A739-FBD5-84B13AFCBF1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4864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B07AB9A6-54AF-4DC6-E298-2E576695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1376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0" name="TextBox">
            <a:extLst>
              <a:ext uri="{FF2B5EF4-FFF2-40B4-BE49-F238E27FC236}">
                <a16:creationId xmlns:a16="http://schemas.microsoft.com/office/drawing/2014/main" id="{E79A49CF-30B2-91DC-6BCA-2A41DD4CBF09}"/>
              </a:ext>
            </a:extLst>
          </p:cNvPr>
          <p:cNvSpPr txBox="1"/>
          <p:nvPr userDrawn="1"/>
        </p:nvSpPr>
        <p:spPr>
          <a:xfrm>
            <a:off x="341376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06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5FE6691B-ACEF-8803-7DC3-70B52F89990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1376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DE9CD609-8A04-24B8-B562-11703E18D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888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2" name="TextBox">
            <a:extLst>
              <a:ext uri="{FF2B5EF4-FFF2-40B4-BE49-F238E27FC236}">
                <a16:creationId xmlns:a16="http://schemas.microsoft.com/office/drawing/2014/main" id="{7C5E0031-266F-D418-0BAB-9BD3C4F1EC3F}"/>
              </a:ext>
            </a:extLst>
          </p:cNvPr>
          <p:cNvSpPr txBox="1"/>
          <p:nvPr userDrawn="1"/>
        </p:nvSpPr>
        <p:spPr>
          <a:xfrm>
            <a:off x="627888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07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72BE48E-72DE-7245-BBDA-BF3FEC69B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888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Line">
            <a:extLst>
              <a:ext uri="{FF2B5EF4-FFF2-40B4-BE49-F238E27FC236}">
                <a16:creationId xmlns:a16="http://schemas.microsoft.com/office/drawing/2014/main" id="{51FB53C0-6EA8-D891-85A3-23EE83EAD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44000" y="3886200"/>
            <a:ext cx="2499360" cy="0"/>
          </a:xfrm>
          <a:prstGeom prst="line">
            <a:avLst/>
          </a:prstGeom>
          <a:ln w="19050" cap="flat"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24" name="TextBox">
            <a:extLst>
              <a:ext uri="{FF2B5EF4-FFF2-40B4-BE49-F238E27FC236}">
                <a16:creationId xmlns:a16="http://schemas.microsoft.com/office/drawing/2014/main" id="{6BF9F70B-8D8A-3E73-E423-909DA6A75EB4}"/>
              </a:ext>
            </a:extLst>
          </p:cNvPr>
          <p:cNvSpPr txBox="1"/>
          <p:nvPr userDrawn="1"/>
        </p:nvSpPr>
        <p:spPr>
          <a:xfrm>
            <a:off x="9144001" y="4023360"/>
            <a:ext cx="2499359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b="1" dirty="0"/>
              <a:t>08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EA060839-AF98-8040-7AE9-8F0D7E00C1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1" y="4572000"/>
            <a:ext cx="2499359" cy="132588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3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300"/>
            </a:lvl2pPr>
            <a:lvl3pPr marL="274320" indent="-137160">
              <a:defRPr sz="1300"/>
            </a:lvl3pPr>
            <a:lvl4pPr marL="411480" indent="-137160">
              <a:defRPr sz="1300"/>
            </a:lvl4pPr>
            <a:lvl5pPr marL="548640" indent="-137160">
              <a:defRPr sz="1300"/>
            </a:lvl5pPr>
            <a:lvl6pPr marL="685800" indent="-137160">
              <a:defRPr sz="1300"/>
            </a:lvl6pPr>
            <a:lvl7pPr marL="822960" indent="-137160">
              <a:defRPr sz="1300"/>
            </a:lvl7pPr>
            <a:lvl8pPr marL="960120" indent="-137160">
              <a:defRPr sz="1300"/>
            </a:lvl8pPr>
            <a:lvl9pPr marL="109728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4C43927A-9072-62B2-E6B6-C90CC98BD41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B2E784-A5F5-4301-881B-94AC8DBF9DED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C0BB974-2130-F29B-EFD0-42CC605602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0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532378-F1EC-4C8C-4ED2-DF860F995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600200"/>
            <a:ext cx="11094720" cy="4572000"/>
          </a:xfrm>
        </p:spPr>
        <p:txBody>
          <a:bodyPr numCol="2"/>
          <a:lstStyle>
            <a:lvl1pPr marL="0" indent="0">
              <a:spcBef>
                <a:spcPts val="1000"/>
              </a:spcBef>
              <a:buFontTx/>
              <a:buNone/>
              <a:defRPr sz="1100"/>
            </a:lvl1pPr>
            <a:lvl2pPr marL="137160" indent="-137160">
              <a:spcBef>
                <a:spcPts val="1000"/>
              </a:spcBef>
              <a:buFont typeface="Arial" panose="020B0604020202020204" pitchFamily="34" charset="0"/>
              <a:buChar char="▪"/>
              <a:defRPr sz="1100"/>
            </a:lvl2pPr>
            <a:lvl3pPr marL="274320" indent="-137160">
              <a:defRPr sz="1100"/>
            </a:lvl3pPr>
            <a:lvl4pPr marL="411480" indent="-137160">
              <a:defRPr sz="1100"/>
            </a:lvl4pPr>
            <a:lvl5pPr marL="548640" indent="-137160">
              <a:defRPr sz="1100"/>
            </a:lvl5pPr>
            <a:lvl6pPr marL="685800" indent="-137160">
              <a:defRPr sz="1100"/>
            </a:lvl6pPr>
            <a:lvl7pPr marL="822960" indent="-137160">
              <a:defRPr sz="1100"/>
            </a:lvl7pPr>
            <a:lvl8pPr marL="960120" indent="-137160">
              <a:defRPr sz="1100"/>
            </a:lvl8pPr>
            <a:lvl9pPr marL="1097280" indent="-137160"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CB055-EB11-8EF9-03BC-FB9ECE4D8BA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F357020-80C2-43F0-9F5B-8C3D0634A48B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93FB7-0B10-910E-2F4E-A8DFAF9A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02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0F3CE13-290E-12C4-BDCA-17CB5BAFF7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8600"/>
            <a:ext cx="12192000" cy="64008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AF67DC4-909F-6BF0-DB86-8675E2571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3D174-1921-7F28-5394-750C376C77F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8EAB3A5-9E92-4BB9-8F22-9632B4FBEDBA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D6737-D835-6484-7A3F-BAD2D784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4BAAC-E256-484E-A318-250FA64A40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3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EDA6D-3B28-23A1-C2EE-BBB7617D7D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0923810-5FB2-48C9-96CA-1DE2C4773142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31B70-C8F2-D686-C30C-B4651FF0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D1DFBC2-C4E8-E691-E48C-B8D2CF49CD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1076324"/>
            <a:ext cx="5365748" cy="5095875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907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455EB0-A36D-4986-9393-AA1D5CE6C0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411480"/>
            <a:ext cx="11094720" cy="310896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3794760"/>
            <a:ext cx="5364480" cy="914400"/>
          </a:xfrm>
        </p:spPr>
        <p:txBody>
          <a:bodyPr/>
          <a:lstStyle>
            <a:lvl1pPr>
              <a:defRPr sz="2800" b="1" cap="none" baseline="0"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6278879" y="3794760"/>
            <a:ext cx="5364480" cy="2377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39DE7-660B-3FA9-966D-AB1D9EF6AC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50EFF4B-86EB-42FB-93EA-7D8F9CB2466F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63529-A3F2-C0F4-1A5C-AAFFF34D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72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218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8879" y="1600200"/>
            <a:ext cx="5364480" cy="228600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8879" y="4114800"/>
            <a:ext cx="5364480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6278879" y="4526280"/>
            <a:ext cx="5364480" cy="164592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309248A-8803-C0D0-F841-DA0B643CD6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14FC24-E041-45E9-9A72-E5755A86890F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501E26-5E18-9AC3-2607-A695FA23E6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5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2592" userDrawn="1">
          <p15:clr>
            <a:srgbClr val="A4A3A4"/>
          </p15:clr>
        </p15:guide>
        <p15:guide id="4" orient="horz" pos="2448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39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7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39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0831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0831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4370831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3" y="1600200"/>
            <a:ext cx="3450336" cy="16916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3023" y="3520440"/>
            <a:ext cx="3450336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/>
            </a:lvl1pPr>
            <a:lvl2pPr marL="0" indent="0">
              <a:spcBef>
                <a:spcPts val="0"/>
              </a:spcBef>
              <a:buFontTx/>
              <a:buNone/>
              <a:defRPr sz="1800" b="1"/>
            </a:lvl2pPr>
            <a:lvl3pPr marL="0" indent="0">
              <a:spcBef>
                <a:spcPts val="0"/>
              </a:spcBef>
              <a:buFontTx/>
              <a:buNone/>
              <a:defRPr sz="1800" b="1"/>
            </a:lvl3pPr>
            <a:lvl4pPr marL="0" indent="0">
              <a:spcBef>
                <a:spcPts val="0"/>
              </a:spcBef>
              <a:buFontTx/>
              <a:buNone/>
              <a:defRPr sz="1800" b="1"/>
            </a:lvl4pPr>
            <a:lvl5pPr marL="0" indent="0">
              <a:spcBef>
                <a:spcPts val="0"/>
              </a:spcBef>
              <a:buFontTx/>
              <a:buNone/>
              <a:defRPr sz="1800" b="1"/>
            </a:lvl5pPr>
            <a:lvl6pPr marL="0" indent="0">
              <a:spcBef>
                <a:spcPts val="0"/>
              </a:spcBef>
              <a:buFontTx/>
              <a:buNone/>
              <a:defRPr sz="1800" b="1"/>
            </a:lvl6pPr>
            <a:lvl7pPr marL="0" indent="0">
              <a:spcBef>
                <a:spcPts val="0"/>
              </a:spcBef>
              <a:buFontTx/>
              <a:buNone/>
              <a:defRPr sz="1800" b="1"/>
            </a:lvl7pPr>
            <a:lvl8pPr marL="0" indent="0">
              <a:spcBef>
                <a:spcPts val="0"/>
              </a:spcBef>
              <a:buFontTx/>
              <a:buNone/>
              <a:defRPr sz="1800" b="1"/>
            </a:lvl8pPr>
            <a:lvl9pPr marL="0" indent="0">
              <a:spcBef>
                <a:spcPts val="0"/>
              </a:spcBef>
              <a:buFontTx/>
              <a:buNone/>
              <a:defRPr sz="18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93023" y="3931920"/>
            <a:ext cx="3450336" cy="2240280"/>
          </a:xfrm>
        </p:spPr>
        <p:txBody>
          <a:bodyPr/>
          <a:lstStyle>
            <a:lvl1pPr marL="137160" indent="-137160">
              <a:defRPr sz="1500"/>
            </a:lvl1pPr>
            <a:lvl2pPr marL="274320" indent="-137160">
              <a:defRPr sz="1500"/>
            </a:lvl2pPr>
            <a:lvl3pPr marL="411480" indent="-137160">
              <a:defRPr sz="1500"/>
            </a:lvl3pPr>
            <a:lvl4pPr marL="548640" indent="-137160">
              <a:defRPr sz="1500"/>
            </a:lvl4pPr>
            <a:lvl5pPr marL="685800" indent="-137160">
              <a:defRPr sz="1500"/>
            </a:lvl5pPr>
            <a:lvl6pPr marL="822960" indent="-137160">
              <a:defRPr sz="1500"/>
            </a:lvl6pPr>
            <a:lvl7pPr marL="960120" indent="-137160">
              <a:defRPr sz="1500"/>
            </a:lvl7pPr>
            <a:lvl8pPr marL="1097280" indent="-137160">
              <a:defRPr sz="1500"/>
            </a:lvl8pPr>
            <a:lvl9pPr marL="1234440" indent="-137160"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CC41EC7-A74C-7FAC-CAAF-B45134A90C1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8A19125-94A7-4474-858C-FD9C4ABE9DDA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DCE38A9-CABF-9588-DDD8-93DD198F7EC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9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2218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074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">
            <a:extLst>
              <a:ext uri="{FF2B5EF4-FFF2-40B4-BE49-F238E27FC236}">
                <a16:creationId xmlns:a16="http://schemas.microsoft.com/office/drawing/2014/main" id="{6F4FA687-F60B-BC3A-D7A8-6F4523AF6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8219" y="1974220"/>
            <a:ext cx="8633882" cy="2377440"/>
            <a:chOff x="411163" y="2240280"/>
            <a:chExt cx="6446837" cy="237744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BF21F3A3-93C1-5149-0930-09CBE88BD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11163" y="2240280"/>
              <a:ext cx="6446837" cy="2377440"/>
            </a:xfrm>
            <a:prstGeom prst="rect">
              <a:avLst/>
            </a:prstGeom>
            <a:noFill/>
            <a:ln w="19050" cap="flat">
              <a:solidFill>
                <a:srgbClr val="221F20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12" name="Line">
              <a:extLst>
                <a:ext uri="{FF2B5EF4-FFF2-40B4-BE49-F238E27FC236}">
                  <a16:creationId xmlns:a16="http://schemas.microsoft.com/office/drawing/2014/main" id="{7EE4A926-6B61-0880-E206-8C2FB773E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163" y="3931920"/>
              <a:ext cx="6446837" cy="0"/>
            </a:xfrm>
            <a:prstGeom prst="line">
              <a:avLst/>
            </a:prstGeom>
            <a:ln w="19050" cap="flat">
              <a:solidFill>
                <a:srgbClr val="221F2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  <p:cxnSp>
          <p:nvCxnSpPr>
            <p:cNvPr id="15" name="Line">
              <a:extLst>
                <a:ext uri="{FF2B5EF4-FFF2-40B4-BE49-F238E27FC236}">
                  <a16:creationId xmlns:a16="http://schemas.microsoft.com/office/drawing/2014/main" id="{7F1F819D-50CB-87A3-F07D-A4A50124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8770" y="3931920"/>
              <a:ext cx="0" cy="685800"/>
            </a:xfrm>
            <a:prstGeom prst="line">
              <a:avLst/>
            </a:prstGeom>
            <a:ln w="19050" cap="flat">
              <a:solidFill>
                <a:srgbClr val="221F2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8962" y="2202820"/>
            <a:ext cx="8334397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THREE LINES MAX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B5714-1C67-5305-161F-BB8ABA64529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DDC931E-8CBE-4A3F-A034-9B6122C6DCDB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6A96F-567A-34EC-DC2C-66C40622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U.S. Army" descr="U.S. Army">
            <a:extLst>
              <a:ext uri="{FF2B5EF4-FFF2-40B4-BE49-F238E27FC236}">
                <a16:creationId xmlns:a16="http://schemas.microsoft.com/office/drawing/2014/main" id="{C4525471-71C4-E84C-06B5-CF4BA109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  <a:noFill/>
        </p:spPr>
      </p:pic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00EB67EC-5954-991C-39BB-6509621390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688" y="5133530"/>
            <a:ext cx="1335568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E6059881-3615-6A80-014A-12F5EBBBE25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688" y="4952738"/>
            <a:ext cx="1335568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E2D99AAA-01B9-ED71-F90F-711F200233E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688" y="5314322"/>
            <a:ext cx="1335568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CUI Category: 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AA78AC6A-4B5E-2F9D-94D1-897336CBC5F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688" y="5495114"/>
            <a:ext cx="1335568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Distribution Statement: 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E909E494-A135-FCDC-B270-D6B7047A3B1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7688" y="5675906"/>
            <a:ext cx="1335568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POC: 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99D08674-52BB-F86B-32DC-93D0F45597F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981200" y="5133530"/>
            <a:ext cx="3124934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75B8A948-14E8-9F98-4694-85A4D577B42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81200" y="4952738"/>
            <a:ext cx="3124934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8594BC0E-E83A-A7AB-AD3C-A280B5A706D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981200" y="5314322"/>
            <a:ext cx="3124934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45C25EBB-0808-3B97-D5EC-84FE1867AB1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981200" y="5495114"/>
            <a:ext cx="3124934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EEF3E66-AAEE-1C6B-9049-032018F0EF1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81200" y="5675906"/>
            <a:ext cx="3124934" cy="1384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tx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3E7EE5-86B3-F1D3-B4E2-5540958446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65" y="3784732"/>
            <a:ext cx="542701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[Presentation subtitle/description]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FF7DCE6-306F-3FA2-4180-2E59AD781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7975" y="3784732"/>
            <a:ext cx="268538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3379410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4C4A4C8-609A-5582-34D3-DD47E15FD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500155-914F-3AB3-C892-09CE75C54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9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half" idx="1"/>
          </p:nvPr>
        </p:nvSpPr>
        <p:spPr>
          <a:xfrm>
            <a:off x="54864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3A5FBE-3D66-4376-9A16-FE11155BA5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05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D5289C6-6376-08BD-CF12-DE93A92EF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8805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4" name="Content Placeholder 7"/>
          <p:cNvSpPr>
            <a:spLocks noGrp="1"/>
          </p:cNvSpPr>
          <p:nvPr>
            <p:ph sz="half" idx="2"/>
          </p:nvPr>
        </p:nvSpPr>
        <p:spPr>
          <a:xfrm>
            <a:off x="3428805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F1293E6-42E9-E8B5-FFA8-86FB82D486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384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A0087B1-BE04-FAAE-807C-18D539A585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3841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4D43E8-8B9E-0180-3592-10B667D0951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6384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206E8B5-48CF-3920-10E8-5C214FEE93B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1" y="1600200"/>
            <a:ext cx="2499359" cy="1234440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8711B-6FCD-CC40-76D9-6F2EED66A6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4001" y="3063240"/>
            <a:ext cx="2499359" cy="3657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/>
            </a:lvl1pPr>
            <a:lvl2pPr marL="0" indent="0">
              <a:spcBef>
                <a:spcPts val="0"/>
              </a:spcBef>
              <a:buFontTx/>
              <a:buNone/>
              <a:defRPr sz="1600" b="1"/>
            </a:lvl2pPr>
            <a:lvl3pPr marL="0" indent="0">
              <a:spcBef>
                <a:spcPts val="0"/>
              </a:spcBef>
              <a:buFontTx/>
              <a:buNone/>
              <a:defRPr sz="1600" b="1"/>
            </a:lvl3pPr>
            <a:lvl4pPr marL="0" indent="0">
              <a:spcBef>
                <a:spcPts val="0"/>
              </a:spcBef>
              <a:buFontTx/>
              <a:buNone/>
              <a:defRPr sz="1600" b="1"/>
            </a:lvl4pPr>
            <a:lvl5pPr marL="0" indent="0">
              <a:spcBef>
                <a:spcPts val="0"/>
              </a:spcBef>
              <a:buFontTx/>
              <a:buNone/>
              <a:defRPr sz="1600" b="1"/>
            </a:lvl5pPr>
            <a:lvl6pPr marL="0" indent="0">
              <a:spcBef>
                <a:spcPts val="0"/>
              </a:spcBef>
              <a:buFontTx/>
              <a:buNone/>
              <a:defRPr sz="1600" b="1"/>
            </a:lvl6pPr>
            <a:lvl7pPr marL="0" indent="0">
              <a:spcBef>
                <a:spcPts val="0"/>
              </a:spcBef>
              <a:buFontTx/>
              <a:buNone/>
              <a:defRPr sz="1600" b="1"/>
            </a:lvl7pPr>
            <a:lvl8pPr marL="0" indent="0">
              <a:spcBef>
                <a:spcPts val="0"/>
              </a:spcBef>
              <a:buFontTx/>
              <a:buNone/>
              <a:defRPr sz="1600" b="1"/>
            </a:lvl8pPr>
            <a:lvl9pPr marL="0" indent="0"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ABA13BFB-DABC-41BC-F712-51774CC8BA1C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44001" y="3474720"/>
            <a:ext cx="2499359" cy="269748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FA3AB29-95C5-BB81-8596-7248603E0DB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BA0343D-C8D8-43CE-BB79-50DEA219DB07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8249F74-522A-F15A-97B8-27047D5DEDA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2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178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930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2121C3-FD56-A9B2-1088-141E0BDB4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6795135" cy="40233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 dirty="0"/>
              <a:t>[Optional section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BADC8-E5B3-9DDB-F294-C14F7AA987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53BD212-0B9F-4987-965F-AC83B2FC354F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DADDA-8448-690C-2CAB-FA7E28471B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29767174-7781-C263-3756-CD54301026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550223"/>
            <a:ext cx="9418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DISTRIBUTION STATEMENT A: Approved for public release: distribution unlimited.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6F2182-1ACE-5AD5-681B-31F3C21870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32E3F-03EB-6566-9C18-CFAFF15EC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93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D68235BF-5094-B6AD-6429-61352C54DE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8600"/>
            <a:ext cx="12192000" cy="6400800"/>
          </a:xfrm>
          <a:solidFill>
            <a:srgbClr val="56555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C6E9F-9E2F-3968-F76A-CD8240DB9C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6795135" cy="9144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 dirty="0"/>
              <a:t>[Optional section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EB74B-4EFA-464C-722C-FBCA517403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AF9C2-5E8A-4308-AE6B-CA9B65007D0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19503-16E7-50C5-8995-F8E0DCB6B6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C5272-7875-FE9C-7D1C-3F5EB3E1B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3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1"/>
            <a:ext cx="8231293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29EDB-49B7-13CD-321C-E88CD44F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6795135" cy="40233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8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 dirty="0"/>
              <a:t>[Optional section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C6170-ECB5-A830-2874-091E3641013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F31E861-D2AF-431D-860B-DCF67C218052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1CE1D-5DB3-7DB4-A801-B688218E7E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88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1" y="411480"/>
            <a:ext cx="5365327" cy="914400"/>
          </a:xfrm>
        </p:spPr>
        <p:txBody>
          <a:bodyPr anchor="t" anchorCtr="0"/>
          <a:lstStyle>
            <a:lvl1pPr>
              <a:lnSpc>
                <a:spcPct val="90000"/>
              </a:lnSpc>
              <a:defRPr sz="24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F29EDB-49B7-13CD-321C-E88CD44FB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600200"/>
            <a:ext cx="6795135" cy="457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 dirty="0"/>
              <a:t>[Long section description]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978CF-9C5E-3CFC-1FBF-80FF0C14A03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1DA25B2-AAF1-4C1F-AA38-12D5BFA7D4C8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6E61-43C3-4A10-6216-8AA17EF97B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5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Half Image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1" y="411481"/>
            <a:ext cx="5365327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05FCA9-6234-AA37-16E9-CA72B744A8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5365325" cy="402336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 dirty="0"/>
              <a:t>[Optional section description]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8909E-3F3B-28FF-B01F-B77401FC0B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25C0F39-45D0-48E9-90B3-7FE8FCE561C8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506F2-72D4-8024-72B5-E5E4464D05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FB94CE1-6713-07D6-4B5A-4A8C98A372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1076324"/>
            <a:ext cx="5365748" cy="5095875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827E20F-449C-FD35-0420-0D0665538D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57945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78D2D4-DCB9-0AD3-0C18-6C6757224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A8EF8-9680-D426-FD9E-190B18074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4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Half Imag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1" y="411481"/>
            <a:ext cx="5365327" cy="1189037"/>
          </a:xfrm>
        </p:spPr>
        <p:txBody>
          <a:bodyPr anchor="t" anchorCtr="0"/>
          <a:lstStyle>
            <a:lvl1pPr>
              <a:lnSpc>
                <a:spcPct val="80000"/>
              </a:lnSpc>
              <a:defRPr sz="4000" spc="-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05FCA9-6234-AA37-16E9-CA72B744A8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2148840"/>
            <a:ext cx="5365325" cy="4023360"/>
          </a:xfr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/>
            </a:lvl1pPr>
            <a:lvl2pPr marL="182880" indent="-182880">
              <a:spcBef>
                <a:spcPts val="1000"/>
              </a:spcBef>
              <a:buFont typeface="Arial" panose="020B0604020202020204" pitchFamily="34" charset="0"/>
              <a:buChar char="▪"/>
              <a:defRPr/>
            </a:lvl2pPr>
            <a:lvl3pPr marL="365760">
              <a:defRPr/>
            </a:lvl3pPr>
            <a:lvl4pPr marL="548640">
              <a:defRPr/>
            </a:lvl4pPr>
            <a:lvl5pPr marL="731520">
              <a:defRPr/>
            </a:lvl5pPr>
            <a:lvl6pPr marL="914400">
              <a:defRPr/>
            </a:lvl6pPr>
            <a:lvl7pPr marL="1097280">
              <a:defRPr/>
            </a:lvl7pPr>
            <a:lvl8pPr marL="1280160">
              <a:defRPr/>
            </a:lvl8pPr>
            <a:lvl9pPr marL="1463040">
              <a:defRPr/>
            </a:lvl9pPr>
          </a:lstStyle>
          <a:p>
            <a:pPr lvl="0"/>
            <a:r>
              <a:rPr lang="en-US" dirty="0"/>
              <a:t>[Optional section description]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9F1DF14-7FE6-F760-F31F-7EF2AD60D9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8037" y="1076324"/>
            <a:ext cx="5365748" cy="5095875"/>
          </a:xfrm>
          <a:solidFill>
            <a:srgbClr val="D5D5D7"/>
          </a:solidFill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rgbClr val="221F2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23B66-3A13-0C9F-B944-AC25D742AF9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AF1A3D-92FA-4F24-9781-74AFA516A23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544B9-C835-CF1D-D28F-2122F27895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7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0D1-24E4-F8B5-5008-90B631F4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9C672-856D-4617-A693-8FE15749A9B7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0708B-B177-BDB5-031F-585D18C07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6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Black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32747-3E71-8E75-327E-02C58776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764D-A39E-4C03-B161-E0BC66E8883B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82339-D15E-F6F1-894B-9E00561215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33783EA-3887-4D75-CFC6-A032432DD7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57945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2907C-64C3-CBB8-169A-BB3EFFC55B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DF8F8-1281-87FE-5E0F-F7D1DAF58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7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3EDA0-A0A8-B169-0C67-503B7AD6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3F9-20B7-4995-BE7D-165DBB59785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91F9A-E3C3-E735-5763-0009601454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Line">
            <a:extLst>
              <a:ext uri="{FF2B5EF4-FFF2-40B4-BE49-F238E27FC236}">
                <a16:creationId xmlns:a16="http://schemas.microsoft.com/office/drawing/2014/main" id="{8E946175-9C2A-F360-1321-0EFC2D04D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76975" y="3665860"/>
            <a:ext cx="0" cy="685800"/>
          </a:xfrm>
          <a:prstGeom prst="line">
            <a:avLst/>
          </a:prstGeom>
          <a:ln w="1905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grpSp>
        <p:nvGrpSpPr>
          <p:cNvPr id="36" name="Group">
            <a:extLst>
              <a:ext uri="{FF2B5EF4-FFF2-40B4-BE49-F238E27FC236}">
                <a16:creationId xmlns:a16="http://schemas.microsoft.com/office/drawing/2014/main" id="{D6F495E4-D0FE-9BD2-661C-E5C0BE7A6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8218" y="1974220"/>
            <a:ext cx="8633882" cy="2377440"/>
            <a:chOff x="565848" y="2240280"/>
            <a:chExt cx="8872230" cy="2377440"/>
          </a:xfrm>
        </p:grpSpPr>
        <p:sp>
          <p:nvSpPr>
            <p:cNvPr id="37" name="Rectangle">
              <a:extLst>
                <a:ext uri="{FF2B5EF4-FFF2-40B4-BE49-F238E27FC236}">
                  <a16:creationId xmlns:a16="http://schemas.microsoft.com/office/drawing/2014/main" id="{61F77986-8949-D5B1-427D-9F12415E3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65848" y="2240280"/>
              <a:ext cx="8872230" cy="2377440"/>
            </a:xfrm>
            <a:prstGeom prst="rect">
              <a:avLst/>
            </a:prstGeom>
            <a:noFill/>
            <a:ln w="19050" cap="flat">
              <a:solidFill>
                <a:srgbClr val="FFCC01"/>
              </a:solidFill>
              <a:miter lim="800000"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600" dirty="0"/>
            </a:p>
          </p:txBody>
        </p:sp>
        <p:cxnSp>
          <p:nvCxnSpPr>
            <p:cNvPr id="38" name="Line">
              <a:extLst>
                <a:ext uri="{FF2B5EF4-FFF2-40B4-BE49-F238E27FC236}">
                  <a16:creationId xmlns:a16="http://schemas.microsoft.com/office/drawing/2014/main" id="{AF9D7527-81DD-7FFC-3065-69AFB01A8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5848" y="3931920"/>
              <a:ext cx="8872230" cy="0"/>
            </a:xfrm>
            <a:prstGeom prst="line">
              <a:avLst/>
            </a:prstGeom>
            <a:ln w="19050" cap="flat">
              <a:solidFill>
                <a:srgbClr val="FFCC0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8962" y="2202820"/>
            <a:ext cx="8334397" cy="132588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600"/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THREE LINES MAX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F9D3AB9C-26E9-8E88-3B55-B4A5EC7C31F2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D41656AB-D2E1-472E-8B95-0DF5C6E1D623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F1316F0-9F13-53EA-1597-09232B2FF1A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U.S. Army" descr="U.S. Army">
            <a:extLst>
              <a:ext uri="{FF2B5EF4-FFF2-40B4-BE49-F238E27FC236}">
                <a16:creationId xmlns:a16="http://schemas.microsoft.com/office/drawing/2014/main" id="{499EE878-E6B9-0543-B958-85A17AE36A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244899" y="112631"/>
            <a:ext cx="3246120" cy="1225808"/>
          </a:xfrm>
          <a:prstGeom prst="rect">
            <a:avLst/>
          </a:prstGeom>
        </p:spPr>
      </p:pic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96CD17E6-26AB-FBB2-220C-D5185212C5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688" y="5133530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FCD1ED33-CCD9-E1B6-327A-71BC6F62C4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688" y="4952738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Controlled by: 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255632D-60F3-C439-D931-6B2874E894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688" y="5314322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CUI Category: 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0BD3A2B1-9D40-83E3-4243-B4A52B6A636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688" y="5495114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Distribution Statement: 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AADD113-BD09-95AA-FFBA-DCC255F69FA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7688" y="5675906"/>
            <a:ext cx="1335568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r>
              <a:rPr lang="en-US" dirty="0"/>
              <a:t>POC: 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9D52B79-92E5-4D64-1757-D13A0674723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981200" y="5133530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DF04F3CB-62F5-7A9F-E397-4800E51C0E2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81200" y="4952738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DA62CE27-72C2-A083-C796-4F047A2FF42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981200" y="5314322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52DBCCDB-5EAD-73A2-7911-8AF50B29DC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981200" y="5495114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90D5656D-B16A-18B1-A790-538AB817A94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981200" y="5675906"/>
            <a:ext cx="3124934" cy="138499"/>
          </a:xfrm>
          <a:prstGeom prst="rect">
            <a:avLst/>
          </a:prstGeom>
          <a:solidFill>
            <a:schemeClr val="tx1">
              <a:alpha val="93000"/>
            </a:schemeClr>
          </a:solidFill>
          <a:ln w="3175">
            <a:solidFill>
              <a:schemeClr val="tx1"/>
            </a:solidFill>
          </a:ln>
        </p:spPr>
        <p:txBody>
          <a:bodyPr wrap="square" lIns="91440" tIns="0" rIns="365760" bIns="0" anchor="ctr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00" b="0" baseline="0">
                <a:solidFill>
                  <a:schemeClr val="bg1"/>
                </a:solidFill>
                <a:latin typeface="+mn-lt"/>
                <a:cs typeface="Arial Bold" panose="020B0704020202020204" pitchFamily="34" charset="0"/>
              </a:defRPr>
            </a:lvl1pPr>
            <a:lvl2pPr marL="457178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2pPr>
            <a:lvl3pPr marL="914354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3pPr>
            <a:lvl4pPr marL="1371532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4pPr>
            <a:lvl5pPr marL="1828709" indent="0">
              <a:buNone/>
              <a:defRPr sz="1000">
                <a:latin typeface="Arial Bold" panose="020B0704020202020204" pitchFamily="34" charset="0"/>
                <a:cs typeface="Arial Bold" panose="020B07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D4BDA86B-F1DD-21F5-60E2-12D097B121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550223"/>
            <a:ext cx="9418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DISTRIBUTION STATEMENT A: Approved for public release: distribution unlimited.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B5652A-71B3-3D94-B087-E645BF5AF7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C347D-7992-E439-685C-8F86F7B18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4A2CBF5-FFA2-7F21-9D6F-A8FC80779A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65" y="3784732"/>
            <a:ext cx="5427012" cy="45720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5pPr>
            <a:lvl6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6pPr>
            <a:lvl7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7pPr>
            <a:lvl8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8pPr>
            <a:lvl9pPr marL="0" indent="0" algn="l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[Presentation subtitle/description]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9360E4A-ADEA-9DB7-5379-9D537DD6C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7975" y="3784732"/>
            <a:ext cx="2685384" cy="457200"/>
          </a:xfrm>
        </p:spPr>
        <p:txBody>
          <a:bodyPr anchor="ctr" anchorCtr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5pPr>
            <a:lvl6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6pPr>
            <a:lvl7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7pPr>
            <a:lvl8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8pPr>
            <a:lvl9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1400" b="1" cap="all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[00 Month 0000]</a:t>
            </a:r>
          </a:p>
        </p:txBody>
      </p:sp>
    </p:spTree>
    <p:extLst>
      <p:ext uri="{BB962C8B-B14F-4D97-AF65-F5344CB8AC3E}">
        <p14:creationId xmlns:p14="http://schemas.microsoft.com/office/powerpoint/2010/main" val="2491016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lack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7CC9F-EDC9-A6F7-DA66-4A306089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C263-3501-4369-A962-62B6BF915CD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D9C3A-06B5-D7B7-AE0A-005090EAD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76758EE-15B3-7721-5E75-E147C88706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657945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5DC3A-1F9F-1C52-8FA1-007E776E4A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EDIT CONTROL STATEMENT UNDER &gt; VIEW &gt; SLIDE MASTER &gt; SCROLL TO TOP &gt; CHANGE HEADER AND FOOTER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A9399-A0E0-3D25-155F-790F42CDE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22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">
            <a:extLst>
              <a:ext uri="{FF2B5EF4-FFF2-40B4-BE49-F238E27FC236}">
                <a16:creationId xmlns:a16="http://schemas.microsoft.com/office/drawing/2014/main" id="{9FBB499C-D22E-E02E-342C-293D573F4036}"/>
              </a:ext>
            </a:extLst>
          </p:cNvPr>
          <p:cNvSpPr txBox="1"/>
          <p:nvPr userDrawn="1"/>
        </p:nvSpPr>
        <p:spPr>
          <a:xfrm>
            <a:off x="548216" y="2148840"/>
            <a:ext cx="11094720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4800" cap="all" baseline="0" dirty="0">
                <a:solidFill>
                  <a:srgbClr val="FFCC01"/>
                </a:solidFill>
              </a:rPr>
              <a:t>THANK YOU.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00DDD06-33DA-C48B-4271-22D241C5E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218" y="4819414"/>
            <a:ext cx="5365749" cy="13715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[Optional contact information]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632A57-06FC-652E-6EE4-1F70D322E5B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06F3EBE-B2E8-4992-9F00-9E4B44F057C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1E829-FABB-578E-0154-2C87BBF4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63D1F-C03D-BFC7-0FAD-699D492C4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04616" y="411162"/>
            <a:ext cx="1629707" cy="478023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C2C3077F-8AA9-E8DD-6564-2595BCC4FF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550223"/>
            <a:ext cx="9418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DISTRIBUTION STATEMENT A: Approved for public release: distribution unlimited.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D6854E-04BA-8AD3-736D-A19CCEFBD9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631566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.S. Army" descr="U.S. Army">
            <a:extLst>
              <a:ext uri="{FF2B5EF4-FFF2-40B4-BE49-F238E27FC236}">
                <a16:creationId xmlns:a16="http://schemas.microsoft.com/office/drawing/2014/main" id="{0B06A788-76BC-690C-D43E-FC2BDE0F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2827020" y="2194560"/>
            <a:ext cx="6537960" cy="2468880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FC625597-BCF7-57F8-FA3C-A6D6B53CEE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550223"/>
            <a:ext cx="9418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DISTRIBUTION STATEMENT A: Approved for public release: distribution unlimited.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B739D7-9444-F17D-7095-AFEE7CD23B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145321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55421" y="274639"/>
            <a:ext cx="897127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</p:spTree>
    <p:extLst>
      <p:ext uri="{BB962C8B-B14F-4D97-AF65-F5344CB8AC3E}">
        <p14:creationId xmlns:p14="http://schemas.microsoft.com/office/powerpoint/2010/main" val="271179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761126" y="274639"/>
            <a:ext cx="742153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89614" y="6238568"/>
            <a:ext cx="10792917" cy="412956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endParaRPr lang="en-US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20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55421" y="274639"/>
            <a:ext cx="8971279" cy="50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Click to edit Master title text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442210" y="1228725"/>
            <a:ext cx="11025890" cy="471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30188" indent="-230188">
              <a:spcBef>
                <a:spcPts val="0"/>
              </a:spcBef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 marL="461963" indent="-233363"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  <a:lvl3pPr marL="684213" indent="-222250"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  <a:p>
            <a:pPr lvl="0"/>
            <a:r>
              <a:rPr lang="en-US" noProof="0" dirty="0"/>
              <a:t>First level bullet</a:t>
            </a:r>
          </a:p>
          <a:p>
            <a:pPr lvl="1"/>
            <a:r>
              <a:rPr lang="en-US" noProof="0" dirty="0"/>
              <a:t>Second level bullet</a:t>
            </a:r>
          </a:p>
          <a:p>
            <a:pPr lvl="2"/>
            <a:r>
              <a:rPr lang="en-US" noProof="0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199274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198"/>
            <a:ext cx="67951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A184525A-7D71-85E9-1050-29BC93B16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7688" y="6629400"/>
            <a:ext cx="823912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3 June 2024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C53E5C1E-D701-212C-C951-75BF6618D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50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198"/>
            <a:ext cx="6795136" cy="4572000"/>
          </a:xfrm>
        </p:spPr>
        <p:txBody>
          <a:bodyPr/>
          <a:lstStyle>
            <a:lvl1pPr marL="365760" indent="-365760">
              <a:buFont typeface="+mj-lt"/>
              <a:buAutoNum type="arabicPeriod"/>
              <a:defRPr b="1"/>
            </a:lvl1pPr>
            <a:lvl2pPr marL="365760" indent="0">
              <a:spcBef>
                <a:spcPts val="0"/>
              </a:spcBef>
              <a:buFontTx/>
              <a:buNone/>
              <a:defRPr/>
            </a:lvl2pPr>
            <a:lvl3pPr marL="548640">
              <a:defRPr/>
            </a:lvl3pPr>
            <a:lvl4pPr marL="731520">
              <a:defRPr/>
            </a:lvl4pPr>
            <a:lvl5pPr marL="914400">
              <a:defRPr/>
            </a:lvl5pPr>
            <a:lvl6pPr marL="1097280">
              <a:defRPr/>
            </a:lvl6pPr>
            <a:lvl7pPr marL="1280160">
              <a:defRPr/>
            </a:lvl7pPr>
            <a:lvl8pPr marL="1463040">
              <a:defRPr/>
            </a:lvl8pPr>
            <a:lvl9pPr marL="164592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96A50-2784-27FE-0A3F-036031C6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24A-259C-45E9-9173-94DB354A4B84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7A825-CF0B-A4E2-3704-5F661F487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9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7D0BA3-CE88-4FFE-E80D-CD039190B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79" y="1600200"/>
            <a:ext cx="536448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576077-E818-BDF1-A607-CD878427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2C3-CDF3-44A8-B602-1649B1728485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9DE45-E855-FE62-197B-32BBD9BBBA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713ED7-122D-D0BC-7C53-E1C615A94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39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0832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193023" y="1600200"/>
            <a:ext cx="34503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45ED9-A46E-B9F8-0D30-36DF4C3782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0132BA-B5E7-4FFD-AF6C-169169D47D4A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D0D458-416D-011B-0311-0C2B249B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6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1ED6E9-4BFC-F986-93E1-1249E94D9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376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1600200"/>
            <a:ext cx="2499359" cy="4572000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E75897-C7CA-D608-954E-EA24E33CBE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1A30091-1C2A-4151-8D3C-D1E47A72615F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00C8CD-D32C-E34D-BB8E-34B4CB816D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48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1ED6E9-4BFC-F986-93E1-1249E94D9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FDCDCBF-BE41-ACC6-2307-F24F0B60196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48640" y="1600200"/>
            <a:ext cx="557784" cy="555498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54864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652FE0-2E63-C05D-5D80-EE5429B0A7E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1376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341376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76F3E0A-3A89-0179-6808-7B86658B293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7888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17618FB-CD21-AF4A-B264-6355E9BD79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7888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3E5AF74-1A89-50D1-F570-2D534510258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144000" y="1600200"/>
            <a:ext cx="557784" cy="557784"/>
          </a:xfrm>
        </p:spPr>
        <p:txBody>
          <a:bodyPr anchor="ctr" anchorCtr="0"/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873DCC96-E62A-5505-4F1E-4A80C849820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144001" y="2285998"/>
            <a:ext cx="2499359" cy="3886202"/>
          </a:xfrm>
        </p:spPr>
        <p:txBody>
          <a:bodyPr/>
          <a:lstStyle>
            <a:lvl1pPr marL="137160" indent="-137160">
              <a:defRPr sz="1300"/>
            </a:lvl1pPr>
            <a:lvl2pPr marL="274320" indent="-137160">
              <a:defRPr sz="1300"/>
            </a:lvl2pPr>
            <a:lvl3pPr marL="411480" indent="-137160">
              <a:defRPr sz="1300"/>
            </a:lvl3pPr>
            <a:lvl4pPr marL="548640" indent="-137160">
              <a:defRPr sz="1300"/>
            </a:lvl4pPr>
            <a:lvl5pPr marL="685800" indent="-137160">
              <a:defRPr sz="1300"/>
            </a:lvl5pPr>
            <a:lvl6pPr marL="822960" indent="-137160">
              <a:defRPr sz="1300"/>
            </a:lvl6pPr>
            <a:lvl7pPr marL="960120" indent="-137160">
              <a:defRPr sz="1300"/>
            </a:lvl7pPr>
            <a:lvl8pPr marL="1097280" indent="-137160">
              <a:defRPr sz="1300"/>
            </a:lvl8pPr>
            <a:lvl9pPr marL="1234440" indent="-137160"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7C8174-B194-B25B-91AA-597E72C8131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5D703CE-07B4-4C05-A488-B4566700621F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9FF259-217B-3F10-C738-AE2C6A9EE8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06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70940C-8B04-CB4D-1B44-6768963C04C7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rcRect/>
          <a:stretch/>
        </p:blipFill>
        <p:spPr>
          <a:xfrm>
            <a:off x="9995581" y="411162"/>
            <a:ext cx="1647777" cy="4780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11481"/>
            <a:ext cx="8231293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39" y="1600198"/>
            <a:ext cx="11094720" cy="4572000"/>
          </a:xfrm>
          <a:prstGeom prst="rect">
            <a:avLst/>
          </a:prstGeom>
        </p:spPr>
        <p:txBody>
          <a:bodyPr vert="horz" lIns="0" tIns="0" rIns="0" bIns="0" spcCol="36576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505B177-5D6D-67A3-C213-FBD8A41DB4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6550223"/>
            <a:ext cx="9418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 Bold" panose="020B0704020202020204" pitchFamily="34" charset="0"/>
              </a:rPr>
              <a:t>DISTRIBUTION STATEMENT A: Approved for public release: distribution unlimited.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B11D7F-02E5-4718-D558-9A38AEFE4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6840" y="0"/>
            <a:ext cx="941832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 anchorCtr="0">
            <a:spAutoFit/>
          </a:bodyPr>
          <a:lstStyle/>
          <a:p>
            <a:pPr algn="ctr">
              <a:defRPr/>
            </a:pPr>
            <a:r>
              <a:rPr lang="en-US" sz="700" b="1" dirty="0">
                <a:solidFill>
                  <a:schemeClr val="accent3"/>
                </a:solidFill>
                <a:latin typeface="+mn-lt"/>
                <a:cs typeface="Arial Bold" panose="020B0704020202020204" pitchFamily="34" charset="0"/>
              </a:rPr>
              <a:t>UNCLASSIFIED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598B6A5-7EA2-1E58-A263-9A08F2A4D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7688" y="6629400"/>
            <a:ext cx="823912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3 June 2024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FA4C418-D296-ED76-977B-4AA2E1E82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64E5BE4B-2FBF-4174-9E62-85FAD1CB4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4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62" r:id="rId4"/>
    <p:sldLayoutId id="2147483696" r:id="rId5"/>
    <p:sldLayoutId id="2147483664" r:id="rId6"/>
    <p:sldLayoutId id="2147483681" r:id="rId7"/>
    <p:sldLayoutId id="2147483702" r:id="rId8"/>
    <p:sldLayoutId id="2147483682" r:id="rId9"/>
    <p:sldLayoutId id="2147483685" r:id="rId10"/>
    <p:sldLayoutId id="2147483683" r:id="rId11"/>
    <p:sldLayoutId id="2147483686" r:id="rId12"/>
    <p:sldLayoutId id="2147483684" r:id="rId13"/>
    <p:sldLayoutId id="2147483700" r:id="rId14"/>
    <p:sldLayoutId id="2147483695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63" r:id="rId21"/>
    <p:sldLayoutId id="2147483676" r:id="rId22"/>
    <p:sldLayoutId id="2147483677" r:id="rId23"/>
    <p:sldLayoutId id="2147483680" r:id="rId24"/>
    <p:sldLayoutId id="2147483678" r:id="rId25"/>
    <p:sldLayoutId id="2147483679" r:id="rId26"/>
    <p:sldLayoutId id="2147483666" r:id="rId27"/>
    <p:sldLayoutId id="2147483703" r:id="rId28"/>
    <p:sldLayoutId id="2147483667" r:id="rId29"/>
    <p:sldLayoutId id="2147483701" r:id="rId30"/>
    <p:sldLayoutId id="2147483669" r:id="rId31"/>
    <p:sldLayoutId id="2147483668" r:id="rId32"/>
    <p:sldLayoutId id="2147483704" r:id="rId33"/>
    <p:sldLayoutId id="2147483705" r:id="rId34"/>
    <p:sldLayoutId id="2147483707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000"/>
        </a:spcBef>
        <a:buFont typeface="Arial" panose="020B0604020202020204" pitchFamily="34" charset="0"/>
        <a:buChar char="▪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8288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 userDrawn="1">
          <p15:clr>
            <a:srgbClr val="F26B43"/>
          </p15:clr>
        </p15:guide>
        <p15:guide id="2" pos="345" userDrawn="1">
          <p15:clr>
            <a:srgbClr val="F26B43"/>
          </p15:clr>
        </p15:guide>
        <p15:guide id="3" pos="7335" userDrawn="1">
          <p15:clr>
            <a:srgbClr val="F26B43"/>
          </p15:clr>
        </p15:guide>
        <p15:guide id="4" orient="horz" pos="4061" userDrawn="1">
          <p15:clr>
            <a:srgbClr val="F26B43"/>
          </p15:clr>
        </p15:guide>
        <p15:guide id="6" pos="1018" userDrawn="1">
          <p15:clr>
            <a:srgbClr val="A4A3A4"/>
          </p15:clr>
        </p15:guide>
        <p15:guide id="7" pos="1248" userDrawn="1">
          <p15:clr>
            <a:srgbClr val="A4A3A4"/>
          </p15:clr>
        </p15:guide>
        <p15:guide id="8" pos="2148" userDrawn="1">
          <p15:clr>
            <a:srgbClr val="A4A3A4"/>
          </p15:clr>
        </p15:guide>
        <p15:guide id="9" pos="3052" userDrawn="1">
          <p15:clr>
            <a:srgbClr val="A4A3A4"/>
          </p15:clr>
        </p15:guide>
        <p15:guide id="10" pos="3954" userDrawn="1">
          <p15:clr>
            <a:srgbClr val="A4A3A4"/>
          </p15:clr>
        </p15:guide>
        <p15:guide id="11" pos="3724" userDrawn="1">
          <p15:clr>
            <a:srgbClr val="A4A3A4"/>
          </p15:clr>
        </p15:guide>
        <p15:guide id="12" pos="4858" userDrawn="1">
          <p15:clr>
            <a:srgbClr val="A4A3A4"/>
          </p15:clr>
        </p15:guide>
        <p15:guide id="13" pos="5784" userDrawn="1">
          <p15:clr>
            <a:srgbClr val="A4A3A4"/>
          </p15:clr>
        </p15:guide>
        <p15:guide id="14" pos="6660" userDrawn="1">
          <p15:clr>
            <a:srgbClr val="A4A3A4"/>
          </p15:clr>
        </p15:guide>
        <p15:guide id="15" pos="1920" userDrawn="1">
          <p15:clr>
            <a:srgbClr val="A4A3A4"/>
          </p15:clr>
        </p15:guide>
        <p15:guide id="16" pos="2822" userDrawn="1">
          <p15:clr>
            <a:srgbClr val="A4A3A4"/>
          </p15:clr>
        </p15:guide>
        <p15:guide id="17" pos="4626" userDrawn="1">
          <p15:clr>
            <a:srgbClr val="A4A3A4"/>
          </p15:clr>
        </p15:guide>
        <p15:guide id="18" pos="5530" userDrawn="1">
          <p15:clr>
            <a:srgbClr val="A4A3A4"/>
          </p15:clr>
        </p15:guide>
        <p15:guide id="19" pos="64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1.wdp"/><Relationship Id="rId7" Type="http://schemas.openxmlformats.org/officeDocument/2006/relationships/image" Target="../media/image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4.jpeg"/><Relationship Id="rId2" Type="http://schemas.openxmlformats.org/officeDocument/2006/relationships/image" Target="../media/image90.jpe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0C878EA-DF6A-2638-5845-5F97CE6E5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U.S. ARMY COMBAT CAPABILITIES</a:t>
            </a:r>
            <a:br>
              <a:rPr lang="en-US" dirty="0"/>
            </a:br>
            <a:r>
              <a:rPr lang="en-US" dirty="0"/>
              <a:t>DEVELOPMENT COMMAND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ARMAMENTS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5F11-C204-1ECF-0E75-EA79BA3820F8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EB7F1C1-42CC-7869-DD86-9BF3CE2F4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Army In-House Munitions Power Source Prototyping and Testing Capabilities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E3BFB-948D-8F1B-784C-768C0B488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05 June 2024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6119E8-0DFD-191F-4C75-BA376E8B9A72}"/>
              </a:ext>
            </a:extLst>
          </p:cNvPr>
          <p:cNvSpPr/>
          <p:nvPr/>
        </p:nvSpPr>
        <p:spPr>
          <a:xfrm>
            <a:off x="8072847" y="4933302"/>
            <a:ext cx="2374983" cy="553998"/>
          </a:xfrm>
          <a:prstGeom prst="rect">
            <a:avLst/>
          </a:prstGeom>
          <a:ln>
            <a:solidFill>
              <a:srgbClr val="FFCC0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DISTRIBUTION STATEMENT A</a:t>
            </a:r>
          </a:p>
          <a:p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Approved for public release: distribution unlimited.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699F5FA3-1884-C5B1-4354-FE67AB30B8B1}"/>
              </a:ext>
            </a:extLst>
          </p:cNvPr>
          <p:cNvSpPr txBox="1">
            <a:spLocks/>
          </p:cNvSpPr>
          <p:nvPr/>
        </p:nvSpPr>
        <p:spPr>
          <a:xfrm>
            <a:off x="547688" y="4755357"/>
            <a:ext cx="2780812" cy="355893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lnSpc>
                <a:spcPct val="95000"/>
              </a:lnSpc>
              <a:spcBef>
                <a:spcPts val="750"/>
              </a:spcBef>
              <a:buFont typeface="Arial" panose="020B0604020202020204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Daniel P. Schmidt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8D00521-7823-E492-DD06-D8ED6275E6A6}"/>
              </a:ext>
            </a:extLst>
          </p:cNvPr>
          <p:cNvSpPr txBox="1">
            <a:spLocks/>
          </p:cNvSpPr>
          <p:nvPr/>
        </p:nvSpPr>
        <p:spPr>
          <a:xfrm>
            <a:off x="547688" y="5095284"/>
            <a:ext cx="3074426" cy="355893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lnSpc>
                <a:spcPct val="95000"/>
              </a:lnSpc>
              <a:spcBef>
                <a:spcPts val="750"/>
              </a:spcBef>
              <a:buFont typeface="Arial" panose="020B0604020202020204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Materials Engineer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9C3F97A-957E-2CFB-43DD-C3AE5A554981}"/>
              </a:ext>
            </a:extLst>
          </p:cNvPr>
          <p:cNvSpPr txBox="1">
            <a:spLocks/>
          </p:cNvSpPr>
          <p:nvPr/>
        </p:nvSpPr>
        <p:spPr>
          <a:xfrm>
            <a:off x="547689" y="5391970"/>
            <a:ext cx="4129138" cy="3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342900" indent="-342900" algn="l" rtl="0" eaLnBrk="1" fontAlgn="base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lang="en-US" sz="12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US" sz="2000" kern="1200" dirty="0" smtClean="0">
                <a:solidFill>
                  <a:srgbClr val="D8D8D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U.S. Army DEVCOM Armaments Center</a:t>
            </a:r>
          </a:p>
        </p:txBody>
      </p:sp>
      <p:sp>
        <p:nvSpPr>
          <p:cNvPr id="33" name="Footer">
            <a:extLst>
              <a:ext uri="{FF2B5EF4-FFF2-40B4-BE49-F238E27FC236}">
                <a16:creationId xmlns:a16="http://schemas.microsoft.com/office/drawing/2014/main" id="{5A32076E-BDCD-2C6C-7625-A0D26CECE41A}"/>
              </a:ext>
            </a:extLst>
          </p:cNvPr>
          <p:cNvSpPr txBox="1"/>
          <p:nvPr/>
        </p:nvSpPr>
        <p:spPr>
          <a:xfrm>
            <a:off x="547688" y="6261288"/>
            <a:ext cx="4023996" cy="18288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>
              <a:buSzPct val="100000"/>
            </a:pPr>
            <a:r>
              <a:rPr lang="en-US" sz="600" b="1" cap="all" dirty="0">
                <a:solidFill>
                  <a:schemeClr val="tx2"/>
                </a:solidFill>
              </a:rPr>
              <a:t>U.S. Army DEVCOM Armaments Center | </a:t>
            </a:r>
            <a:r>
              <a:rPr lang="de-DE" sz="600" b="1" cap="all" dirty="0">
                <a:solidFill>
                  <a:schemeClr val="tx2"/>
                </a:solidFill>
              </a:rPr>
              <a:t>DANIEL P. SCHMIDT | MATLS ENGR</a:t>
            </a:r>
            <a:endParaRPr lang="en-US" sz="600" b="1" cap="al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9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46C1EE-DE60-836A-B24A-AE52A182E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423" y="4304463"/>
            <a:ext cx="2861102" cy="229147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BCA14-0155-B101-432F-773854918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982" y="4839729"/>
            <a:ext cx="2330045" cy="175620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9A17E-5CE6-0BC8-7264-B2D50640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09" y="411481"/>
            <a:ext cx="8231293" cy="914400"/>
          </a:xfrm>
        </p:spPr>
        <p:txBody>
          <a:bodyPr/>
          <a:lstStyle/>
          <a:p>
            <a:r>
              <a:rPr lang="en-US" b="1" dirty="0"/>
              <a:t>MATERIALS</a:t>
            </a:r>
            <a:r>
              <a:rPr lang="en-US" dirty="0"/>
              <a:t> - Dry room 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469F4-247F-37EB-B151-936C845762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5104" y="6629400"/>
            <a:ext cx="39921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45198E-8742-A173-06A0-B40EF8AB3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235" y="3429000"/>
            <a:ext cx="1711792" cy="131240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E4EC7-EEFE-A815-A0E0-93D490234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61" y="1320762"/>
            <a:ext cx="4415507" cy="2789611"/>
          </a:xfrm>
        </p:spPr>
        <p:txBody>
          <a:bodyPr vert="horz" lIns="0" tIns="0" rIns="0" bIns="0" spcCol="365760" rtlCol="0" anchor="t">
            <a:noAutofit/>
          </a:bodyPr>
          <a:lstStyle/>
          <a:p>
            <a:r>
              <a:rPr lang="en-US" sz="2000" dirty="0"/>
              <a:t>Accepting raw powders</a:t>
            </a:r>
          </a:p>
          <a:p>
            <a:r>
              <a:rPr lang="en-US" sz="2000" dirty="0">
                <a:cs typeface="Arial"/>
              </a:rPr>
              <a:t>Weighing and container sealing</a:t>
            </a:r>
          </a:p>
          <a:p>
            <a:r>
              <a:rPr lang="en-US" sz="2000" dirty="0"/>
              <a:t>Vacuum ovens and furnaces </a:t>
            </a:r>
          </a:p>
          <a:p>
            <a:pPr lvl="1"/>
            <a:r>
              <a:rPr lang="en-US" sz="2000" dirty="0"/>
              <a:t>inert atmosphere</a:t>
            </a:r>
            <a:endParaRPr lang="en-US" sz="2000" dirty="0">
              <a:cs typeface="Arial"/>
            </a:endParaRPr>
          </a:p>
          <a:p>
            <a:r>
              <a:rPr lang="en-US" sz="2000" dirty="0"/>
              <a:t>Blending / fusing / quenching</a:t>
            </a:r>
            <a:endParaRPr lang="en-US" sz="2000" dirty="0">
              <a:cs typeface="Arial"/>
            </a:endParaRPr>
          </a:p>
          <a:p>
            <a:r>
              <a:rPr lang="en-US" sz="2000" dirty="0"/>
              <a:t>Sifting / milling</a:t>
            </a:r>
            <a:endParaRPr lang="en-US" sz="2000" dirty="0"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F496C1-9B48-0B78-D0FF-698C0416D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422" y="3991463"/>
            <a:ext cx="3479858" cy="261178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2B7B0-D128-9340-DF51-4BD4A70201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422" y="1320762"/>
            <a:ext cx="3479858" cy="260989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4A76F-8BAC-D87A-0D13-0D405E1CA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5464" y="1325881"/>
            <a:ext cx="2736542" cy="527736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885C02-515D-00B1-DBEC-4BD159C277B7}"/>
              </a:ext>
            </a:extLst>
          </p:cNvPr>
          <p:cNvSpPr txBox="1"/>
          <p:nvPr/>
        </p:nvSpPr>
        <p:spPr>
          <a:xfrm>
            <a:off x="8458129" y="5896725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/>
              <a:t>( U )</a:t>
            </a:r>
          </a:p>
        </p:txBody>
      </p:sp>
    </p:spTree>
    <p:extLst>
      <p:ext uri="{BB962C8B-B14F-4D97-AF65-F5344CB8AC3E}">
        <p14:creationId xmlns:p14="http://schemas.microsoft.com/office/powerpoint/2010/main" val="27463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6A9A-7768-4C11-CB5D-C35A3F07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TB Prototyping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F600-AC6F-02B3-A9A1-F029F1D5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EE3E0-3592-4C0B-51D6-69F7601B630F}"/>
              </a:ext>
            </a:extLst>
          </p:cNvPr>
          <p:cNvGrpSpPr/>
          <p:nvPr/>
        </p:nvGrpSpPr>
        <p:grpSpPr>
          <a:xfrm>
            <a:off x="148952" y="2220686"/>
            <a:ext cx="2272927" cy="2647272"/>
            <a:chOff x="104453" y="2220686"/>
            <a:chExt cx="2272927" cy="26472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15171-97C7-F3D8-A269-7F037C1275E5}"/>
                </a:ext>
              </a:extLst>
            </p:cNvPr>
            <p:cNvSpPr txBox="1"/>
            <p:nvPr/>
          </p:nvSpPr>
          <p:spPr>
            <a:xfrm>
              <a:off x="41168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FACILITY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1CA43D-6FCF-3BE5-2B68-2224B06C3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8"/>
            <a:stretch/>
          </p:blipFill>
          <p:spPr>
            <a:xfrm>
              <a:off x="104453" y="3016137"/>
              <a:ext cx="2272927" cy="18518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297D30-EB4C-2E91-E907-E32130E85E66}"/>
                </a:ext>
              </a:extLst>
            </p:cNvPr>
            <p:cNvSpPr/>
            <p:nvPr/>
          </p:nvSpPr>
          <p:spPr>
            <a:xfrm>
              <a:off x="10445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A485A2-00DD-9667-DB32-F3FD6B4367AE}"/>
              </a:ext>
            </a:extLst>
          </p:cNvPr>
          <p:cNvGrpSpPr/>
          <p:nvPr/>
        </p:nvGrpSpPr>
        <p:grpSpPr>
          <a:xfrm>
            <a:off x="2544473" y="2220686"/>
            <a:ext cx="2272927" cy="2647272"/>
            <a:chOff x="2405435" y="2220686"/>
            <a:chExt cx="2272927" cy="26472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59032-39E4-F731-A141-BF1FBF28EED7}"/>
                </a:ext>
              </a:extLst>
            </p:cNvPr>
            <p:cNvSpPr txBox="1"/>
            <p:nvPr/>
          </p:nvSpPr>
          <p:spPr>
            <a:xfrm>
              <a:off x="2710243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MATERIALS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A6C69-0054-C1FE-6446-638B78F83CA2}"/>
                </a:ext>
              </a:extLst>
            </p:cNvPr>
            <p:cNvGrpSpPr/>
            <p:nvPr/>
          </p:nvGrpSpPr>
          <p:grpSpPr>
            <a:xfrm>
              <a:off x="2646198" y="3265474"/>
              <a:ext cx="1700253" cy="1353145"/>
              <a:chOff x="2582784" y="3214223"/>
              <a:chExt cx="1700253" cy="13531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53DFF8-82A9-F109-C5FC-8B625120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784" y="3214223"/>
                <a:ext cx="1700253" cy="1010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23C8D9-B308-7EB7-1742-1032A21C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2932015" y="3652968"/>
                <a:ext cx="1343379" cy="914400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9E54C-5C07-DDEA-A2D0-013AD049F7DD}"/>
                </a:ext>
              </a:extLst>
            </p:cNvPr>
            <p:cNvSpPr/>
            <p:nvPr/>
          </p:nvSpPr>
          <p:spPr>
            <a:xfrm>
              <a:off x="240543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C68E04-1911-034F-CED6-F2E46AA0167C}"/>
              </a:ext>
            </a:extLst>
          </p:cNvPr>
          <p:cNvGrpSpPr/>
          <p:nvPr/>
        </p:nvGrpSpPr>
        <p:grpSpPr>
          <a:xfrm>
            <a:off x="4939993" y="2220686"/>
            <a:ext cx="2272927" cy="2647272"/>
            <a:chOff x="4919125" y="2220686"/>
            <a:chExt cx="2272927" cy="26472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324E3-ACCD-F879-ACD0-E3D508D9F964}"/>
                </a:ext>
              </a:extLst>
            </p:cNvPr>
            <p:cNvSpPr txBox="1"/>
            <p:nvPr/>
          </p:nvSpPr>
          <p:spPr>
            <a:xfrm>
              <a:off x="5226352" y="2397409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COMPONENTS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3DD5D-A422-4D4F-1F09-839829F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6450" y="3064027"/>
              <a:ext cx="2156079" cy="17096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35B0C4-C93B-BEAB-445D-865B2CE3CAE5}"/>
                </a:ext>
              </a:extLst>
            </p:cNvPr>
            <p:cNvSpPr/>
            <p:nvPr/>
          </p:nvSpPr>
          <p:spPr>
            <a:xfrm>
              <a:off x="4919125" y="2220686"/>
              <a:ext cx="2272927" cy="264727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5D5E-EADA-E9DA-480B-54CE972FBBC6}"/>
              </a:ext>
            </a:extLst>
          </p:cNvPr>
          <p:cNvGrpSpPr/>
          <p:nvPr/>
        </p:nvGrpSpPr>
        <p:grpSpPr>
          <a:xfrm>
            <a:off x="7335514" y="2220686"/>
            <a:ext cx="2272927" cy="2647272"/>
            <a:chOff x="7489823" y="2220686"/>
            <a:chExt cx="2272927" cy="2647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42ACD-3F3F-043E-7A2C-52DC4C481E7D}"/>
                </a:ext>
              </a:extLst>
            </p:cNvPr>
            <p:cNvSpPr txBox="1"/>
            <p:nvPr/>
          </p:nvSpPr>
          <p:spPr>
            <a:xfrm>
              <a:off x="779705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ASSEMBLY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35FC2-643A-E735-A583-856F76FB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836" y="2946894"/>
              <a:ext cx="1010735" cy="17094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459A43-1D1A-B741-8F02-AD1EDB7EF095}"/>
                </a:ext>
              </a:extLst>
            </p:cNvPr>
            <p:cNvSpPr/>
            <p:nvPr/>
          </p:nvSpPr>
          <p:spPr>
            <a:xfrm>
              <a:off x="748982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00655-02A0-B6A4-7382-6D63CBDDC4F2}"/>
              </a:ext>
            </a:extLst>
          </p:cNvPr>
          <p:cNvGrpSpPr/>
          <p:nvPr/>
        </p:nvGrpSpPr>
        <p:grpSpPr>
          <a:xfrm>
            <a:off x="9731035" y="2220686"/>
            <a:ext cx="2272927" cy="2647272"/>
            <a:chOff x="9787780" y="2220686"/>
            <a:chExt cx="2272927" cy="26472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FE7DC-4840-BBB0-7C0C-58C183F59C0D}"/>
                </a:ext>
              </a:extLst>
            </p:cNvPr>
            <p:cNvSpPr txBox="1"/>
            <p:nvPr/>
          </p:nvSpPr>
          <p:spPr>
            <a:xfrm>
              <a:off x="10095007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TESTING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F6049-EDE8-BF19-AB68-688F13CB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68348" y="2897228"/>
              <a:ext cx="1111788" cy="1735397"/>
            </a:xfrm>
            <a:prstGeom prst="rect">
              <a:avLst/>
            </a:prstGeom>
          </p:spPr>
        </p:pic>
        <p:sp>
          <p:nvSpPr>
            <p:cNvPr id="20" name="Lightning Bolt 19">
              <a:extLst>
                <a:ext uri="{FF2B5EF4-FFF2-40B4-BE49-F238E27FC236}">
                  <a16:creationId xmlns:a16="http://schemas.microsoft.com/office/drawing/2014/main" id="{A24A449E-D730-5A61-A810-94F8B3B8125F}"/>
                </a:ext>
              </a:extLst>
            </p:cNvPr>
            <p:cNvSpPr/>
            <p:nvPr/>
          </p:nvSpPr>
          <p:spPr>
            <a:xfrm rot="582462" flipH="1">
              <a:off x="10587188" y="3386446"/>
              <a:ext cx="879107" cy="987080"/>
            </a:xfrm>
            <a:prstGeom prst="lightningBol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9DB2B8-28B5-AA8A-FA87-6F7BC361CD27}"/>
                </a:ext>
              </a:extLst>
            </p:cNvPr>
            <p:cNvSpPr/>
            <p:nvPr/>
          </p:nvSpPr>
          <p:spPr>
            <a:xfrm>
              <a:off x="9787780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sp>
        <p:nvSpPr>
          <p:cNvPr id="45" name="Arrow: Down 44">
            <a:extLst>
              <a:ext uri="{FF2B5EF4-FFF2-40B4-BE49-F238E27FC236}">
                <a16:creationId xmlns:a16="http://schemas.microsoft.com/office/drawing/2014/main" id="{1175C791-C6C1-ED98-A7BE-80EAE2447333}"/>
              </a:ext>
            </a:extLst>
          </p:cNvPr>
          <p:cNvSpPr/>
          <p:nvPr/>
        </p:nvSpPr>
        <p:spPr>
          <a:xfrm>
            <a:off x="5668240" y="1456509"/>
            <a:ext cx="816429" cy="633548"/>
          </a:xfrm>
          <a:prstGeom prst="downArrow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212770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053" y="363725"/>
            <a:ext cx="10194686" cy="506411"/>
          </a:xfrm>
        </p:spPr>
        <p:txBody>
          <a:bodyPr/>
          <a:lstStyle/>
          <a:p>
            <a:r>
              <a:rPr lang="en-US" sz="3200" dirty="0"/>
              <a:t>COMPONENTS</a:t>
            </a:r>
            <a:r>
              <a:rPr lang="en-US" sz="3200" b="0" dirty="0"/>
              <a:t> – PELLET Consolidation </a:t>
            </a:r>
          </a:p>
        </p:txBody>
      </p:sp>
      <p:pic>
        <p:nvPicPr>
          <p:cNvPr id="12" name="Picture 11" descr="PA150316.JPG"/>
          <p:cNvPicPr/>
          <p:nvPr/>
        </p:nvPicPr>
        <p:blipFill>
          <a:blip r:embed="rId2" cstate="hqprint">
            <a:lum bright="20000" contras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180" y="1417860"/>
            <a:ext cx="2064929" cy="1305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4" name="Picture 2" descr="C:\Users\ryan.carpenter4\Desktop\Private\Projects\Thermal Batteries\FeS2\Power Sources Manuscript\Pictures\Powder Glovebox Comparison Crop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311" y="1407878"/>
            <a:ext cx="1955390" cy="130567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" name="Right Arrow 14"/>
          <p:cNvSpPr/>
          <p:nvPr/>
        </p:nvSpPr>
        <p:spPr>
          <a:xfrm>
            <a:off x="8201579" y="1843073"/>
            <a:ext cx="444636" cy="386499"/>
          </a:xfrm>
          <a:prstGeom prst="rightArrow">
            <a:avLst/>
          </a:prstGeom>
          <a:solidFill>
            <a:srgbClr val="8989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7E74707B-87CD-18A1-05A4-B3CA963A5F52}"/>
              </a:ext>
            </a:extLst>
          </p:cNvPr>
          <p:cNvSpPr txBox="1">
            <a:spLocks/>
          </p:cNvSpPr>
          <p:nvPr/>
        </p:nvSpPr>
        <p:spPr>
          <a:xfrm>
            <a:off x="11716327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C6E4B1-12E4-8336-219F-FDD3B1E06DE4}"/>
              </a:ext>
            </a:extLst>
          </p:cNvPr>
          <p:cNvSpPr txBox="1">
            <a:spLocks/>
          </p:cNvSpPr>
          <p:nvPr/>
        </p:nvSpPr>
        <p:spPr>
          <a:xfrm>
            <a:off x="395761" y="1320762"/>
            <a:ext cx="5822159" cy="2789611"/>
          </a:xfrm>
          <a:prstGeom prst="rect">
            <a:avLst/>
          </a:prstGeom>
        </p:spPr>
        <p:txBody>
          <a:bodyPr vert="horz" lIns="0" tIns="0" rIns="0" bIns="0" spcCol="36576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▪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Pellet dies</a:t>
            </a:r>
          </a:p>
          <a:p>
            <a:r>
              <a:rPr lang="en-US" sz="2000" dirty="0">
                <a:cs typeface="Arial"/>
              </a:rPr>
              <a:t>Precision scales and loading fixtures</a:t>
            </a:r>
          </a:p>
          <a:p>
            <a:r>
              <a:rPr lang="en-US" sz="2000" dirty="0">
                <a:cs typeface="Arial"/>
              </a:rPr>
              <a:t>Manual and automatic presses</a:t>
            </a:r>
          </a:p>
          <a:p>
            <a:r>
              <a:rPr lang="en-US" sz="2000" dirty="0">
                <a:cs typeface="Arial"/>
              </a:rPr>
              <a:t>Thickness gauges and o</a:t>
            </a:r>
            <a:r>
              <a:rPr lang="en-US" sz="2000" dirty="0"/>
              <a:t>ptical profilometer </a:t>
            </a:r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Punches and arbor presses</a:t>
            </a:r>
          </a:p>
          <a:p>
            <a:pPr marL="0" indent="0">
              <a:buNone/>
            </a:pPr>
            <a:endParaRPr lang="en-US" sz="2000" dirty="0">
              <a:cs typeface="Arial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1A39D6-9AD6-D27F-1C8F-09F4E36709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3856" y="3325019"/>
            <a:ext cx="4812298" cy="314205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A54B3-4A2E-5396-4900-327D8DF30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75" y="3869955"/>
            <a:ext cx="1950889" cy="259712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6B983-D345-A12F-4E00-6EE7AA7BFF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98" y="3869954"/>
            <a:ext cx="3459324" cy="259712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85678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5802" y="347893"/>
            <a:ext cx="10194686" cy="506411"/>
          </a:xfrm>
        </p:spPr>
        <p:txBody>
          <a:bodyPr/>
          <a:lstStyle/>
          <a:p>
            <a:r>
              <a:rPr lang="en-US" sz="3200" dirty="0"/>
              <a:t>COMPONENTS</a:t>
            </a:r>
            <a:r>
              <a:rPr lang="en-US" sz="3200" b="0" dirty="0"/>
              <a:t> – PREPARATION &amp; STORAGE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7E74707B-87CD-18A1-05A4-B3CA963A5F52}"/>
              </a:ext>
            </a:extLst>
          </p:cNvPr>
          <p:cNvSpPr txBox="1">
            <a:spLocks/>
          </p:cNvSpPr>
          <p:nvPr/>
        </p:nvSpPr>
        <p:spPr>
          <a:xfrm>
            <a:off x="11716327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C6E4B1-12E4-8336-219F-FDD3B1E06DE4}"/>
              </a:ext>
            </a:extLst>
          </p:cNvPr>
          <p:cNvSpPr txBox="1">
            <a:spLocks/>
          </p:cNvSpPr>
          <p:nvPr/>
        </p:nvSpPr>
        <p:spPr>
          <a:xfrm>
            <a:off x="395761" y="1320762"/>
            <a:ext cx="8102780" cy="2789611"/>
          </a:xfrm>
          <a:prstGeom prst="rect">
            <a:avLst/>
          </a:prstGeom>
        </p:spPr>
        <p:txBody>
          <a:bodyPr vert="horz" lIns="0" tIns="0" rIns="0" bIns="0" spcCol="36576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▪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Headers (Blanks and Pins)</a:t>
            </a:r>
          </a:p>
          <a:p>
            <a:r>
              <a:rPr lang="en-US" sz="2000" dirty="0"/>
              <a:t>Ignitors (explosive – 1.4S) and heat pellets (flammable solid – 4.1)</a:t>
            </a:r>
          </a:p>
          <a:p>
            <a:r>
              <a:rPr lang="en-US" sz="2000" dirty="0"/>
              <a:t>Current collectors</a:t>
            </a:r>
          </a:p>
          <a:p>
            <a:r>
              <a:rPr lang="en-US" sz="2000" dirty="0"/>
              <a:t>Insulation cutting, punching and storage</a:t>
            </a:r>
          </a:p>
          <a:p>
            <a:r>
              <a:rPr lang="en-US" sz="2000" dirty="0">
                <a:cs typeface="Arial"/>
              </a:rPr>
              <a:t>Cases</a:t>
            </a:r>
          </a:p>
          <a:p>
            <a:r>
              <a:rPr lang="en-US" sz="2000" dirty="0">
                <a:cs typeface="Arial"/>
              </a:rPr>
              <a:t>Endplates</a:t>
            </a:r>
          </a:p>
          <a:p>
            <a:r>
              <a:rPr lang="en-US" sz="2000" dirty="0">
                <a:cs typeface="Arial"/>
              </a:rPr>
              <a:t>Misc. supplies</a:t>
            </a:r>
          </a:p>
          <a:p>
            <a:pPr marL="0" indent="0">
              <a:buNone/>
            </a:pPr>
            <a:endParaRPr lang="en-US" sz="2000" dirty="0">
              <a:cs typeface="Arial"/>
            </a:endParaRPr>
          </a:p>
          <a:p>
            <a:pPr marL="0" indent="0">
              <a:buNone/>
            </a:pPr>
            <a:endParaRPr lang="en-US" sz="2000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7C308-E3B6-53C2-E023-C8B3E836B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8"/>
          <a:stretch/>
        </p:blipFill>
        <p:spPr>
          <a:xfrm>
            <a:off x="5053257" y="3461273"/>
            <a:ext cx="1549140" cy="104051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6A852-FEA4-1A37-EB3D-B5A67513E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138" y="1804116"/>
            <a:ext cx="1715583" cy="1715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6708C-6C93-F707-ED6D-DDE1C2E9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9082" y="1031165"/>
            <a:ext cx="2141406" cy="1844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68E5C0-99FE-3612-5EB8-69BF761BF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890" y="4469511"/>
            <a:ext cx="2560320" cy="2022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3DDB16-E0B5-EEBD-DE34-526D520D9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213" y="5333915"/>
            <a:ext cx="2370025" cy="1158340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B0A4BAAF-6286-024F-CDCE-D0DB5E8DF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2833" y="4648055"/>
            <a:ext cx="1982078" cy="184420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B7A1B522-3D84-8789-CBDF-A9A1E2DB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303" y="3277329"/>
            <a:ext cx="2411195" cy="321492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62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6A9A-7768-4C11-CB5D-C35A3F07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TB Prototyping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F600-AC6F-02B3-A9A1-F029F1D5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EE3E0-3592-4C0B-51D6-69F7601B630F}"/>
              </a:ext>
            </a:extLst>
          </p:cNvPr>
          <p:cNvGrpSpPr/>
          <p:nvPr/>
        </p:nvGrpSpPr>
        <p:grpSpPr>
          <a:xfrm>
            <a:off x="148952" y="2220686"/>
            <a:ext cx="2272927" cy="2647272"/>
            <a:chOff x="104453" y="2220686"/>
            <a:chExt cx="2272927" cy="26472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15171-97C7-F3D8-A269-7F037C1275E5}"/>
                </a:ext>
              </a:extLst>
            </p:cNvPr>
            <p:cNvSpPr txBox="1"/>
            <p:nvPr/>
          </p:nvSpPr>
          <p:spPr>
            <a:xfrm>
              <a:off x="41168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FACILITY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1CA43D-6FCF-3BE5-2B68-2224B06C3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8"/>
            <a:stretch/>
          </p:blipFill>
          <p:spPr>
            <a:xfrm>
              <a:off x="104453" y="3016137"/>
              <a:ext cx="2272927" cy="18518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297D30-EB4C-2E91-E907-E32130E85E66}"/>
                </a:ext>
              </a:extLst>
            </p:cNvPr>
            <p:cNvSpPr/>
            <p:nvPr/>
          </p:nvSpPr>
          <p:spPr>
            <a:xfrm>
              <a:off x="10445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A485A2-00DD-9667-DB32-F3FD6B4367AE}"/>
              </a:ext>
            </a:extLst>
          </p:cNvPr>
          <p:cNvGrpSpPr/>
          <p:nvPr/>
        </p:nvGrpSpPr>
        <p:grpSpPr>
          <a:xfrm>
            <a:off x="2544473" y="2220686"/>
            <a:ext cx="2272927" cy="2647272"/>
            <a:chOff x="2405435" y="2220686"/>
            <a:chExt cx="2272927" cy="26472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59032-39E4-F731-A141-BF1FBF28EED7}"/>
                </a:ext>
              </a:extLst>
            </p:cNvPr>
            <p:cNvSpPr txBox="1"/>
            <p:nvPr/>
          </p:nvSpPr>
          <p:spPr>
            <a:xfrm>
              <a:off x="2710243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MATERIALS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A6C69-0054-C1FE-6446-638B78F83CA2}"/>
                </a:ext>
              </a:extLst>
            </p:cNvPr>
            <p:cNvGrpSpPr/>
            <p:nvPr/>
          </p:nvGrpSpPr>
          <p:grpSpPr>
            <a:xfrm>
              <a:off x="2646198" y="3265474"/>
              <a:ext cx="1700253" cy="1353145"/>
              <a:chOff x="2582784" y="3214223"/>
              <a:chExt cx="1700253" cy="13531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53DFF8-82A9-F109-C5FC-8B625120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784" y="3214223"/>
                <a:ext cx="1700253" cy="1010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23C8D9-B308-7EB7-1742-1032A21C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2932015" y="3652968"/>
                <a:ext cx="1343379" cy="914400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9E54C-5C07-DDEA-A2D0-013AD049F7DD}"/>
                </a:ext>
              </a:extLst>
            </p:cNvPr>
            <p:cNvSpPr/>
            <p:nvPr/>
          </p:nvSpPr>
          <p:spPr>
            <a:xfrm>
              <a:off x="240543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C68E04-1911-034F-CED6-F2E46AA0167C}"/>
              </a:ext>
            </a:extLst>
          </p:cNvPr>
          <p:cNvGrpSpPr/>
          <p:nvPr/>
        </p:nvGrpSpPr>
        <p:grpSpPr>
          <a:xfrm>
            <a:off x="4939993" y="2220686"/>
            <a:ext cx="2272927" cy="2647272"/>
            <a:chOff x="4919125" y="2220686"/>
            <a:chExt cx="2272927" cy="26472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324E3-ACCD-F879-ACD0-E3D508D9F964}"/>
                </a:ext>
              </a:extLst>
            </p:cNvPr>
            <p:cNvSpPr txBox="1"/>
            <p:nvPr/>
          </p:nvSpPr>
          <p:spPr>
            <a:xfrm>
              <a:off x="5226352" y="2397409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COMPONENTS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3DD5D-A422-4D4F-1F09-839829F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6450" y="3064027"/>
              <a:ext cx="2156079" cy="17096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35B0C4-C93B-BEAB-445D-865B2CE3CAE5}"/>
                </a:ext>
              </a:extLst>
            </p:cNvPr>
            <p:cNvSpPr/>
            <p:nvPr/>
          </p:nvSpPr>
          <p:spPr>
            <a:xfrm>
              <a:off x="491912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5D5E-EADA-E9DA-480B-54CE972FBBC6}"/>
              </a:ext>
            </a:extLst>
          </p:cNvPr>
          <p:cNvGrpSpPr/>
          <p:nvPr/>
        </p:nvGrpSpPr>
        <p:grpSpPr>
          <a:xfrm>
            <a:off x="7335514" y="2220686"/>
            <a:ext cx="2272927" cy="2647272"/>
            <a:chOff x="7489823" y="2220686"/>
            <a:chExt cx="2272927" cy="2647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42ACD-3F3F-043E-7A2C-52DC4C481E7D}"/>
                </a:ext>
              </a:extLst>
            </p:cNvPr>
            <p:cNvSpPr txBox="1"/>
            <p:nvPr/>
          </p:nvSpPr>
          <p:spPr>
            <a:xfrm>
              <a:off x="779705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ASSEMBLY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35FC2-643A-E735-A583-856F76FB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836" y="2946894"/>
              <a:ext cx="1010735" cy="17094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459A43-1D1A-B741-8F02-AD1EDB7EF095}"/>
                </a:ext>
              </a:extLst>
            </p:cNvPr>
            <p:cNvSpPr/>
            <p:nvPr/>
          </p:nvSpPr>
          <p:spPr>
            <a:xfrm>
              <a:off x="7489823" y="2220686"/>
              <a:ext cx="2272927" cy="264727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00655-02A0-B6A4-7382-6D63CBDDC4F2}"/>
              </a:ext>
            </a:extLst>
          </p:cNvPr>
          <p:cNvGrpSpPr/>
          <p:nvPr/>
        </p:nvGrpSpPr>
        <p:grpSpPr>
          <a:xfrm>
            <a:off x="9731035" y="2220686"/>
            <a:ext cx="2272927" cy="2647272"/>
            <a:chOff x="9787780" y="2220686"/>
            <a:chExt cx="2272927" cy="26472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FE7DC-4840-BBB0-7C0C-58C183F59C0D}"/>
                </a:ext>
              </a:extLst>
            </p:cNvPr>
            <p:cNvSpPr txBox="1"/>
            <p:nvPr/>
          </p:nvSpPr>
          <p:spPr>
            <a:xfrm>
              <a:off x="10095007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TESTING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F6049-EDE8-BF19-AB68-688F13CB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68348" y="2897228"/>
              <a:ext cx="1111788" cy="1735397"/>
            </a:xfrm>
            <a:prstGeom prst="rect">
              <a:avLst/>
            </a:prstGeom>
          </p:spPr>
        </p:pic>
        <p:sp>
          <p:nvSpPr>
            <p:cNvPr id="20" name="Lightning Bolt 19">
              <a:extLst>
                <a:ext uri="{FF2B5EF4-FFF2-40B4-BE49-F238E27FC236}">
                  <a16:creationId xmlns:a16="http://schemas.microsoft.com/office/drawing/2014/main" id="{A24A449E-D730-5A61-A810-94F8B3B8125F}"/>
                </a:ext>
              </a:extLst>
            </p:cNvPr>
            <p:cNvSpPr/>
            <p:nvPr/>
          </p:nvSpPr>
          <p:spPr>
            <a:xfrm rot="582462" flipH="1">
              <a:off x="10587188" y="3386446"/>
              <a:ext cx="879107" cy="987080"/>
            </a:xfrm>
            <a:prstGeom prst="lightningBol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9DB2B8-28B5-AA8A-FA87-6F7BC361CD27}"/>
                </a:ext>
              </a:extLst>
            </p:cNvPr>
            <p:cNvSpPr/>
            <p:nvPr/>
          </p:nvSpPr>
          <p:spPr>
            <a:xfrm>
              <a:off x="9787780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sp>
        <p:nvSpPr>
          <p:cNvPr id="45" name="Arrow: Down 44">
            <a:extLst>
              <a:ext uri="{FF2B5EF4-FFF2-40B4-BE49-F238E27FC236}">
                <a16:creationId xmlns:a16="http://schemas.microsoft.com/office/drawing/2014/main" id="{1175C791-C6C1-ED98-A7BE-80EAE2447333}"/>
              </a:ext>
            </a:extLst>
          </p:cNvPr>
          <p:cNvSpPr/>
          <p:nvPr/>
        </p:nvSpPr>
        <p:spPr>
          <a:xfrm>
            <a:off x="8021679" y="1456509"/>
            <a:ext cx="816429" cy="633548"/>
          </a:xfrm>
          <a:prstGeom prst="downArrow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88682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0D377-E6BA-A0D0-916B-8BE2D72E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11481"/>
            <a:ext cx="8821271" cy="914400"/>
          </a:xfrm>
        </p:spPr>
        <p:txBody>
          <a:bodyPr/>
          <a:lstStyle/>
          <a:p>
            <a:r>
              <a:rPr lang="en-US" b="1" dirty="0"/>
              <a:t>ASSEMBLY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6FB88-5CF4-9315-5F9F-EFE6C1D87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5104" y="6629400"/>
            <a:ext cx="39921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54BF0-E995-87B8-D611-348C104A4923}"/>
              </a:ext>
            </a:extLst>
          </p:cNvPr>
          <p:cNvSpPr txBox="1"/>
          <p:nvPr/>
        </p:nvSpPr>
        <p:spPr>
          <a:xfrm>
            <a:off x="3154261" y="137301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endParaRPr lang="en-US" sz="1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065DD-4766-C9B8-C4F7-36DDA9BE7717}"/>
              </a:ext>
            </a:extLst>
          </p:cNvPr>
          <p:cNvSpPr txBox="1"/>
          <p:nvPr/>
        </p:nvSpPr>
        <p:spPr>
          <a:xfrm>
            <a:off x="7414717" y="1538993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endParaRPr 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89521-F3C5-4540-3897-863AAAD8DAE6}"/>
              </a:ext>
            </a:extLst>
          </p:cNvPr>
          <p:cNvSpPr txBox="1"/>
          <p:nvPr/>
        </p:nvSpPr>
        <p:spPr>
          <a:xfrm>
            <a:off x="7016639" y="6186946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(U)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216A9-9003-0DE9-D3BF-42EF1D7E0583}"/>
              </a:ext>
            </a:extLst>
          </p:cNvPr>
          <p:cNvSpPr txBox="1"/>
          <p:nvPr/>
        </p:nvSpPr>
        <p:spPr>
          <a:xfrm>
            <a:off x="864661" y="4002271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(U)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62266-2DB4-9DE2-C7FB-019EA5B83B20}"/>
              </a:ext>
            </a:extLst>
          </p:cNvPr>
          <p:cNvSpPr txBox="1"/>
          <p:nvPr/>
        </p:nvSpPr>
        <p:spPr>
          <a:xfrm>
            <a:off x="2472505" y="6262385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(U)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3E94BDB-7B76-BB81-4304-7DCFD6D39F03}"/>
              </a:ext>
            </a:extLst>
          </p:cNvPr>
          <p:cNvSpPr txBox="1">
            <a:spLocks/>
          </p:cNvSpPr>
          <p:nvPr/>
        </p:nvSpPr>
        <p:spPr>
          <a:xfrm>
            <a:off x="395761" y="1320762"/>
            <a:ext cx="7607928" cy="2789611"/>
          </a:xfrm>
          <a:prstGeom prst="rect">
            <a:avLst/>
          </a:prstGeom>
        </p:spPr>
        <p:txBody>
          <a:bodyPr vert="horz" lIns="0" tIns="0" rIns="0" bIns="0" spcCol="36576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▪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8016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304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Sub-assembly fabrication</a:t>
            </a:r>
          </a:p>
          <a:p>
            <a:pPr lvl="1"/>
            <a:r>
              <a:rPr lang="en-US" sz="2000" dirty="0"/>
              <a:t>Laser welder and custom fixtures for headers, pins, igniter and current collectors</a:t>
            </a:r>
          </a:p>
          <a:p>
            <a:r>
              <a:rPr lang="en-US" sz="2000" dirty="0"/>
              <a:t>Stacking fixtures, tools and safety equipment for shorting leads and ESD protection</a:t>
            </a:r>
          </a:p>
          <a:p>
            <a:r>
              <a:rPr lang="en-US" sz="2000" dirty="0"/>
              <a:t>Stack Wrap Machine</a:t>
            </a:r>
          </a:p>
          <a:p>
            <a:pPr lvl="1"/>
            <a:r>
              <a:rPr lang="en-US" sz="2000" dirty="0"/>
              <a:t>Precision tension and pressure control</a:t>
            </a:r>
          </a:p>
          <a:p>
            <a:pPr lvl="1"/>
            <a:r>
              <a:rPr lang="en-US" sz="2000" dirty="0"/>
              <a:t>Automatic wrapping with height/speed controls</a:t>
            </a:r>
          </a:p>
          <a:p>
            <a:r>
              <a:rPr lang="en-US" sz="2000" dirty="0"/>
              <a:t>Resistance welder and laser welding for headers, case and endplates</a:t>
            </a:r>
            <a:endParaRPr lang="en-US" sz="2000" dirty="0">
              <a:cs typeface="Arial"/>
            </a:endParaRPr>
          </a:p>
          <a:p>
            <a:pPr marL="0" indent="0">
              <a:buNone/>
            </a:pPr>
            <a:endParaRPr lang="en-US" sz="2000" dirty="0"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8F95CD-475D-76DB-094E-456D1D25B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693" y="860944"/>
            <a:ext cx="2748436" cy="27484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355264-350C-D1BE-8E69-3692640FE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397" y="3817779"/>
            <a:ext cx="2061328" cy="274843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1" name="Picture 10" descr="A close-up of a shoe&#10;&#10;Description automatically generated with low confidence">
            <a:extLst>
              <a:ext uri="{FF2B5EF4-FFF2-40B4-BE49-F238E27FC236}">
                <a16:creationId xmlns:a16="http://schemas.microsoft.com/office/drawing/2014/main" id="{1D1C8D6C-11A6-25B5-66C5-5C138CAAC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570" y="1661403"/>
            <a:ext cx="1505881" cy="200784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BD652A-2F29-650F-A2EF-22EBCF960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163" y="4805911"/>
            <a:ext cx="3249792" cy="176030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164494D-B6A9-1599-CDDE-C5126890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2242" y="3797191"/>
            <a:ext cx="2092209" cy="2789612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39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6A9A-7768-4C11-CB5D-C35A3F07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TB Prototyping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F600-AC6F-02B3-A9A1-F029F1D5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EE3E0-3592-4C0B-51D6-69F7601B630F}"/>
              </a:ext>
            </a:extLst>
          </p:cNvPr>
          <p:cNvGrpSpPr/>
          <p:nvPr/>
        </p:nvGrpSpPr>
        <p:grpSpPr>
          <a:xfrm>
            <a:off x="148952" y="2220686"/>
            <a:ext cx="2272927" cy="2647272"/>
            <a:chOff x="104453" y="2220686"/>
            <a:chExt cx="2272927" cy="26472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15171-97C7-F3D8-A269-7F037C1275E5}"/>
                </a:ext>
              </a:extLst>
            </p:cNvPr>
            <p:cNvSpPr txBox="1"/>
            <p:nvPr/>
          </p:nvSpPr>
          <p:spPr>
            <a:xfrm>
              <a:off x="41168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FACILITY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1CA43D-6FCF-3BE5-2B68-2224B06C3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8"/>
            <a:stretch/>
          </p:blipFill>
          <p:spPr>
            <a:xfrm>
              <a:off x="104453" y="3016137"/>
              <a:ext cx="2272927" cy="1851821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297D30-EB4C-2E91-E907-E32130E85E66}"/>
                </a:ext>
              </a:extLst>
            </p:cNvPr>
            <p:cNvSpPr/>
            <p:nvPr/>
          </p:nvSpPr>
          <p:spPr>
            <a:xfrm>
              <a:off x="10445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A485A2-00DD-9667-DB32-F3FD6B4367AE}"/>
              </a:ext>
            </a:extLst>
          </p:cNvPr>
          <p:cNvGrpSpPr/>
          <p:nvPr/>
        </p:nvGrpSpPr>
        <p:grpSpPr>
          <a:xfrm>
            <a:off x="2544473" y="2220686"/>
            <a:ext cx="2272927" cy="2647272"/>
            <a:chOff x="2405435" y="2220686"/>
            <a:chExt cx="2272927" cy="26472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59032-39E4-F731-A141-BF1FBF28EED7}"/>
                </a:ext>
              </a:extLst>
            </p:cNvPr>
            <p:cNvSpPr txBox="1"/>
            <p:nvPr/>
          </p:nvSpPr>
          <p:spPr>
            <a:xfrm>
              <a:off x="2710243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MATERIALS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A6C69-0054-C1FE-6446-638B78F83CA2}"/>
                </a:ext>
              </a:extLst>
            </p:cNvPr>
            <p:cNvGrpSpPr/>
            <p:nvPr/>
          </p:nvGrpSpPr>
          <p:grpSpPr>
            <a:xfrm>
              <a:off x="2646198" y="3265474"/>
              <a:ext cx="1700253" cy="1353145"/>
              <a:chOff x="2582784" y="3214223"/>
              <a:chExt cx="1700253" cy="13531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53DFF8-82A9-F109-C5FC-8B625120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784" y="3214223"/>
                <a:ext cx="1700253" cy="1010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23C8D9-B308-7EB7-1742-1032A21C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2932015" y="3652968"/>
                <a:ext cx="1343379" cy="914400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9E54C-5C07-DDEA-A2D0-013AD049F7DD}"/>
                </a:ext>
              </a:extLst>
            </p:cNvPr>
            <p:cNvSpPr/>
            <p:nvPr/>
          </p:nvSpPr>
          <p:spPr>
            <a:xfrm>
              <a:off x="240543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C68E04-1911-034F-CED6-F2E46AA0167C}"/>
              </a:ext>
            </a:extLst>
          </p:cNvPr>
          <p:cNvGrpSpPr/>
          <p:nvPr/>
        </p:nvGrpSpPr>
        <p:grpSpPr>
          <a:xfrm>
            <a:off x="4939993" y="2220686"/>
            <a:ext cx="2272927" cy="2647272"/>
            <a:chOff x="4919125" y="2220686"/>
            <a:chExt cx="2272927" cy="26472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324E3-ACCD-F879-ACD0-E3D508D9F964}"/>
                </a:ext>
              </a:extLst>
            </p:cNvPr>
            <p:cNvSpPr txBox="1"/>
            <p:nvPr/>
          </p:nvSpPr>
          <p:spPr>
            <a:xfrm>
              <a:off x="5226352" y="2397409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COMPONENTS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3DD5D-A422-4D4F-1F09-839829F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6450" y="3064027"/>
              <a:ext cx="2156079" cy="17096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35B0C4-C93B-BEAB-445D-865B2CE3CAE5}"/>
                </a:ext>
              </a:extLst>
            </p:cNvPr>
            <p:cNvSpPr/>
            <p:nvPr/>
          </p:nvSpPr>
          <p:spPr>
            <a:xfrm>
              <a:off x="491912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5D5E-EADA-E9DA-480B-54CE972FBBC6}"/>
              </a:ext>
            </a:extLst>
          </p:cNvPr>
          <p:cNvGrpSpPr/>
          <p:nvPr/>
        </p:nvGrpSpPr>
        <p:grpSpPr>
          <a:xfrm>
            <a:off x="7335514" y="2220686"/>
            <a:ext cx="2272927" cy="2647272"/>
            <a:chOff x="7489823" y="2220686"/>
            <a:chExt cx="2272927" cy="2647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42ACD-3F3F-043E-7A2C-52DC4C481E7D}"/>
                </a:ext>
              </a:extLst>
            </p:cNvPr>
            <p:cNvSpPr txBox="1"/>
            <p:nvPr/>
          </p:nvSpPr>
          <p:spPr>
            <a:xfrm>
              <a:off x="779705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ASSEMBLY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35FC2-643A-E735-A583-856F76FB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836" y="2946894"/>
              <a:ext cx="1010735" cy="17094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459A43-1D1A-B741-8F02-AD1EDB7EF095}"/>
                </a:ext>
              </a:extLst>
            </p:cNvPr>
            <p:cNvSpPr/>
            <p:nvPr/>
          </p:nvSpPr>
          <p:spPr>
            <a:xfrm>
              <a:off x="748982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00655-02A0-B6A4-7382-6D63CBDDC4F2}"/>
              </a:ext>
            </a:extLst>
          </p:cNvPr>
          <p:cNvGrpSpPr/>
          <p:nvPr/>
        </p:nvGrpSpPr>
        <p:grpSpPr>
          <a:xfrm>
            <a:off x="9731035" y="2220686"/>
            <a:ext cx="2272927" cy="2647272"/>
            <a:chOff x="9787780" y="2220686"/>
            <a:chExt cx="2272927" cy="26472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FE7DC-4840-BBB0-7C0C-58C183F59C0D}"/>
                </a:ext>
              </a:extLst>
            </p:cNvPr>
            <p:cNvSpPr txBox="1"/>
            <p:nvPr/>
          </p:nvSpPr>
          <p:spPr>
            <a:xfrm>
              <a:off x="10095007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TESTING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F6049-EDE8-BF19-AB68-688F13CB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68348" y="2897228"/>
              <a:ext cx="1111788" cy="1735397"/>
            </a:xfrm>
            <a:prstGeom prst="rect">
              <a:avLst/>
            </a:prstGeom>
          </p:spPr>
        </p:pic>
        <p:sp>
          <p:nvSpPr>
            <p:cNvPr id="20" name="Lightning Bolt 19">
              <a:extLst>
                <a:ext uri="{FF2B5EF4-FFF2-40B4-BE49-F238E27FC236}">
                  <a16:creationId xmlns:a16="http://schemas.microsoft.com/office/drawing/2014/main" id="{A24A449E-D730-5A61-A810-94F8B3B8125F}"/>
                </a:ext>
              </a:extLst>
            </p:cNvPr>
            <p:cNvSpPr/>
            <p:nvPr/>
          </p:nvSpPr>
          <p:spPr>
            <a:xfrm rot="582462" flipH="1">
              <a:off x="10587188" y="3386446"/>
              <a:ext cx="879107" cy="987080"/>
            </a:xfrm>
            <a:prstGeom prst="lightningBol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9DB2B8-28B5-AA8A-FA87-6F7BC361CD27}"/>
                </a:ext>
              </a:extLst>
            </p:cNvPr>
            <p:cNvSpPr/>
            <p:nvPr/>
          </p:nvSpPr>
          <p:spPr>
            <a:xfrm>
              <a:off x="9787780" y="2220686"/>
              <a:ext cx="2272927" cy="264727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sp>
        <p:nvSpPr>
          <p:cNvPr id="45" name="Arrow: Down 44">
            <a:extLst>
              <a:ext uri="{FF2B5EF4-FFF2-40B4-BE49-F238E27FC236}">
                <a16:creationId xmlns:a16="http://schemas.microsoft.com/office/drawing/2014/main" id="{1175C791-C6C1-ED98-A7BE-80EAE2447333}"/>
              </a:ext>
            </a:extLst>
          </p:cNvPr>
          <p:cNvSpPr/>
          <p:nvPr/>
        </p:nvSpPr>
        <p:spPr>
          <a:xfrm>
            <a:off x="10459282" y="1473698"/>
            <a:ext cx="816429" cy="633548"/>
          </a:xfrm>
          <a:prstGeom prst="downArrow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828464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1539" y="274639"/>
            <a:ext cx="9885162" cy="506411"/>
          </a:xfrm>
        </p:spPr>
        <p:txBody>
          <a:bodyPr/>
          <a:lstStyle/>
          <a:p>
            <a:r>
              <a:rPr lang="en-US" sz="3200" dirty="0"/>
              <a:t>TESTING</a:t>
            </a:r>
            <a:r>
              <a:rPr lang="en-US" sz="3200" b="0" dirty="0"/>
              <a:t> - Single cell &amp; Other testing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4245" y="1076326"/>
            <a:ext cx="8298785" cy="550703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/>
              <a:t>Single Cell Tester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Conduct electrochemical and mechanical characterization of materials in simulated internal Thermal Battery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Deformation testing of Thermal Battery components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Platen temperature and pressure control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/>
            <a:r>
              <a:rPr lang="en-US" sz="2800" u="sng" dirty="0" err="1"/>
              <a:t>Potentiostats</a:t>
            </a:r>
            <a:r>
              <a:rPr lang="en-US" sz="2800" u="sng" dirty="0"/>
              <a:t> &amp; Boosters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Programmable electrical load profiles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dirty="0"/>
              <a:t>Discharge testing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dirty="0"/>
              <a:t>Charge-Discharge Cycles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dirty="0"/>
              <a:t>Cyclic Voltammetry</a:t>
            </a:r>
          </a:p>
          <a:p>
            <a:pPr lvl="2">
              <a:buFont typeface="Arial" panose="020B0604020202020204" pitchFamily="34" charset="0"/>
              <a:buChar char="−"/>
            </a:pPr>
            <a:r>
              <a:rPr lang="en-US" dirty="0"/>
              <a:t>Pulse Voltammetry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Electrochemical Impedance Spectroscopy (EIS)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Electrochemical Cells  (multiple volumes and sizes)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397" y="3302730"/>
            <a:ext cx="2475358" cy="164986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068" y="1180143"/>
            <a:ext cx="3009687" cy="200645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726" y="5068723"/>
            <a:ext cx="2494029" cy="166268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81188E9D-241F-45E6-D3E6-304A1D5F48E0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52F626CB-5B2C-88E6-4D69-24C96796D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697" y="3309602"/>
            <a:ext cx="3373758" cy="24503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77090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677" y="1243822"/>
            <a:ext cx="3939413" cy="221592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7515" y="1155700"/>
            <a:ext cx="7346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Description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dirty="0"/>
              <a:t>Use programmable load to simulate the actual application power budget to evaluate battery performance.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7516" y="190082"/>
            <a:ext cx="10611454" cy="8016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TESTING</a:t>
            </a:r>
            <a:r>
              <a:rPr lang="en-US" b="0" dirty="0"/>
              <a:t> - Full battery testing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5761" y="3711795"/>
            <a:ext cx="7346239" cy="29984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Capabilities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Programmable load to charge/discharge batteries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Monitor/record external temperature of test item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Temperature chamber to condition items prior to testing.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High impedance electrometer</a:t>
            </a:r>
          </a:p>
        </p:txBody>
      </p:sp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57C4F7BE-8AAB-3290-2B9B-4AE3D66BBDB0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71D5E55-6621-7B26-60CC-276161F5BC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15" y="3824035"/>
            <a:ext cx="3694693" cy="22207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107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1198CE8-D0BB-DE43-75F0-E3B037966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77" y="1324626"/>
            <a:ext cx="6795136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Radiography</a:t>
            </a:r>
          </a:p>
          <a:p>
            <a:r>
              <a:rPr lang="en-US" sz="2000" dirty="0"/>
              <a:t>2D X-Ray images</a:t>
            </a:r>
          </a:p>
          <a:p>
            <a:r>
              <a:rPr lang="en-US" sz="2000" dirty="0"/>
              <a:t>Full 3D CT scans</a:t>
            </a:r>
          </a:p>
          <a:p>
            <a:r>
              <a:rPr lang="en-US" sz="2000" dirty="0"/>
              <a:t>Pre-test and Post-test analysis</a:t>
            </a:r>
          </a:p>
          <a:p>
            <a:pPr marL="0" indent="0">
              <a:buNone/>
            </a:pPr>
            <a:r>
              <a:rPr lang="en-US" sz="2400" u="sng" dirty="0"/>
              <a:t>Helium Leak Detection</a:t>
            </a:r>
          </a:p>
          <a:p>
            <a:r>
              <a:rPr lang="en-US" sz="2000" dirty="0"/>
              <a:t>Helium bomb leak check equipment</a:t>
            </a:r>
          </a:p>
          <a:p>
            <a:r>
              <a:rPr lang="en-US" sz="2000" dirty="0"/>
              <a:t>Hermeticity check</a:t>
            </a:r>
          </a:p>
          <a:p>
            <a:r>
              <a:rPr lang="en-US" sz="2000" dirty="0"/>
              <a:t>Glass-to-metal seal integrity</a:t>
            </a:r>
          </a:p>
          <a:p>
            <a:r>
              <a:rPr lang="en-US" sz="2000" dirty="0"/>
              <a:t>Pre-test and Post-test analysis</a:t>
            </a:r>
          </a:p>
          <a:p>
            <a:pPr marL="0" indent="0">
              <a:buNone/>
            </a:pPr>
            <a:r>
              <a:rPr lang="en-US" sz="2400" u="sng" dirty="0"/>
              <a:t>Destructive Physical Analysis (DPA)</a:t>
            </a:r>
          </a:p>
          <a:p>
            <a:r>
              <a:rPr lang="en-US" sz="2000" dirty="0"/>
              <a:t>Precision tooling and equipment for precise disassembly</a:t>
            </a:r>
          </a:p>
          <a:p>
            <a:r>
              <a:rPr lang="en-US" sz="2000" dirty="0"/>
              <a:t>Use of characterization capabilities for analysis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0D377-E6BA-A0D0-916B-8BE2D72E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TESTING</a:t>
            </a:r>
            <a:r>
              <a:rPr lang="en-US" dirty="0"/>
              <a:t> – INSPECTION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6FB88-5CF4-9315-5F9F-EFE6C1D87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5104" y="6629400"/>
            <a:ext cx="39921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277F690-B0AC-E50F-CBCA-C5AB687BA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239" y="1439341"/>
            <a:ext cx="3755384" cy="50071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54BF0-E995-87B8-D611-348C104A4923}"/>
              </a:ext>
            </a:extLst>
          </p:cNvPr>
          <p:cNvSpPr txBox="1"/>
          <p:nvPr/>
        </p:nvSpPr>
        <p:spPr>
          <a:xfrm>
            <a:off x="3154261" y="137301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2880" indent="-182880">
              <a:lnSpc>
                <a:spcPct val="95000"/>
              </a:lnSpc>
              <a:spcBef>
                <a:spcPts val="1000"/>
              </a:spcBef>
              <a:buSzPct val="100000"/>
              <a:buFont typeface="Arial"/>
              <a:buChar char="▪"/>
            </a:pPr>
            <a:endParaRPr lang="en-US" sz="1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065DD-4766-C9B8-C4F7-36DDA9BE7717}"/>
              </a:ext>
            </a:extLst>
          </p:cNvPr>
          <p:cNvSpPr txBox="1"/>
          <p:nvPr/>
        </p:nvSpPr>
        <p:spPr>
          <a:xfrm>
            <a:off x="7414717" y="1538993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529BB-51B0-C45E-078C-5A1227C96E59}"/>
              </a:ext>
            </a:extLst>
          </p:cNvPr>
          <p:cNvSpPr txBox="1"/>
          <p:nvPr/>
        </p:nvSpPr>
        <p:spPr>
          <a:xfrm>
            <a:off x="10855625" y="6110993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/>
              <a:t>(U)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89521-F3C5-4540-3897-863AAAD8DAE6}"/>
              </a:ext>
            </a:extLst>
          </p:cNvPr>
          <p:cNvSpPr txBox="1"/>
          <p:nvPr/>
        </p:nvSpPr>
        <p:spPr>
          <a:xfrm>
            <a:off x="7016639" y="6186946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(U)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216A9-9003-0DE9-D3BF-42EF1D7E0583}"/>
              </a:ext>
            </a:extLst>
          </p:cNvPr>
          <p:cNvSpPr txBox="1"/>
          <p:nvPr/>
        </p:nvSpPr>
        <p:spPr>
          <a:xfrm>
            <a:off x="864661" y="4002271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(U)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62266-2DB4-9DE2-C7FB-019EA5B83B20}"/>
              </a:ext>
            </a:extLst>
          </p:cNvPr>
          <p:cNvSpPr txBox="1"/>
          <p:nvPr/>
        </p:nvSpPr>
        <p:spPr>
          <a:xfrm>
            <a:off x="2472505" y="6262385"/>
            <a:ext cx="314476" cy="1224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(U)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80D26C-24EF-F6F7-3FC8-E2F048FC2B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5" y="1406715"/>
            <a:ext cx="1847802" cy="2596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C772-563E-54AA-AFDC-1CD809415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506" y="4133967"/>
            <a:ext cx="1803882" cy="120258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31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642D8-2392-5A3F-D746-82CA13BB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 </a:t>
            </a:r>
            <a:r>
              <a:rPr lang="en-US" dirty="0"/>
              <a:t>– The WHY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3A9D0-CAA2-D4DF-2093-7B444CCD9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3" y="1116081"/>
            <a:ext cx="10893561" cy="1761287"/>
          </a:xfrm>
        </p:spPr>
        <p:txBody>
          <a:bodyPr/>
          <a:lstStyle/>
          <a:p>
            <a:r>
              <a:rPr lang="en-US" sz="2000" dirty="0"/>
              <a:t>Power and energy continues to be a vital need for current and future missiles and munitions.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.</a:t>
            </a:r>
          </a:p>
          <a:p>
            <a:r>
              <a:rPr lang="en-US" sz="2000" dirty="0"/>
              <a:t>Due to minimal commercial usage of reserve batteries and munitions power sources, the Army / DoD have taken the initiative to invest in new designs, improved performance, and push for affordability.</a:t>
            </a:r>
          </a:p>
          <a:p>
            <a:r>
              <a:rPr lang="en-US" sz="2000" dirty="0"/>
              <a:t>Improving these power sources to do more is a key enabler for effectiveness, reach and agility.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DB22E-AED8-78A3-FA9A-DF03BCBC6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5104" y="6629400"/>
            <a:ext cx="399210" cy="228600"/>
          </a:xfrm>
        </p:spPr>
        <p:txBody>
          <a:bodyPr/>
          <a:lstStyle/>
          <a:p>
            <a:fld id="{64E5BE4B-2FBF-4174-9E62-85FAD1CB43A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1813803-8DC6-E2A2-C18E-2E2AE3C43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8924" t="41548" r="5993" b="-1"/>
          <a:stretch/>
        </p:blipFill>
        <p:spPr bwMode="auto">
          <a:xfrm>
            <a:off x="3129220" y="4869190"/>
            <a:ext cx="1013605" cy="15333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6547D2-B0B0-8A73-2462-BC36AA043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4" t="11015" r="11686" b="44515"/>
          <a:stretch/>
        </p:blipFill>
        <p:spPr>
          <a:xfrm>
            <a:off x="831504" y="4858932"/>
            <a:ext cx="1013605" cy="132041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6590FD-EFE8-2287-1750-9CE90B7B3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0" y="4858932"/>
            <a:ext cx="1414280" cy="107596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E023DC-D6F4-CE23-53CC-43C03C4C7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129" y="4856363"/>
            <a:ext cx="1276674" cy="116385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E88BF2-C52E-A443-2637-75CE2548C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779" y="4856363"/>
            <a:ext cx="1489717" cy="14363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AA2AC8-301B-5114-1054-58559093D203}"/>
              </a:ext>
            </a:extLst>
          </p:cNvPr>
          <p:cNvSpPr txBox="1"/>
          <p:nvPr/>
        </p:nvSpPr>
        <p:spPr>
          <a:xfrm>
            <a:off x="466934" y="6196987"/>
            <a:ext cx="1742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Liquid Reserve Batteries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7EC26E-3BC0-87BD-937E-953F31911E1F}"/>
              </a:ext>
            </a:extLst>
          </p:cNvPr>
          <p:cNvSpPr txBox="1"/>
          <p:nvPr/>
        </p:nvSpPr>
        <p:spPr>
          <a:xfrm>
            <a:off x="2768679" y="6423534"/>
            <a:ext cx="1742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Thermal Reserve Batteries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E477C2-2F9B-142D-5B7D-506FAD790E4F}"/>
              </a:ext>
            </a:extLst>
          </p:cNvPr>
          <p:cNvSpPr txBox="1"/>
          <p:nvPr/>
        </p:nvSpPr>
        <p:spPr>
          <a:xfrm>
            <a:off x="5224628" y="5965085"/>
            <a:ext cx="1742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Supercapacitors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6A02B-92B2-854F-F1D7-2FC6D07A13D3}"/>
              </a:ext>
            </a:extLst>
          </p:cNvPr>
          <p:cNvSpPr txBox="1"/>
          <p:nvPr/>
        </p:nvSpPr>
        <p:spPr>
          <a:xfrm>
            <a:off x="9870778" y="6316953"/>
            <a:ext cx="14897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Turbine Alternator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69B5F3-CD57-4696-C7B0-AA013448DBCA}"/>
              </a:ext>
            </a:extLst>
          </p:cNvPr>
          <p:cNvSpPr txBox="1"/>
          <p:nvPr/>
        </p:nvSpPr>
        <p:spPr>
          <a:xfrm>
            <a:off x="7500094" y="6046858"/>
            <a:ext cx="1742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Setback Generators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ED6AF-92ED-E347-4185-14DE0D78FE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317" y="1688950"/>
            <a:ext cx="2011365" cy="128015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Picture 4" descr="The Kinetic Hellfire Missile">
            <a:extLst>
              <a:ext uri="{FF2B5EF4-FFF2-40B4-BE49-F238E27FC236}">
                <a16:creationId xmlns:a16="http://schemas.microsoft.com/office/drawing/2014/main" id="{C2632C9F-A344-3831-CC1D-CA409692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3129" y="1688950"/>
            <a:ext cx="2107889" cy="1270085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5D854-0AF2-D06B-CF31-466EA5A97D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561073">
            <a:off x="2038620" y="1809524"/>
            <a:ext cx="2649927" cy="9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466" y="274738"/>
            <a:ext cx="9982817" cy="506411"/>
          </a:xfrm>
        </p:spPr>
        <p:txBody>
          <a:bodyPr/>
          <a:lstStyle/>
          <a:p>
            <a:r>
              <a:rPr lang="en-US" sz="3200" dirty="0"/>
              <a:t>TESTING</a:t>
            </a:r>
            <a:r>
              <a:rPr lang="en-US" sz="3200" b="0" dirty="0"/>
              <a:t> - Modeling &amp; simulation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41964" y="1076326"/>
            <a:ext cx="8340486" cy="55753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Sandia Thermally Activated Battery Simulator (TABS)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Developed through Joint DoD/DOE Munitions Program (JMP).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Full battery thermal model for Thermal Batteries.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Coupled thermal-electrochemical, thermal-electrochemical-mechanical models in development.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Expanding Materials Database with DEVCOM-AC In-House Capabilities</a:t>
            </a:r>
          </a:p>
          <a:p>
            <a:pPr marL="228600" lvl="1" indent="0">
              <a:buNone/>
            </a:pPr>
            <a:endParaRPr lang="en-US" sz="1600" dirty="0"/>
          </a:p>
          <a:p>
            <a:pPr marL="57150" indent="0"/>
            <a:r>
              <a:rPr lang="en-US" u="sng" dirty="0"/>
              <a:t>Computational Based Engineering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Perform engineering analyses on armaments in all stages of development and production.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Develop methods and designs to integrate test data with structural models for use in model validation activities.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Wide variety of codes utilized (ABAQUS, ANSYS, </a:t>
            </a:r>
            <a:r>
              <a:rPr lang="en-US" sz="2000" dirty="0" err="1"/>
              <a:t>Matlab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</p:txBody>
      </p:sp>
      <p:pic>
        <p:nvPicPr>
          <p:cNvPr id="11" name="Picture 21" descr="20110517 burn1_still">
            <a:extLst>
              <a:ext uri="{FF2B5EF4-FFF2-40B4-BE49-F238E27FC236}">
                <a16:creationId xmlns:a16="http://schemas.microsoft.com/office/drawing/2014/main" id="{0AED96A2-49CE-4D59-AC1F-53B0CD96B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74" b="95434" l="48866" r="88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317" t="8344" r="8760"/>
          <a:stretch/>
        </p:blipFill>
        <p:spPr bwMode="auto">
          <a:xfrm>
            <a:off x="2234915" y="3263747"/>
            <a:ext cx="1097371" cy="129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36DBD88-74BD-49E9-A3DE-FBE8ED37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330" y="3019505"/>
            <a:ext cx="1434396" cy="162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26" y="993948"/>
            <a:ext cx="2252856" cy="776216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1734122" y="3622657"/>
            <a:ext cx="485262" cy="482382"/>
          </a:xfrm>
          <a:prstGeom prst="rightArrow">
            <a:avLst/>
          </a:prstGeom>
          <a:solidFill>
            <a:srgbClr val="8989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06" y="2015075"/>
            <a:ext cx="1025290" cy="102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92" y="1960910"/>
            <a:ext cx="1906458" cy="618436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5400000">
            <a:off x="630609" y="2595875"/>
            <a:ext cx="412945" cy="412174"/>
          </a:xfrm>
          <a:prstGeom prst="rightArrow">
            <a:avLst/>
          </a:prstGeom>
          <a:solidFill>
            <a:srgbClr val="8989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19">
            <a:extLst>
              <a:ext uri="{FF2B5EF4-FFF2-40B4-BE49-F238E27FC236}">
                <a16:creationId xmlns:a16="http://schemas.microsoft.com/office/drawing/2014/main" id="{6F32251E-3B2E-F8CF-1252-AABC11D32D3C}"/>
              </a:ext>
            </a:extLst>
          </p:cNvPr>
          <p:cNvSpPr/>
          <p:nvPr/>
        </p:nvSpPr>
        <p:spPr>
          <a:xfrm rot="8802610">
            <a:off x="1778945" y="2699992"/>
            <a:ext cx="675558" cy="412174"/>
          </a:xfrm>
          <a:prstGeom prst="rightArrow">
            <a:avLst/>
          </a:prstGeom>
          <a:solidFill>
            <a:srgbClr val="8989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 descr="M119">
            <a:extLst>
              <a:ext uri="{FF2B5EF4-FFF2-40B4-BE49-F238E27FC236}">
                <a16:creationId xmlns:a16="http://schemas.microsoft.com/office/drawing/2014/main" id="{8202209E-4CC4-8D36-C7F4-4D41B98A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54" y="4779291"/>
            <a:ext cx="2977815" cy="191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C251829-EA82-39BB-6350-1AFDDEE5CB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237" y="6049407"/>
            <a:ext cx="1333500" cy="6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E2DE61C-687C-0033-6EB3-EEE0847CB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361" y="5539057"/>
            <a:ext cx="1148603" cy="80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13">
            <a:extLst>
              <a:ext uri="{FF2B5EF4-FFF2-40B4-BE49-F238E27FC236}">
                <a16:creationId xmlns:a16="http://schemas.microsoft.com/office/drawing/2014/main" id="{3486A281-9404-19FD-E505-8A3D24EE6314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38366" y="1686161"/>
            <a:ext cx="7944781" cy="4714874"/>
          </a:xfrm>
        </p:spPr>
        <p:txBody>
          <a:bodyPr/>
          <a:lstStyle/>
          <a:p>
            <a:pPr marL="0" indent="0">
              <a:buNone/>
            </a:pPr>
            <a:r>
              <a:rPr lang="en-US" sz="2000" b="0" u="sng" dirty="0"/>
              <a:t>Technology / Facility Description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Air Gun Lab houses multiple test rooms for inert and explosively loaded hardware.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Equipment to recreate environments experienced during gun launch.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On-line data monitoring and acquisition.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000" b="0" u="sng" dirty="0"/>
              <a:t>Laboratory contains three (3) Air guns: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155 mm rifled Howitzer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5-inch smooth bore Naval Gun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2-inch smooth bore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20" y="469844"/>
            <a:ext cx="9521788" cy="506411"/>
          </a:xfrm>
        </p:spPr>
        <p:txBody>
          <a:bodyPr/>
          <a:lstStyle/>
          <a:p>
            <a:r>
              <a:rPr lang="en-US" sz="3200" dirty="0" err="1"/>
              <a:t>TESTINg</a:t>
            </a:r>
            <a:r>
              <a:rPr lang="en-US" sz="3200" b="0" dirty="0"/>
              <a:t> - AIR GUN AND INTERIOR BALLISTICS</a:t>
            </a:r>
            <a:br>
              <a:rPr lang="en-US" sz="3200" b="0" dirty="0"/>
            </a:br>
            <a:r>
              <a:rPr lang="en-US" sz="3200" b="0" dirty="0"/>
              <a:t>SIMULATION TEST LABORATORY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6" t="2735" r="2852" b="2424"/>
          <a:stretch/>
        </p:blipFill>
        <p:spPr>
          <a:xfrm>
            <a:off x="263720" y="1723912"/>
            <a:ext cx="3496235" cy="3410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31" y="4292301"/>
            <a:ext cx="4620016" cy="23373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F95A67E5-AE0B-2C0A-23E9-CD3A11918462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4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Soft Catch Gun_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960" y="1076326"/>
            <a:ext cx="9090080" cy="53205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676400" y="1257897"/>
            <a:ext cx="8839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chemeClr val="bg1"/>
                </a:solidFill>
                <a:latin typeface="+mj-lt"/>
                <a:ea typeface="ＭＳ Ｐゴシック" pitchFamily="32" charset="-128"/>
              </a:rPr>
              <a:t>TEST FACILITY GOAL</a:t>
            </a:r>
            <a:r>
              <a:rPr lang="en-US" b="1" dirty="0">
                <a:solidFill>
                  <a:schemeClr val="bg1"/>
                </a:solidFill>
                <a:latin typeface="+mj-lt"/>
                <a:ea typeface="ＭＳ Ｐゴシック" pitchFamily="32" charset="-128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ＭＳ Ｐゴシック" pitchFamily="32" charset="-128"/>
              </a:rPr>
              <a:t>Achieve high-g gun launch in a tactical configuration, catch &amp; recover the round with minimal imparted catch dynamics to conduct test &amp; evaluation.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6" y="370382"/>
            <a:ext cx="10578981" cy="467521"/>
          </a:xfrm>
        </p:spPr>
        <p:txBody>
          <a:bodyPr/>
          <a:lstStyle/>
          <a:p>
            <a:r>
              <a:rPr lang="en-US" dirty="0"/>
              <a:t>TESTING</a:t>
            </a:r>
            <a:r>
              <a:rPr lang="en-US" b="0" dirty="0"/>
              <a:t> - 155mm Soft Catch (SC</a:t>
            </a:r>
            <a:r>
              <a:rPr lang="en-US" b="0" cap="none" dirty="0"/>
              <a:t>at</a:t>
            </a:r>
            <a:r>
              <a:rPr lang="en-US" b="0" dirty="0"/>
              <a:t>) Gun</a:t>
            </a: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4016" y="5235080"/>
            <a:ext cx="12954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3">
            <a:extLst>
              <a:ext uri="{FF2B5EF4-FFF2-40B4-BE49-F238E27FC236}">
                <a16:creationId xmlns:a16="http://schemas.microsoft.com/office/drawing/2014/main" id="{3CE57D39-4620-01FC-AE86-4FF87E9C0C27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6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C90C-84FF-3DAC-98F5-4E3451B7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11481"/>
            <a:ext cx="9083632" cy="914400"/>
          </a:xfrm>
        </p:spPr>
        <p:txBody>
          <a:bodyPr/>
          <a:lstStyle/>
          <a:p>
            <a:r>
              <a:rPr lang="en-US" dirty="0"/>
              <a:t>Key Engagements and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7CA5-68F2-7F78-7C4F-DB391690C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353" y="1266480"/>
            <a:ext cx="8930935" cy="4572000"/>
          </a:xfrm>
        </p:spPr>
        <p:txBody>
          <a:bodyPr/>
          <a:lstStyle/>
          <a:p>
            <a:r>
              <a:rPr lang="en-US" sz="2400" dirty="0"/>
              <a:t>Joint Enhanced Munitions Technology Program (JEMTP)</a:t>
            </a:r>
          </a:p>
          <a:p>
            <a:pPr lvl="1"/>
            <a:r>
              <a:rPr lang="en-US" sz="2000" dirty="0"/>
              <a:t>Develop and demonstrate enabling and advanced munitions technologies.</a:t>
            </a:r>
          </a:p>
          <a:p>
            <a:pPr lvl="1"/>
            <a:endParaRPr lang="en-US" sz="2000" dirty="0"/>
          </a:p>
          <a:p>
            <a:r>
              <a:rPr lang="en-US" sz="2400" dirty="0"/>
              <a:t>National Armaments Consortium (NAC) – NACconsortium.org</a:t>
            </a:r>
          </a:p>
          <a:p>
            <a:pPr lvl="1"/>
            <a:r>
              <a:rPr lang="en-US" sz="2000" dirty="0"/>
              <a:t>Teaming of industry, academia and our nation's laboratories to develop armaments in support of our Nation’s security.</a:t>
            </a:r>
          </a:p>
          <a:p>
            <a:pPr lvl="1"/>
            <a:r>
              <a:rPr lang="en-US" sz="2000" dirty="0"/>
              <a:t>Other Transaction Authority (OTA)</a:t>
            </a:r>
          </a:p>
          <a:p>
            <a:pPr lvl="2"/>
            <a:r>
              <a:rPr lang="en-US" sz="2000" dirty="0"/>
              <a:t>Aviation &amp; Missile Technology Consortium (AMTC) – AMTCenterprise.org</a:t>
            </a:r>
          </a:p>
          <a:p>
            <a:pPr lvl="2"/>
            <a:r>
              <a:rPr lang="en-US" sz="2000" dirty="0"/>
              <a:t>Department of Defense Ordnance Technology Consortium (DOTC) – NAC-DOTC.org</a:t>
            </a:r>
          </a:p>
          <a:p>
            <a:pPr lvl="2"/>
            <a:r>
              <a:rPr lang="en-US" sz="2000" dirty="0"/>
              <a:t>Naval Energetic Systems and Technologies (NEST) Program – NSWCIHDNEST.org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908D2-B127-856A-5D01-99495491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650" y="5338364"/>
            <a:ext cx="1080701" cy="1074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6E494-8D02-B3C7-4E43-360912727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7" y="2784142"/>
            <a:ext cx="1125986" cy="1095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73DB3-D257-80B2-1FC2-93FF3FF78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785" y="5394394"/>
            <a:ext cx="1519527" cy="962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B8C2C-9811-32EF-9983-C21B845C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5" t="10338" r="23647" b="11138"/>
          <a:stretch/>
        </p:blipFill>
        <p:spPr>
          <a:xfrm>
            <a:off x="681917" y="1173373"/>
            <a:ext cx="1125986" cy="1096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3C9D2-5F8F-7C77-56E3-652E54D7C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565" y="5779079"/>
            <a:ext cx="1405650" cy="548204"/>
          </a:xfrm>
          <a:prstGeom prst="rect">
            <a:avLst/>
          </a:prstGeom>
        </p:spPr>
      </p:pic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5EBE2E7D-E3C1-3207-EAB5-8926FDF42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7688" y="6629400"/>
            <a:ext cx="823912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31 July 2023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8BD86675-AE16-3251-C0E3-E696A9FDE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64E5BE4B-2FBF-4174-9E62-85FAD1CB43A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9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C90C-84FF-3DAC-98F5-4E3451B7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11481"/>
            <a:ext cx="9074754" cy="914400"/>
          </a:xfrm>
        </p:spPr>
        <p:txBody>
          <a:bodyPr/>
          <a:lstStyle/>
          <a:p>
            <a:r>
              <a:rPr lang="en-US" dirty="0"/>
              <a:t>Key Engagements and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7CA5-68F2-7F78-7C4F-DB391690C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290" y="1318171"/>
            <a:ext cx="10176813" cy="4572000"/>
          </a:xfrm>
        </p:spPr>
        <p:txBody>
          <a:bodyPr/>
          <a:lstStyle/>
          <a:p>
            <a:r>
              <a:rPr lang="en-US" sz="2400" dirty="0"/>
              <a:t>Broad Agency Announcement (BAA)</a:t>
            </a:r>
          </a:p>
          <a:p>
            <a:r>
              <a:rPr lang="en-US" sz="2400" dirty="0"/>
              <a:t>Small Business Innovation Research (SBIR) – https://www.armysbir.army.mil</a:t>
            </a:r>
          </a:p>
          <a:p>
            <a:r>
              <a:rPr lang="en-US" sz="2400" dirty="0"/>
              <a:t>Small Business Technology Transfer (STTR) – https://www.armysbir.army.mil</a:t>
            </a:r>
          </a:p>
          <a:p>
            <a:r>
              <a:rPr lang="en-US" sz="2400" dirty="0"/>
              <a:t>Army </a:t>
            </a:r>
            <a:r>
              <a:rPr lang="en-US" sz="2400" dirty="0" err="1"/>
              <a:t>xTech</a:t>
            </a:r>
            <a:r>
              <a:rPr lang="en-US" sz="2400" dirty="0"/>
              <a:t> Program – https://www.xtech.army.mil</a:t>
            </a:r>
          </a:p>
          <a:p>
            <a:pPr lvl="1"/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BD6F8-3AE0-EEB4-1C23-107732C2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787" y="4518545"/>
            <a:ext cx="1177531" cy="1177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41F1F2-E9D7-9C28-4C47-689DBD4D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37" y="4790532"/>
            <a:ext cx="1872343" cy="74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D6ED60-929A-760A-1184-01C3F4246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467" y="4917530"/>
            <a:ext cx="2781300" cy="495300"/>
          </a:xfrm>
          <a:prstGeom prst="rect">
            <a:avLst/>
          </a:prstGeom>
          <a:solidFill>
            <a:srgbClr val="2F372F"/>
          </a:solidFill>
        </p:spPr>
      </p:pic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8E6D59A7-865B-8FD6-83A7-25D038201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7688" y="6629400"/>
            <a:ext cx="823912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31 July 2023</a:t>
            </a:r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46729FF8-B991-8C33-BC65-72F820EB5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64E5BE4B-2FBF-4174-9E62-85FAD1CB43A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5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C90C-84FF-3DAC-98F5-4E3451B7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11481"/>
            <a:ext cx="9154653" cy="914400"/>
          </a:xfrm>
        </p:spPr>
        <p:txBody>
          <a:bodyPr/>
          <a:lstStyle/>
          <a:p>
            <a:r>
              <a:rPr lang="en-US" dirty="0"/>
              <a:t>Key Engagements and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C7CA5-68F2-7F78-7C4F-DB391690C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673" y="1143000"/>
            <a:ext cx="9154653" cy="4572000"/>
          </a:xfrm>
        </p:spPr>
        <p:txBody>
          <a:bodyPr/>
          <a:lstStyle/>
          <a:p>
            <a:r>
              <a:rPr lang="en-US" sz="2400" dirty="0"/>
              <a:t>Cooperative Research And Development Agreement (CRADA)</a:t>
            </a:r>
          </a:p>
          <a:p>
            <a:r>
              <a:rPr lang="en-US" sz="2400" dirty="0"/>
              <a:t>Test Service Agreement (TSA)</a:t>
            </a:r>
          </a:p>
          <a:p>
            <a:r>
              <a:rPr lang="en-US" sz="2400" dirty="0"/>
              <a:t>Engineering Service Agreement (ESA)</a:t>
            </a:r>
          </a:p>
          <a:p>
            <a:endParaRPr lang="en-US" sz="2400" dirty="0"/>
          </a:p>
          <a:p>
            <a:r>
              <a:rPr lang="en-US" sz="2400" dirty="0"/>
              <a:t>All of these agreements leverage laboratory and testing facilities.</a:t>
            </a:r>
          </a:p>
          <a:p>
            <a:pPr marL="137160" lvl="1" indent="0">
              <a:buNone/>
            </a:pPr>
            <a:endParaRPr lang="en-US" sz="2400" dirty="0"/>
          </a:p>
        </p:txBody>
      </p:sp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8A2274EC-41AE-37AE-62F4-E73AC7D2F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7688" y="6629400"/>
            <a:ext cx="823912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31 July 2023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3EFA0AB8-4C57-902C-242A-BB0430F12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64E5BE4B-2FBF-4174-9E62-85FAD1CB43A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4" descr="\\pdn\Users\james.giacchi\Public\ForBob\P1060289.JPG">
            <a:extLst>
              <a:ext uri="{FF2B5EF4-FFF2-40B4-BE49-F238E27FC236}">
                <a16:creationId xmlns:a16="http://schemas.microsoft.com/office/drawing/2014/main" id="{C8757658-CCC6-166B-0B6C-4D5FC17A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26" y="3857211"/>
            <a:ext cx="1361808" cy="10488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E86B4-1A98-D171-C32E-B027748D8AC8}"/>
              </a:ext>
            </a:extLst>
          </p:cNvPr>
          <p:cNvSpPr txBox="1">
            <a:spLocks noChangeAspect="1"/>
          </p:cNvSpPr>
          <p:nvPr/>
        </p:nvSpPr>
        <p:spPr>
          <a:xfrm>
            <a:off x="62922" y="3651242"/>
            <a:ext cx="19414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Remote Armaments Facility</a:t>
            </a:r>
          </a:p>
        </p:txBody>
      </p:sp>
      <p:pic>
        <p:nvPicPr>
          <p:cNvPr id="10" name="Picture 9" descr="windtunnel_superson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34" y="3859653"/>
            <a:ext cx="1245144" cy="10131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/>
          <p:cNvSpPr txBox="1">
            <a:spLocks noChangeAspect="1"/>
          </p:cNvSpPr>
          <p:nvPr/>
        </p:nvSpPr>
        <p:spPr>
          <a:xfrm>
            <a:off x="2061738" y="3651242"/>
            <a:ext cx="1198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Wind Tunnel Facility</a:t>
            </a:r>
          </a:p>
        </p:txBody>
      </p:sp>
      <p:pic>
        <p:nvPicPr>
          <p:cNvPr id="12" name="Picture 11" descr="electro_environment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04" y="5468099"/>
            <a:ext cx="1270426" cy="9784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>
            <a:spLocks noChangeAspect="1"/>
          </p:cNvSpPr>
          <p:nvPr/>
        </p:nvSpPr>
        <p:spPr>
          <a:xfrm>
            <a:off x="3519210" y="5260610"/>
            <a:ext cx="1851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Electromagnetic Effects Complex</a:t>
            </a:r>
          </a:p>
        </p:txBody>
      </p: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6033346" y="3492847"/>
            <a:ext cx="2499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High Performance </a:t>
            </a:r>
          </a:p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Propellants Complex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057" y="3843042"/>
            <a:ext cx="1483552" cy="11868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 descr="Bldg 15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788" y="3857211"/>
            <a:ext cx="1637281" cy="91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>
            <a:spLocks noChangeAspect="1"/>
          </p:cNvSpPr>
          <p:nvPr/>
        </p:nvSpPr>
        <p:spPr>
          <a:xfrm>
            <a:off x="8323975" y="3666285"/>
            <a:ext cx="14689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Fuze Development Center</a:t>
            </a:r>
          </a:p>
        </p:txBody>
      </p:sp>
      <p:sp>
        <p:nvSpPr>
          <p:cNvPr id="18" name="TextBox 17"/>
          <p:cNvSpPr txBox="1">
            <a:spLocks noChangeAspect="1"/>
          </p:cNvSpPr>
          <p:nvPr/>
        </p:nvSpPr>
        <p:spPr>
          <a:xfrm>
            <a:off x="10157157" y="3661744"/>
            <a:ext cx="15673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Ballistic Evaluation Center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218" y="3864568"/>
            <a:ext cx="1535222" cy="12281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1" y="5381127"/>
            <a:ext cx="1348301" cy="10576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/>
          <p:cNvSpPr txBox="1">
            <a:spLocks noChangeAspect="1"/>
          </p:cNvSpPr>
          <p:nvPr/>
        </p:nvSpPr>
        <p:spPr>
          <a:xfrm>
            <a:off x="400946" y="5173186"/>
            <a:ext cx="1352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Directed Energy Facility</a:t>
            </a:r>
          </a:p>
        </p:txBody>
      </p:sp>
      <p:sp>
        <p:nvSpPr>
          <p:cNvPr id="30" name="TextBox 29"/>
          <p:cNvSpPr txBox="1">
            <a:spLocks noChangeAspect="1"/>
          </p:cNvSpPr>
          <p:nvPr/>
        </p:nvSpPr>
        <p:spPr>
          <a:xfrm>
            <a:off x="5216379" y="3594738"/>
            <a:ext cx="1151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Drop Tower Facility</a:t>
            </a:r>
          </a:p>
        </p:txBody>
      </p:sp>
      <p:pic>
        <p:nvPicPr>
          <p:cNvPr id="36" name="Picture 3" descr="C:\Users\anthony.j.sebasto\AppData\Local\Microsoft\Windows\Temporary Internet Files\Content.Outlook\QVWE142W\Drop Tower 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24" y="3843042"/>
            <a:ext cx="737002" cy="10912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1" descr="Picture1 P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122" y="5337499"/>
            <a:ext cx="951180" cy="1126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>
            <a:spLocks noChangeAspect="1"/>
          </p:cNvSpPr>
          <p:nvPr/>
        </p:nvSpPr>
        <p:spPr>
          <a:xfrm>
            <a:off x="5171416" y="5042573"/>
            <a:ext cx="145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Precision Armaments  Complex</a:t>
            </a:r>
          </a:p>
        </p:txBody>
      </p:sp>
      <p:grpSp>
        <p:nvGrpSpPr>
          <p:cNvPr id="37" name="Group 56"/>
          <p:cNvGrpSpPr>
            <a:grpSpLocks noChangeAspect="1"/>
          </p:cNvGrpSpPr>
          <p:nvPr/>
        </p:nvGrpSpPr>
        <p:grpSpPr>
          <a:xfrm>
            <a:off x="9717141" y="5452884"/>
            <a:ext cx="1978988" cy="1007666"/>
            <a:chOff x="6855441" y="5455723"/>
            <a:chExt cx="2157799" cy="10699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5310" y="5455723"/>
              <a:ext cx="817930" cy="106995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441" y="5455723"/>
              <a:ext cx="1334237" cy="10630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8" name="TextBox 37"/>
          <p:cNvSpPr txBox="1">
            <a:spLocks noChangeAspect="1"/>
          </p:cNvSpPr>
          <p:nvPr/>
        </p:nvSpPr>
        <p:spPr>
          <a:xfrm>
            <a:off x="9740162" y="5249770"/>
            <a:ext cx="20078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Non-Destructive Evaluation Facility</a:t>
            </a:r>
          </a:p>
        </p:txBody>
      </p:sp>
      <p:grpSp>
        <p:nvGrpSpPr>
          <p:cNvPr id="19" name="Group 61"/>
          <p:cNvGrpSpPr>
            <a:grpSpLocks noChangeAspect="1"/>
          </p:cNvGrpSpPr>
          <p:nvPr/>
        </p:nvGrpSpPr>
        <p:grpSpPr>
          <a:xfrm>
            <a:off x="6696202" y="5398039"/>
            <a:ext cx="2686368" cy="1062511"/>
            <a:chOff x="-271642" y="5434476"/>
            <a:chExt cx="2929093" cy="11281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Picture 3" descr="C:\Users\katherine.h.maier\AppData\Local\Microsoft\Windows\Temporary Internet Files\Content.Outlook\002576QG\IMG_098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1642" y="5434476"/>
              <a:ext cx="1093904" cy="11281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 descr="explosive_formulation_01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24" y="5435518"/>
              <a:ext cx="1852527" cy="11271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TextBox 19"/>
          <p:cNvSpPr txBox="1">
            <a:spLocks noChangeAspect="1"/>
          </p:cNvSpPr>
          <p:nvPr/>
        </p:nvSpPr>
        <p:spPr>
          <a:xfrm>
            <a:off x="6261678" y="5183720"/>
            <a:ext cx="3531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Energetics Synthesis, Formulation and Scale-up Complex </a:t>
            </a:r>
          </a:p>
        </p:txBody>
      </p:sp>
      <p:graphicFrame>
        <p:nvGraphicFramePr>
          <p:cNvPr id="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75003"/>
              </p:ext>
            </p:extLst>
          </p:nvPr>
        </p:nvGraphicFramePr>
        <p:xfrm>
          <a:off x="3701103" y="3843042"/>
          <a:ext cx="14208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1905266" imgH="1523810" progId="">
                  <p:embed/>
                </p:oleObj>
              </mc:Choice>
              <mc:Fallback>
                <p:oleObj r:id="rId15" imgW="1905266" imgH="1523810" progId="">
                  <p:embed/>
                  <p:pic>
                    <p:nvPicPr>
                      <p:cNvPr id="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002" b="6001"/>
                      <a:stretch>
                        <a:fillRect/>
                      </a:stretch>
                    </p:blipFill>
                    <p:spPr bwMode="auto">
                      <a:xfrm>
                        <a:off x="3701103" y="3843042"/>
                        <a:ext cx="1420813" cy="838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>
            <a:spLocks noChangeAspect="1"/>
          </p:cNvSpPr>
          <p:nvPr/>
        </p:nvSpPr>
        <p:spPr>
          <a:xfrm>
            <a:off x="3584523" y="3616692"/>
            <a:ext cx="1528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Davidson Warhead Facility</a:t>
            </a:r>
          </a:p>
        </p:txBody>
      </p:sp>
      <p:pic>
        <p:nvPicPr>
          <p:cNvPr id="15" name="Picture 14" descr="projectile_dem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724" y="5276884"/>
            <a:ext cx="1331891" cy="11756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>
            <a:spLocks noChangeAspect="1"/>
          </p:cNvSpPr>
          <p:nvPr/>
        </p:nvSpPr>
        <p:spPr>
          <a:xfrm>
            <a:off x="1882131" y="5081216"/>
            <a:ext cx="1845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800" b="1" dirty="0">
                <a:solidFill>
                  <a:srgbClr val="000000"/>
                </a:solidFill>
              </a:rPr>
              <a:t>Demilitarization Facility</a:t>
            </a:r>
          </a:p>
        </p:txBody>
      </p:sp>
    </p:spTree>
    <p:extLst>
      <p:ext uri="{BB962C8B-B14F-4D97-AF65-F5344CB8AC3E}">
        <p14:creationId xmlns:p14="http://schemas.microsoft.com/office/powerpoint/2010/main" val="166086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64E11-5290-8266-BCF2-C3B2CECE8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Daniel P. Schmidt</a:t>
            </a:r>
          </a:p>
          <a:p>
            <a:r>
              <a:rPr lang="en-US" sz="1600" dirty="0"/>
              <a:t>U.S. Army DEVCOM Armaments Center</a:t>
            </a:r>
          </a:p>
          <a:p>
            <a:r>
              <a:rPr lang="en-US" sz="1600" dirty="0"/>
              <a:t>daniel.p.schmidt.civ@army.mil</a:t>
            </a:r>
          </a:p>
          <a:p>
            <a:r>
              <a:rPr lang="en-US" sz="1600" dirty="0"/>
              <a:t>(973) 270-8429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B9C40DEF-946B-700A-AA15-812EEEC87C06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4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C8387C76-FE32-08FC-4602-F676F8D8AE5E}"/>
              </a:ext>
            </a:extLst>
          </p:cNvPr>
          <p:cNvSpPr txBox="1">
            <a:spLocks/>
          </p:cNvSpPr>
          <p:nvPr/>
        </p:nvSpPr>
        <p:spPr>
          <a:xfrm>
            <a:off x="11210716" y="6629400"/>
            <a:ext cx="44200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1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7B3DDB-D7C7-A7D2-B4FC-C816B19D52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6865" y="3470911"/>
            <a:ext cx="2141372" cy="32831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Thermal battery </a:t>
            </a:r>
            <a:r>
              <a:rPr lang="en-US" dirty="0"/>
              <a:t>– WHAT IS IT?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68480" y="1266012"/>
            <a:ext cx="6358706" cy="202396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Thermal = heat activated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When activated heat pellets raise core battery temp to 550°C or more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Electrolyte/Separator temperature mostly determines runtime;  Electrical conductivity is temperature dependent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607"/>
          <a:stretch/>
        </p:blipFill>
        <p:spPr>
          <a:xfrm>
            <a:off x="8193019" y="933229"/>
            <a:ext cx="3601496" cy="2198327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  <a:stCxn id="12" idx="3"/>
          </p:cNvCxnSpPr>
          <p:nvPr/>
        </p:nvCxnSpPr>
        <p:spPr>
          <a:xfrm>
            <a:off x="6976948" y="3401564"/>
            <a:ext cx="790348" cy="477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61710" y="3139954"/>
            <a:ext cx="321523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Igniter provides spark for pyrotechnic reaction to heat battery up.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8545" y="5995412"/>
            <a:ext cx="2733264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Electrochemical cells consist of discs stacked like poker chips.  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B7F4BD70-156E-CFAD-CD64-28C4E8C66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660" y="3401564"/>
            <a:ext cx="2534302" cy="31597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56AF3DE2-2917-2373-91C0-DB97C3C2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1245" y="3378704"/>
            <a:ext cx="2522095" cy="315973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AD666A-C268-1B23-AFBE-C34E035E6F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5793" y="4065029"/>
            <a:ext cx="1516016" cy="155718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C8A1180-F6F0-8FD0-65EC-03366CA60E89}"/>
              </a:ext>
            </a:extLst>
          </p:cNvPr>
          <p:cNvGrpSpPr/>
          <p:nvPr/>
        </p:nvGrpSpPr>
        <p:grpSpPr>
          <a:xfrm>
            <a:off x="3277958" y="4066019"/>
            <a:ext cx="2297219" cy="1430349"/>
            <a:chOff x="3277958" y="4066019"/>
            <a:chExt cx="2297219" cy="1430349"/>
          </a:xfrm>
        </p:grpSpPr>
        <p:sp>
          <p:nvSpPr>
            <p:cNvPr id="25" name="TextBox 24"/>
            <p:cNvSpPr txBox="1"/>
            <p:nvPr/>
          </p:nvSpPr>
          <p:spPr>
            <a:xfrm>
              <a:off x="3277958" y="4066019"/>
              <a:ext cx="22972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Single cell from battery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68222-A766-7EAA-E8C4-8753CD79CB47}"/>
                </a:ext>
              </a:extLst>
            </p:cNvPr>
            <p:cNvSpPr txBox="1"/>
            <p:nvPr/>
          </p:nvSpPr>
          <p:spPr>
            <a:xfrm>
              <a:off x="3582824" y="4326817"/>
              <a:ext cx="19923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Heat Pellet</a:t>
              </a:r>
            </a:p>
            <a:p>
              <a:r>
                <a:rPr lang="en-US" sz="1400" dirty="0"/>
                <a:t>Current Collector</a:t>
              </a:r>
            </a:p>
            <a:p>
              <a:r>
                <a:rPr lang="en-US" sz="1400" dirty="0"/>
                <a:t>Anode</a:t>
              </a:r>
            </a:p>
            <a:p>
              <a:r>
                <a:rPr lang="en-US" sz="1400" dirty="0"/>
                <a:t>Separator</a:t>
              </a:r>
            </a:p>
            <a:p>
              <a:r>
                <a:rPr lang="en-US" sz="1400" dirty="0"/>
                <a:t>Cathode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DFDDD1-47A5-7663-AE1B-EC51AFB5A299}"/>
              </a:ext>
            </a:extLst>
          </p:cNvPr>
          <p:cNvCxnSpPr>
            <a:cxnSpLocks/>
          </p:cNvCxnSpPr>
          <p:nvPr/>
        </p:nvCxnSpPr>
        <p:spPr>
          <a:xfrm flipV="1">
            <a:off x="4417259" y="5291091"/>
            <a:ext cx="1123693" cy="62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A227AA-9746-79CE-61CD-057CEFBD3E1C}"/>
              </a:ext>
            </a:extLst>
          </p:cNvPr>
          <p:cNvCxnSpPr>
            <a:cxnSpLocks/>
          </p:cNvCxnSpPr>
          <p:nvPr/>
        </p:nvCxnSpPr>
        <p:spPr>
          <a:xfrm flipV="1">
            <a:off x="4507589" y="5073308"/>
            <a:ext cx="1033363" cy="873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DF887C-B9E1-E507-C6A7-01F8874AB8D5}"/>
              </a:ext>
            </a:extLst>
          </p:cNvPr>
          <p:cNvCxnSpPr>
            <a:cxnSpLocks/>
          </p:cNvCxnSpPr>
          <p:nvPr/>
        </p:nvCxnSpPr>
        <p:spPr>
          <a:xfrm flipV="1">
            <a:off x="4331814" y="4837920"/>
            <a:ext cx="1202452" cy="99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C70D74-8376-5312-B7CB-CBC77A93562A}"/>
              </a:ext>
            </a:extLst>
          </p:cNvPr>
          <p:cNvCxnSpPr>
            <a:cxnSpLocks/>
          </p:cNvCxnSpPr>
          <p:nvPr/>
        </p:nvCxnSpPr>
        <p:spPr>
          <a:xfrm flipV="1">
            <a:off x="5073345" y="4627955"/>
            <a:ext cx="485570" cy="48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9D4831-93E8-7659-B394-23D04D211027}"/>
              </a:ext>
            </a:extLst>
          </p:cNvPr>
          <p:cNvCxnSpPr>
            <a:cxnSpLocks/>
          </p:cNvCxnSpPr>
          <p:nvPr/>
        </p:nvCxnSpPr>
        <p:spPr>
          <a:xfrm flipV="1">
            <a:off x="4664286" y="4413789"/>
            <a:ext cx="878826" cy="559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2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6A9A-7768-4C11-CB5D-C35A3F07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TB Prototyping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F600-AC6F-02B3-A9A1-F029F1D5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EE3E0-3592-4C0B-51D6-69F7601B630F}"/>
              </a:ext>
            </a:extLst>
          </p:cNvPr>
          <p:cNvGrpSpPr/>
          <p:nvPr/>
        </p:nvGrpSpPr>
        <p:grpSpPr>
          <a:xfrm>
            <a:off x="148952" y="3679370"/>
            <a:ext cx="2272927" cy="2647272"/>
            <a:chOff x="104453" y="2220686"/>
            <a:chExt cx="2272927" cy="26472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15171-97C7-F3D8-A269-7F037C1275E5}"/>
                </a:ext>
              </a:extLst>
            </p:cNvPr>
            <p:cNvSpPr txBox="1"/>
            <p:nvPr/>
          </p:nvSpPr>
          <p:spPr>
            <a:xfrm>
              <a:off x="41168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FACILITY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1CA43D-6FCF-3BE5-2B68-2224B06C3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8"/>
            <a:stretch/>
          </p:blipFill>
          <p:spPr>
            <a:xfrm>
              <a:off x="104453" y="3016137"/>
              <a:ext cx="2272927" cy="18518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297D30-EB4C-2E91-E907-E32130E85E66}"/>
                </a:ext>
              </a:extLst>
            </p:cNvPr>
            <p:cNvSpPr/>
            <p:nvPr/>
          </p:nvSpPr>
          <p:spPr>
            <a:xfrm>
              <a:off x="10445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A485A2-00DD-9667-DB32-F3FD6B4367AE}"/>
              </a:ext>
            </a:extLst>
          </p:cNvPr>
          <p:cNvGrpSpPr/>
          <p:nvPr/>
        </p:nvGrpSpPr>
        <p:grpSpPr>
          <a:xfrm>
            <a:off x="2544473" y="3679370"/>
            <a:ext cx="2272927" cy="2647272"/>
            <a:chOff x="2405435" y="2220686"/>
            <a:chExt cx="2272927" cy="26472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59032-39E4-F731-A141-BF1FBF28EED7}"/>
                </a:ext>
              </a:extLst>
            </p:cNvPr>
            <p:cNvSpPr txBox="1"/>
            <p:nvPr/>
          </p:nvSpPr>
          <p:spPr>
            <a:xfrm>
              <a:off x="2710243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MATERIALS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A6C69-0054-C1FE-6446-638B78F83CA2}"/>
                </a:ext>
              </a:extLst>
            </p:cNvPr>
            <p:cNvGrpSpPr/>
            <p:nvPr/>
          </p:nvGrpSpPr>
          <p:grpSpPr>
            <a:xfrm>
              <a:off x="2646198" y="3265474"/>
              <a:ext cx="1700253" cy="1353145"/>
              <a:chOff x="2582784" y="3214223"/>
              <a:chExt cx="1700253" cy="13531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53DFF8-82A9-F109-C5FC-8B625120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784" y="3214223"/>
                <a:ext cx="1700253" cy="1010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23C8D9-B308-7EB7-1742-1032A21C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2932015" y="3652968"/>
                <a:ext cx="1343379" cy="914400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9E54C-5C07-DDEA-A2D0-013AD049F7DD}"/>
                </a:ext>
              </a:extLst>
            </p:cNvPr>
            <p:cNvSpPr/>
            <p:nvPr/>
          </p:nvSpPr>
          <p:spPr>
            <a:xfrm>
              <a:off x="240543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C68E04-1911-034F-CED6-F2E46AA0167C}"/>
              </a:ext>
            </a:extLst>
          </p:cNvPr>
          <p:cNvGrpSpPr/>
          <p:nvPr/>
        </p:nvGrpSpPr>
        <p:grpSpPr>
          <a:xfrm>
            <a:off x="4939993" y="3679370"/>
            <a:ext cx="2272927" cy="2647272"/>
            <a:chOff x="4919125" y="2220686"/>
            <a:chExt cx="2272927" cy="26472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324E3-ACCD-F879-ACD0-E3D508D9F964}"/>
                </a:ext>
              </a:extLst>
            </p:cNvPr>
            <p:cNvSpPr txBox="1"/>
            <p:nvPr/>
          </p:nvSpPr>
          <p:spPr>
            <a:xfrm>
              <a:off x="5226352" y="2397409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COMPONENTS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3DD5D-A422-4D4F-1F09-839829F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6450" y="3064027"/>
              <a:ext cx="2156079" cy="17096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35B0C4-C93B-BEAB-445D-865B2CE3CAE5}"/>
                </a:ext>
              </a:extLst>
            </p:cNvPr>
            <p:cNvSpPr/>
            <p:nvPr/>
          </p:nvSpPr>
          <p:spPr>
            <a:xfrm>
              <a:off x="491912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5D5E-EADA-E9DA-480B-54CE972FBBC6}"/>
              </a:ext>
            </a:extLst>
          </p:cNvPr>
          <p:cNvGrpSpPr/>
          <p:nvPr/>
        </p:nvGrpSpPr>
        <p:grpSpPr>
          <a:xfrm>
            <a:off x="7335514" y="3679370"/>
            <a:ext cx="2272927" cy="2647272"/>
            <a:chOff x="7489823" y="2220686"/>
            <a:chExt cx="2272927" cy="2647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42ACD-3F3F-043E-7A2C-52DC4C481E7D}"/>
                </a:ext>
              </a:extLst>
            </p:cNvPr>
            <p:cNvSpPr txBox="1"/>
            <p:nvPr/>
          </p:nvSpPr>
          <p:spPr>
            <a:xfrm>
              <a:off x="779705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ASSEMBLY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35FC2-643A-E735-A583-856F76FB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836" y="2946894"/>
              <a:ext cx="1010735" cy="17094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459A43-1D1A-B741-8F02-AD1EDB7EF095}"/>
                </a:ext>
              </a:extLst>
            </p:cNvPr>
            <p:cNvSpPr/>
            <p:nvPr/>
          </p:nvSpPr>
          <p:spPr>
            <a:xfrm>
              <a:off x="748982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00655-02A0-B6A4-7382-6D63CBDDC4F2}"/>
              </a:ext>
            </a:extLst>
          </p:cNvPr>
          <p:cNvGrpSpPr/>
          <p:nvPr/>
        </p:nvGrpSpPr>
        <p:grpSpPr>
          <a:xfrm>
            <a:off x="9731035" y="3679370"/>
            <a:ext cx="2272927" cy="2647272"/>
            <a:chOff x="9787780" y="2220686"/>
            <a:chExt cx="2272927" cy="26472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FE7DC-4840-BBB0-7C0C-58C183F59C0D}"/>
                </a:ext>
              </a:extLst>
            </p:cNvPr>
            <p:cNvSpPr txBox="1"/>
            <p:nvPr/>
          </p:nvSpPr>
          <p:spPr>
            <a:xfrm>
              <a:off x="10095007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TESTING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F6049-EDE8-BF19-AB68-688F13CB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68348" y="2897228"/>
              <a:ext cx="1111788" cy="1735397"/>
            </a:xfrm>
            <a:prstGeom prst="rect">
              <a:avLst/>
            </a:prstGeom>
          </p:spPr>
        </p:pic>
        <p:sp>
          <p:nvSpPr>
            <p:cNvPr id="20" name="Lightning Bolt 19">
              <a:extLst>
                <a:ext uri="{FF2B5EF4-FFF2-40B4-BE49-F238E27FC236}">
                  <a16:creationId xmlns:a16="http://schemas.microsoft.com/office/drawing/2014/main" id="{A24A449E-D730-5A61-A810-94F8B3B8125F}"/>
                </a:ext>
              </a:extLst>
            </p:cNvPr>
            <p:cNvSpPr/>
            <p:nvPr/>
          </p:nvSpPr>
          <p:spPr>
            <a:xfrm rot="582462" flipH="1">
              <a:off x="10587188" y="3386446"/>
              <a:ext cx="879107" cy="987080"/>
            </a:xfrm>
            <a:prstGeom prst="lightningBol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9DB2B8-28B5-AA8A-FA87-6F7BC361CD27}"/>
                </a:ext>
              </a:extLst>
            </p:cNvPr>
            <p:cNvSpPr/>
            <p:nvPr/>
          </p:nvSpPr>
          <p:spPr>
            <a:xfrm>
              <a:off x="9787780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7DC69A5-D11D-FE03-F838-4E95BCE30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479" y="1266012"/>
            <a:ext cx="9985036" cy="202396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Our team is focusing on establishing and strengthening our in-house capability to design, fabricate, and test full-up thermal batteries to advance the state-of-the-art.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Going from powder to power and everything in between.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D4418E5-2BAE-586F-9E46-EA68462ACE0D}"/>
              </a:ext>
            </a:extLst>
          </p:cNvPr>
          <p:cNvSpPr/>
          <p:nvPr/>
        </p:nvSpPr>
        <p:spPr>
          <a:xfrm>
            <a:off x="485553" y="2672207"/>
            <a:ext cx="10937838" cy="9144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12700">
            <a:solidFill>
              <a:schemeClr val="tx1"/>
            </a:solidFill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8479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6A9A-7768-4C11-CB5D-C35A3F07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TB Prototyping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F600-AC6F-02B3-A9A1-F029F1D5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EE3E0-3592-4C0B-51D6-69F7601B630F}"/>
              </a:ext>
            </a:extLst>
          </p:cNvPr>
          <p:cNvGrpSpPr/>
          <p:nvPr/>
        </p:nvGrpSpPr>
        <p:grpSpPr>
          <a:xfrm>
            <a:off x="148952" y="2220686"/>
            <a:ext cx="2272927" cy="2647272"/>
            <a:chOff x="104453" y="2220686"/>
            <a:chExt cx="2272927" cy="26472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15171-97C7-F3D8-A269-7F037C1275E5}"/>
                </a:ext>
              </a:extLst>
            </p:cNvPr>
            <p:cNvSpPr txBox="1"/>
            <p:nvPr/>
          </p:nvSpPr>
          <p:spPr>
            <a:xfrm>
              <a:off x="41168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FACILITY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1CA43D-6FCF-3BE5-2B68-2224B06C3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8"/>
            <a:stretch/>
          </p:blipFill>
          <p:spPr>
            <a:xfrm>
              <a:off x="104453" y="3016137"/>
              <a:ext cx="2272927" cy="18518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297D30-EB4C-2E91-E907-E32130E85E66}"/>
                </a:ext>
              </a:extLst>
            </p:cNvPr>
            <p:cNvSpPr/>
            <p:nvPr/>
          </p:nvSpPr>
          <p:spPr>
            <a:xfrm>
              <a:off x="104453" y="2220686"/>
              <a:ext cx="2272927" cy="264727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A485A2-00DD-9667-DB32-F3FD6B4367AE}"/>
              </a:ext>
            </a:extLst>
          </p:cNvPr>
          <p:cNvGrpSpPr/>
          <p:nvPr/>
        </p:nvGrpSpPr>
        <p:grpSpPr>
          <a:xfrm>
            <a:off x="2544473" y="2220686"/>
            <a:ext cx="2272927" cy="2647272"/>
            <a:chOff x="2405435" y="2220686"/>
            <a:chExt cx="2272927" cy="26472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59032-39E4-F731-A141-BF1FBF28EED7}"/>
                </a:ext>
              </a:extLst>
            </p:cNvPr>
            <p:cNvSpPr txBox="1"/>
            <p:nvPr/>
          </p:nvSpPr>
          <p:spPr>
            <a:xfrm>
              <a:off x="2710243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MATERIALS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A6C69-0054-C1FE-6446-638B78F83CA2}"/>
                </a:ext>
              </a:extLst>
            </p:cNvPr>
            <p:cNvGrpSpPr/>
            <p:nvPr/>
          </p:nvGrpSpPr>
          <p:grpSpPr>
            <a:xfrm>
              <a:off x="2646198" y="3265474"/>
              <a:ext cx="1700253" cy="1353145"/>
              <a:chOff x="2582784" y="3214223"/>
              <a:chExt cx="1700253" cy="13531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53DFF8-82A9-F109-C5FC-8B625120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784" y="3214223"/>
                <a:ext cx="1700253" cy="1010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23C8D9-B308-7EB7-1742-1032A21C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2932015" y="3652968"/>
                <a:ext cx="1343379" cy="914400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9E54C-5C07-DDEA-A2D0-013AD049F7DD}"/>
                </a:ext>
              </a:extLst>
            </p:cNvPr>
            <p:cNvSpPr/>
            <p:nvPr/>
          </p:nvSpPr>
          <p:spPr>
            <a:xfrm>
              <a:off x="240543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C68E04-1911-034F-CED6-F2E46AA0167C}"/>
              </a:ext>
            </a:extLst>
          </p:cNvPr>
          <p:cNvGrpSpPr/>
          <p:nvPr/>
        </p:nvGrpSpPr>
        <p:grpSpPr>
          <a:xfrm>
            <a:off x="4939993" y="2220686"/>
            <a:ext cx="2272927" cy="2647272"/>
            <a:chOff x="4919125" y="2220686"/>
            <a:chExt cx="2272927" cy="26472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324E3-ACCD-F879-ACD0-E3D508D9F964}"/>
                </a:ext>
              </a:extLst>
            </p:cNvPr>
            <p:cNvSpPr txBox="1"/>
            <p:nvPr/>
          </p:nvSpPr>
          <p:spPr>
            <a:xfrm>
              <a:off x="5226352" y="2397409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COMPONENTS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3DD5D-A422-4D4F-1F09-839829F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6450" y="3064027"/>
              <a:ext cx="2156079" cy="17096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35B0C4-C93B-BEAB-445D-865B2CE3CAE5}"/>
                </a:ext>
              </a:extLst>
            </p:cNvPr>
            <p:cNvSpPr/>
            <p:nvPr/>
          </p:nvSpPr>
          <p:spPr>
            <a:xfrm>
              <a:off x="491912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5D5E-EADA-E9DA-480B-54CE972FBBC6}"/>
              </a:ext>
            </a:extLst>
          </p:cNvPr>
          <p:cNvGrpSpPr/>
          <p:nvPr/>
        </p:nvGrpSpPr>
        <p:grpSpPr>
          <a:xfrm>
            <a:off x="7335514" y="2220686"/>
            <a:ext cx="2272927" cy="2647272"/>
            <a:chOff x="7489823" y="2220686"/>
            <a:chExt cx="2272927" cy="2647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42ACD-3F3F-043E-7A2C-52DC4C481E7D}"/>
                </a:ext>
              </a:extLst>
            </p:cNvPr>
            <p:cNvSpPr txBox="1"/>
            <p:nvPr/>
          </p:nvSpPr>
          <p:spPr>
            <a:xfrm>
              <a:off x="779705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ASSEMBLY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35FC2-643A-E735-A583-856F76FB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836" y="2946894"/>
              <a:ext cx="1010735" cy="17094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459A43-1D1A-B741-8F02-AD1EDB7EF095}"/>
                </a:ext>
              </a:extLst>
            </p:cNvPr>
            <p:cNvSpPr/>
            <p:nvPr/>
          </p:nvSpPr>
          <p:spPr>
            <a:xfrm>
              <a:off x="748982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00655-02A0-B6A4-7382-6D63CBDDC4F2}"/>
              </a:ext>
            </a:extLst>
          </p:cNvPr>
          <p:cNvGrpSpPr/>
          <p:nvPr/>
        </p:nvGrpSpPr>
        <p:grpSpPr>
          <a:xfrm>
            <a:off x="9731035" y="2220686"/>
            <a:ext cx="2272927" cy="2647272"/>
            <a:chOff x="9787780" y="2220686"/>
            <a:chExt cx="2272927" cy="26472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FE7DC-4840-BBB0-7C0C-58C183F59C0D}"/>
                </a:ext>
              </a:extLst>
            </p:cNvPr>
            <p:cNvSpPr txBox="1"/>
            <p:nvPr/>
          </p:nvSpPr>
          <p:spPr>
            <a:xfrm>
              <a:off x="10095007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TESTING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F6049-EDE8-BF19-AB68-688F13CB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68348" y="2897228"/>
              <a:ext cx="1111788" cy="1735397"/>
            </a:xfrm>
            <a:prstGeom prst="rect">
              <a:avLst/>
            </a:prstGeom>
          </p:spPr>
        </p:pic>
        <p:sp>
          <p:nvSpPr>
            <p:cNvPr id="20" name="Lightning Bolt 19">
              <a:extLst>
                <a:ext uri="{FF2B5EF4-FFF2-40B4-BE49-F238E27FC236}">
                  <a16:creationId xmlns:a16="http://schemas.microsoft.com/office/drawing/2014/main" id="{A24A449E-D730-5A61-A810-94F8B3B8125F}"/>
                </a:ext>
              </a:extLst>
            </p:cNvPr>
            <p:cNvSpPr/>
            <p:nvPr/>
          </p:nvSpPr>
          <p:spPr>
            <a:xfrm rot="582462" flipH="1">
              <a:off x="10587188" y="3386446"/>
              <a:ext cx="879107" cy="987080"/>
            </a:xfrm>
            <a:prstGeom prst="lightningBol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9DB2B8-28B5-AA8A-FA87-6F7BC361CD27}"/>
                </a:ext>
              </a:extLst>
            </p:cNvPr>
            <p:cNvSpPr/>
            <p:nvPr/>
          </p:nvSpPr>
          <p:spPr>
            <a:xfrm>
              <a:off x="9787780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sp>
        <p:nvSpPr>
          <p:cNvPr id="45" name="Arrow: Down 44">
            <a:extLst>
              <a:ext uri="{FF2B5EF4-FFF2-40B4-BE49-F238E27FC236}">
                <a16:creationId xmlns:a16="http://schemas.microsoft.com/office/drawing/2014/main" id="{1175C791-C6C1-ED98-A7BE-80EAE2447333}"/>
              </a:ext>
            </a:extLst>
          </p:cNvPr>
          <p:cNvSpPr/>
          <p:nvPr/>
        </p:nvSpPr>
        <p:spPr>
          <a:xfrm>
            <a:off x="877199" y="1456509"/>
            <a:ext cx="816429" cy="633548"/>
          </a:xfrm>
          <a:prstGeom prst="downArrow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4826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B2A9-1802-82B5-BB27-522A8B9D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52091"/>
            <a:ext cx="8231293" cy="914400"/>
          </a:xfrm>
        </p:spPr>
        <p:txBody>
          <a:bodyPr/>
          <a:lstStyle/>
          <a:p>
            <a:r>
              <a:rPr lang="en-US" b="1" dirty="0"/>
              <a:t>FACILITY</a:t>
            </a:r>
            <a:r>
              <a:rPr lang="en-US" dirty="0"/>
              <a:t> - Dry Room / Glove Boxes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4169B-0CA1-D6EA-331D-3CBBD31C87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5104" y="6629400"/>
            <a:ext cx="39921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3EE94B-8360-C79C-90E5-BF1D9647E6A0}"/>
              </a:ext>
            </a:extLst>
          </p:cNvPr>
          <p:cNvSpPr txBox="1">
            <a:spLocks/>
          </p:cNvSpPr>
          <p:nvPr/>
        </p:nvSpPr>
        <p:spPr>
          <a:xfrm>
            <a:off x="181325" y="1166491"/>
            <a:ext cx="5487956" cy="52302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Dry Room Facility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1200 square feet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Relative Humidity as low as 0.03% (-90°F Dewpoint)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Ability to handle moisture sensitive materials and conduct Destructive Physical Analysis (DPA) out in open environment.</a:t>
            </a:r>
          </a:p>
          <a:p>
            <a:pPr lvl="1"/>
            <a:endParaRPr lang="en-US" dirty="0"/>
          </a:p>
          <a:p>
            <a:r>
              <a:rPr lang="en-US" b="1" dirty="0"/>
              <a:t>Glove Boxes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Argon environment, O</a:t>
            </a:r>
            <a:r>
              <a:rPr lang="en-US" baseline="-25000" dirty="0"/>
              <a:t>2</a:t>
            </a:r>
            <a:r>
              <a:rPr lang="en-US" dirty="0"/>
              <a:t> and       H</a:t>
            </a:r>
            <a:r>
              <a:rPr lang="en-US" baseline="-25000" dirty="0"/>
              <a:t>2</a:t>
            </a:r>
            <a:r>
              <a:rPr lang="en-US" dirty="0"/>
              <a:t>O &lt; 1ppm</a:t>
            </a:r>
          </a:p>
          <a:p>
            <a:r>
              <a:rPr lang="en-US" dirty="0"/>
              <a:t>	</a:t>
            </a:r>
          </a:p>
        </p:txBody>
      </p:sp>
      <p:pic>
        <p:nvPicPr>
          <p:cNvPr id="15" name="Picture 14" descr="A picture containing indoor, wall, sink, device&#10;&#10;Description automatically generated">
            <a:extLst>
              <a:ext uri="{FF2B5EF4-FFF2-40B4-BE49-F238E27FC236}">
                <a16:creationId xmlns:a16="http://schemas.microsoft.com/office/drawing/2014/main" id="{ABFB40B5-1EF9-72B7-F918-B3667CCA9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029" y="4473006"/>
            <a:ext cx="2751214" cy="19237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E2D13A-C60B-1C36-EAD5-F4D7DCEADC6A}"/>
              </a:ext>
            </a:extLst>
          </p:cNvPr>
          <p:cNvSpPr txBox="1"/>
          <p:nvPr/>
        </p:nvSpPr>
        <p:spPr>
          <a:xfrm>
            <a:off x="3993721" y="4040241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 U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CC59C-9D12-80EC-9907-DC9AE24BB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03" y="816088"/>
            <a:ext cx="3919369" cy="26129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02AE5-D2D3-D277-6D98-EEC6813C0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57" y="3627078"/>
            <a:ext cx="4154480" cy="27696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7880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6A9A-7768-4C11-CB5D-C35A3F07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TB Prototyping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6F600-AC6F-02B3-A9A1-F029F1D5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4E5BE4B-2FBF-4174-9E62-85FAD1CB43A6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6EE3E0-3592-4C0B-51D6-69F7601B630F}"/>
              </a:ext>
            </a:extLst>
          </p:cNvPr>
          <p:cNvGrpSpPr/>
          <p:nvPr/>
        </p:nvGrpSpPr>
        <p:grpSpPr>
          <a:xfrm>
            <a:off x="148952" y="2220686"/>
            <a:ext cx="2272927" cy="2647272"/>
            <a:chOff x="104453" y="2220686"/>
            <a:chExt cx="2272927" cy="26472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15171-97C7-F3D8-A269-7F037C1275E5}"/>
                </a:ext>
              </a:extLst>
            </p:cNvPr>
            <p:cNvSpPr txBox="1"/>
            <p:nvPr/>
          </p:nvSpPr>
          <p:spPr>
            <a:xfrm>
              <a:off x="41168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FACILITY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1CA43D-6FCF-3BE5-2B68-2224B06C3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98"/>
            <a:stretch/>
          </p:blipFill>
          <p:spPr>
            <a:xfrm>
              <a:off x="104453" y="3016137"/>
              <a:ext cx="2272927" cy="18518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4297D30-EB4C-2E91-E907-E32130E85E66}"/>
                </a:ext>
              </a:extLst>
            </p:cNvPr>
            <p:cNvSpPr/>
            <p:nvPr/>
          </p:nvSpPr>
          <p:spPr>
            <a:xfrm>
              <a:off x="10445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2A485A2-00DD-9667-DB32-F3FD6B4367AE}"/>
              </a:ext>
            </a:extLst>
          </p:cNvPr>
          <p:cNvGrpSpPr/>
          <p:nvPr/>
        </p:nvGrpSpPr>
        <p:grpSpPr>
          <a:xfrm>
            <a:off x="2544473" y="2220686"/>
            <a:ext cx="2272927" cy="2647272"/>
            <a:chOff x="2405435" y="2220686"/>
            <a:chExt cx="2272927" cy="26472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59032-39E4-F731-A141-BF1FBF28EED7}"/>
                </a:ext>
              </a:extLst>
            </p:cNvPr>
            <p:cNvSpPr txBox="1"/>
            <p:nvPr/>
          </p:nvSpPr>
          <p:spPr>
            <a:xfrm>
              <a:off x="2710243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MATERIALS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A6C69-0054-C1FE-6446-638B78F83CA2}"/>
                </a:ext>
              </a:extLst>
            </p:cNvPr>
            <p:cNvGrpSpPr/>
            <p:nvPr/>
          </p:nvGrpSpPr>
          <p:grpSpPr>
            <a:xfrm>
              <a:off x="2646198" y="3265474"/>
              <a:ext cx="1700253" cy="1353145"/>
              <a:chOff x="2582784" y="3214223"/>
              <a:chExt cx="1700253" cy="135314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C53DFF8-82A9-F109-C5FC-8B6251202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2784" y="3214223"/>
                <a:ext cx="1700253" cy="1010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923C8D9-B308-7EB7-1742-1032A21C8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flipH="1">
                <a:off x="2932015" y="3652968"/>
                <a:ext cx="1343379" cy="914400"/>
              </a:xfrm>
              <a:prstGeom prst="rect">
                <a:avLst/>
              </a:prstGeom>
            </p:spPr>
          </p:pic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7B9E54C-5C07-DDEA-A2D0-013AD049F7DD}"/>
                </a:ext>
              </a:extLst>
            </p:cNvPr>
            <p:cNvSpPr/>
            <p:nvPr/>
          </p:nvSpPr>
          <p:spPr>
            <a:xfrm>
              <a:off x="2405435" y="2220686"/>
              <a:ext cx="2272927" cy="264727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C68E04-1911-034F-CED6-F2E46AA0167C}"/>
              </a:ext>
            </a:extLst>
          </p:cNvPr>
          <p:cNvGrpSpPr/>
          <p:nvPr/>
        </p:nvGrpSpPr>
        <p:grpSpPr>
          <a:xfrm>
            <a:off x="4939993" y="2220686"/>
            <a:ext cx="2272927" cy="2647272"/>
            <a:chOff x="4919125" y="2220686"/>
            <a:chExt cx="2272927" cy="26472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7324E3-ACCD-F879-ACD0-E3D508D9F964}"/>
                </a:ext>
              </a:extLst>
            </p:cNvPr>
            <p:cNvSpPr txBox="1"/>
            <p:nvPr/>
          </p:nvSpPr>
          <p:spPr>
            <a:xfrm>
              <a:off x="5226352" y="2397409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COMPONENTS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B3DD5D-A422-4D4F-1F09-839829F4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36450" y="3064027"/>
              <a:ext cx="2156079" cy="170965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835B0C4-C93B-BEAB-445D-865B2CE3CAE5}"/>
                </a:ext>
              </a:extLst>
            </p:cNvPr>
            <p:cNvSpPr/>
            <p:nvPr/>
          </p:nvSpPr>
          <p:spPr>
            <a:xfrm>
              <a:off x="4919125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5D5E-EADA-E9DA-480B-54CE972FBBC6}"/>
              </a:ext>
            </a:extLst>
          </p:cNvPr>
          <p:cNvGrpSpPr/>
          <p:nvPr/>
        </p:nvGrpSpPr>
        <p:grpSpPr>
          <a:xfrm>
            <a:off x="7335514" y="2220686"/>
            <a:ext cx="2272927" cy="2647272"/>
            <a:chOff x="7489823" y="2220686"/>
            <a:chExt cx="2272927" cy="26472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42ACD-3F3F-043E-7A2C-52DC4C481E7D}"/>
                </a:ext>
              </a:extLst>
            </p:cNvPr>
            <p:cNvSpPr txBox="1"/>
            <p:nvPr/>
          </p:nvSpPr>
          <p:spPr>
            <a:xfrm>
              <a:off x="7797050" y="2406375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ASSEMBLY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F35FC2-643A-E735-A583-856F76FB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8836" y="2946894"/>
              <a:ext cx="1010735" cy="170947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459A43-1D1A-B741-8F02-AD1EDB7EF095}"/>
                </a:ext>
              </a:extLst>
            </p:cNvPr>
            <p:cNvSpPr/>
            <p:nvPr/>
          </p:nvSpPr>
          <p:spPr>
            <a:xfrm>
              <a:off x="7489823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00655-02A0-B6A4-7382-6D63CBDDC4F2}"/>
              </a:ext>
            </a:extLst>
          </p:cNvPr>
          <p:cNvGrpSpPr/>
          <p:nvPr/>
        </p:nvGrpSpPr>
        <p:grpSpPr>
          <a:xfrm>
            <a:off x="9731035" y="2220686"/>
            <a:ext cx="2272927" cy="2647272"/>
            <a:chOff x="9787780" y="2220686"/>
            <a:chExt cx="2272927" cy="26472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0FE7DC-4840-BBB0-7C0C-58C183F59C0D}"/>
                </a:ext>
              </a:extLst>
            </p:cNvPr>
            <p:cNvSpPr txBox="1"/>
            <p:nvPr/>
          </p:nvSpPr>
          <p:spPr>
            <a:xfrm>
              <a:off x="10095007" y="2396121"/>
              <a:ext cx="1658471" cy="493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5000"/>
                </a:lnSpc>
                <a:spcBef>
                  <a:spcPts val="1000"/>
                </a:spcBef>
                <a:buSzPct val="100000"/>
              </a:pPr>
              <a:r>
                <a:rPr lang="en-US" sz="1700" b="1" dirty="0"/>
                <a:t>TESTING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F6049-EDE8-BF19-AB68-688F13CB7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68348" y="2897228"/>
              <a:ext cx="1111788" cy="1735397"/>
            </a:xfrm>
            <a:prstGeom prst="rect">
              <a:avLst/>
            </a:prstGeom>
          </p:spPr>
        </p:pic>
        <p:sp>
          <p:nvSpPr>
            <p:cNvPr id="20" name="Lightning Bolt 19">
              <a:extLst>
                <a:ext uri="{FF2B5EF4-FFF2-40B4-BE49-F238E27FC236}">
                  <a16:creationId xmlns:a16="http://schemas.microsoft.com/office/drawing/2014/main" id="{A24A449E-D730-5A61-A810-94F8B3B8125F}"/>
                </a:ext>
              </a:extLst>
            </p:cNvPr>
            <p:cNvSpPr/>
            <p:nvPr/>
          </p:nvSpPr>
          <p:spPr>
            <a:xfrm rot="582462" flipH="1">
              <a:off x="10587188" y="3386446"/>
              <a:ext cx="879107" cy="987080"/>
            </a:xfrm>
            <a:prstGeom prst="lightningBolt">
              <a:avLst/>
            </a:prstGeom>
            <a:solidFill>
              <a:schemeClr val="bg2"/>
            </a:solidFill>
            <a:ln w="22225">
              <a:solidFill>
                <a:schemeClr val="tx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9DB2B8-28B5-AA8A-FA87-6F7BC361CD27}"/>
                </a:ext>
              </a:extLst>
            </p:cNvPr>
            <p:cNvSpPr/>
            <p:nvPr/>
          </p:nvSpPr>
          <p:spPr>
            <a:xfrm>
              <a:off x="9787780" y="2220686"/>
              <a:ext cx="2272927" cy="2647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700"/>
            </a:p>
          </p:txBody>
        </p:sp>
      </p:grpSp>
      <p:sp>
        <p:nvSpPr>
          <p:cNvPr id="45" name="Arrow: Down 44">
            <a:extLst>
              <a:ext uri="{FF2B5EF4-FFF2-40B4-BE49-F238E27FC236}">
                <a16:creationId xmlns:a16="http://schemas.microsoft.com/office/drawing/2014/main" id="{1175C791-C6C1-ED98-A7BE-80EAE2447333}"/>
              </a:ext>
            </a:extLst>
          </p:cNvPr>
          <p:cNvSpPr/>
          <p:nvPr/>
        </p:nvSpPr>
        <p:spPr>
          <a:xfrm>
            <a:off x="3270301" y="1456509"/>
            <a:ext cx="816429" cy="633548"/>
          </a:xfrm>
          <a:prstGeom prst="downArrow">
            <a:avLst/>
          </a:prstGeom>
          <a:ln>
            <a:noFill/>
            <a:miter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45175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8C65-5241-32B7-80F2-EF65A9AA4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17" y="294096"/>
            <a:ext cx="8231293" cy="914400"/>
          </a:xfrm>
        </p:spPr>
        <p:txBody>
          <a:bodyPr/>
          <a:lstStyle/>
          <a:p>
            <a:r>
              <a:rPr lang="en-US" b="1" dirty="0"/>
              <a:t>Materials</a:t>
            </a:r>
            <a:r>
              <a:rPr lang="en-US" dirty="0"/>
              <a:t> - Characterization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865E7-A9F4-D070-CEFF-3231DFD598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5104" y="6629400"/>
            <a:ext cx="39921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7F6BBD-9B8C-DF86-9902-E4914CA56ECE}"/>
              </a:ext>
            </a:extLst>
          </p:cNvPr>
          <p:cNvSpPr txBox="1">
            <a:spLocks/>
          </p:cNvSpPr>
          <p:nvPr/>
        </p:nvSpPr>
        <p:spPr>
          <a:xfrm>
            <a:off x="4246136" y="1173268"/>
            <a:ext cx="7398179" cy="554964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In-House Capabilities: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3D Laser Scanning Confocal Microscopy </a:t>
            </a:r>
            <a:endParaRPr lang="en-US" sz="19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Field Emission Scanning Electron Microscopy (FE-SEM)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Energy-Dispersive X-Ray Spectroscopy (EDS)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X-Ray Diffraction (XRD)</a:t>
            </a:r>
            <a:endParaRPr lang="en-US" dirty="0"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X-Ray Fluorescence (XRF)</a:t>
            </a:r>
            <a:endParaRPr lang="en-US" dirty="0"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Gas Adsorption/Pore Size Analysis</a:t>
            </a:r>
            <a:endParaRPr lang="en-US" dirty="0"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Simultaneous Thermal Analysis (STA)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Karl Fischer titration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Viscometers, </a:t>
            </a:r>
            <a:r>
              <a:rPr lang="en-US" dirty="0">
                <a:latin typeface="Arial"/>
                <a:cs typeface="Arial"/>
              </a:rPr>
              <a:t>Tensiometers, and </a:t>
            </a:r>
            <a:r>
              <a:rPr lang="en-US" dirty="0"/>
              <a:t>Contact Angle Meters</a:t>
            </a:r>
          </a:p>
        </p:txBody>
      </p:sp>
      <p:pic>
        <p:nvPicPr>
          <p:cNvPr id="7" name="Picture 2" descr="D:\Image_7235.jpg">
            <a:extLst>
              <a:ext uri="{FF2B5EF4-FFF2-40B4-BE49-F238E27FC236}">
                <a16:creationId xmlns:a16="http://schemas.microsoft.com/office/drawing/2014/main" id="{3486FAB2-DD75-838B-D619-BB8CB8512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98" y="1173268"/>
            <a:ext cx="1924942" cy="24860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" descr="D:\Image_7196.jpg">
            <a:extLst>
              <a:ext uri="{FF2B5EF4-FFF2-40B4-BE49-F238E27FC236}">
                <a16:creationId xmlns:a16="http://schemas.microsoft.com/office/drawing/2014/main" id="{9108BB2F-8B05-0CA0-536A-F6BB8C16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0438" y="1173268"/>
            <a:ext cx="1870395" cy="15945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F77026-081D-81FA-0672-0A6F2CC8A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786" y="2848364"/>
            <a:ext cx="1866047" cy="13995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0DA798-5242-D938-EE2D-79E464996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0" t="2347" r="2734" b="1884"/>
          <a:stretch/>
        </p:blipFill>
        <p:spPr>
          <a:xfrm>
            <a:off x="143398" y="3759504"/>
            <a:ext cx="1924942" cy="28158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C78CDA-690F-339D-7B95-890400D99FF4}"/>
              </a:ext>
            </a:extLst>
          </p:cNvPr>
          <p:cNvSpPr txBox="1"/>
          <p:nvPr/>
        </p:nvSpPr>
        <p:spPr>
          <a:xfrm>
            <a:off x="3755598" y="5399399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 U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361BD4-1B56-19FC-D561-62545B4328CC}"/>
              </a:ext>
            </a:extLst>
          </p:cNvPr>
          <p:cNvSpPr txBox="1"/>
          <p:nvPr/>
        </p:nvSpPr>
        <p:spPr>
          <a:xfrm>
            <a:off x="9485784" y="5095874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rgbClr val="FFFFFF"/>
                </a:solidFill>
              </a:rPr>
              <a:t>( U 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B8E412-948D-30D8-2273-3AAE5C2D9582}"/>
              </a:ext>
            </a:extLst>
          </p:cNvPr>
          <p:cNvSpPr txBox="1"/>
          <p:nvPr/>
        </p:nvSpPr>
        <p:spPr>
          <a:xfrm>
            <a:off x="11573250" y="6445255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rgbClr val="FFFFFF"/>
                </a:solidFill>
              </a:rPr>
              <a:t>( U 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1275FB8-C5B5-3A68-03C0-17B33D710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765" y="3721722"/>
            <a:ext cx="1696470" cy="17388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D27E08-B0F8-8E13-52A7-8FF5EDC112B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38" y="4328467"/>
            <a:ext cx="1866047" cy="12590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63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602A-C7D7-510D-E519-01C3EA50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16" y="402720"/>
            <a:ext cx="9120146" cy="9144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MATERIALS</a:t>
            </a:r>
            <a:r>
              <a:rPr lang="en-US" dirty="0"/>
              <a:t> - processing and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7105-4237-51FB-E00A-5C91CC336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931" y="1332258"/>
            <a:ext cx="7472543" cy="253179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Advanced Powder Processing Facilities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Plasma Reactor for bottom-up approach (nanoscale and spheroidized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High Energy Mills for top-down approach (nanostructured powders and alloys)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2000" b="1" dirty="0"/>
              <a:t>Advanced Powder Mixing Facilities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Standard Industry Mixers (V-Blender, </a:t>
            </a:r>
            <a:r>
              <a:rPr lang="en-US" sz="1600" dirty="0" err="1"/>
              <a:t>Turbula</a:t>
            </a:r>
            <a:r>
              <a:rPr lang="en-US" sz="1600" dirty="0"/>
              <a:t>,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Acoustic Mixers (</a:t>
            </a:r>
            <a:r>
              <a:rPr lang="en-US" sz="1600" dirty="0" err="1"/>
              <a:t>Resodyn</a:t>
            </a:r>
            <a:r>
              <a:rPr lang="en-US" sz="1600" dirty="0"/>
              <a:t> </a:t>
            </a:r>
            <a:r>
              <a:rPr lang="en-US" sz="1600" dirty="0" err="1"/>
              <a:t>LabRAM</a:t>
            </a:r>
            <a:r>
              <a:rPr lang="en-US" sz="160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/>
              <a:t>Solid, Liquid, and Slurry mixing capabilities (Planetary mixing, Microfluidizer)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86905-DF5F-58AA-50E2-93E313A0E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5104" y="6629400"/>
            <a:ext cx="399211" cy="228600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E5BE4B-2FBF-4174-9E62-85FAD1CB43A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40539-109D-589E-7E53-357DBBAE6318}"/>
              </a:ext>
            </a:extLst>
          </p:cNvPr>
          <p:cNvSpPr txBox="1">
            <a:spLocks/>
          </p:cNvSpPr>
          <p:nvPr/>
        </p:nvSpPr>
        <p:spPr>
          <a:xfrm>
            <a:off x="4840889" y="1953612"/>
            <a:ext cx="7760385" cy="30251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14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34D9B3-AB59-411F-943B-B05414599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35" y="4332270"/>
            <a:ext cx="3419610" cy="227974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1A82EA-43CC-5CBA-A1AE-FABCAD0C3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47" y="4336386"/>
            <a:ext cx="3439516" cy="229301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1" name="Picture 2" descr="C:\Users\ryan.carpenter4\Desktop\Private\Projects\Thermal Batteries\FeS2\Power Sources Manuscript\Pictures\Powder Glovebox Comparison Crop.jpg">
            <a:extLst>
              <a:ext uri="{FF2B5EF4-FFF2-40B4-BE49-F238E27FC236}">
                <a16:creationId xmlns:a16="http://schemas.microsoft.com/office/drawing/2014/main" id="{2597B328-9ED8-6A6C-E1C4-163C278C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6188" y="4346159"/>
            <a:ext cx="1528675" cy="102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96D03-3B16-D389-DB05-A3290DC87E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98597" y="4718556"/>
            <a:ext cx="2293013" cy="152867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8219FC-D329-29FB-8ACC-60924626BF9B}"/>
              </a:ext>
            </a:extLst>
          </p:cNvPr>
          <p:cNvSpPr txBox="1"/>
          <p:nvPr/>
        </p:nvSpPr>
        <p:spPr>
          <a:xfrm>
            <a:off x="6562612" y="4064976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 U 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026B28-7019-2B6D-44FD-64154E3C525F}"/>
              </a:ext>
            </a:extLst>
          </p:cNvPr>
          <p:cNvSpPr txBox="1"/>
          <p:nvPr/>
        </p:nvSpPr>
        <p:spPr>
          <a:xfrm>
            <a:off x="3691808" y="3910762"/>
            <a:ext cx="425940" cy="196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 U 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333E0-1AC6-A3CA-FD28-43A1B19B30F1}"/>
              </a:ext>
            </a:extLst>
          </p:cNvPr>
          <p:cNvSpPr txBox="1"/>
          <p:nvPr/>
        </p:nvSpPr>
        <p:spPr>
          <a:xfrm>
            <a:off x="7477040" y="7093102"/>
            <a:ext cx="425940" cy="196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chemeClr val="bg1"/>
                </a:solidFill>
              </a:rPr>
              <a:t>( U 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4C176D-E41D-3565-3B09-88AF1BABF1CE}"/>
              </a:ext>
            </a:extLst>
          </p:cNvPr>
          <p:cNvSpPr txBox="1"/>
          <p:nvPr/>
        </p:nvSpPr>
        <p:spPr>
          <a:xfrm>
            <a:off x="92497" y="4303268"/>
            <a:ext cx="228473" cy="1224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buSzPct val="100000"/>
            </a:pPr>
            <a:r>
              <a:rPr lang="en-US" sz="800" dirty="0">
                <a:solidFill>
                  <a:srgbClr val="FFFFFF"/>
                </a:solidFill>
              </a:rPr>
              <a:t>( U )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0752EC9-D374-B046-3B69-20C9ABCB9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733" y="4332270"/>
            <a:ext cx="3177869" cy="227974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8506427"/>
      </p:ext>
    </p:extLst>
  </p:cSld>
  <p:clrMapOvr>
    <a:masterClrMapping/>
  </p:clrMapOvr>
</p:sld>
</file>

<file path=ppt/theme/theme1.xml><?xml version="1.0" encoding="utf-8"?>
<a:theme xmlns:a="http://schemas.openxmlformats.org/drawingml/2006/main" name="US Army 2023 AFC DEVCOM Logo">
  <a:themeElements>
    <a:clrScheme name="US Army Color Palette">
      <a:dk1>
        <a:srgbClr val="00000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305B6E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  <a:extLst>
    <a:ext uri="{05A4C25C-085E-4340-85A3-A5531E510DB2}">
      <thm15:themeFamily xmlns:thm15="http://schemas.microsoft.com/office/thememl/2012/main" name="US Army PowerPoint 16x9 12Feb2023" id="{3EB2FCAD-453B-4F97-9379-31EB449BB4A1}" vid="{CCBAEC26-5D3F-44DD-9C13-DB69982D462A}"/>
    </a:ext>
  </a:extLst>
</a:theme>
</file>

<file path=ppt/theme/theme2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ppt/theme/theme3.xml><?xml version="1.0" encoding="utf-8"?>
<a:theme xmlns:a="http://schemas.openxmlformats.org/drawingml/2006/main" name="US Army 2023">
  <a:themeElements>
    <a:clrScheme name="US Army 2023 Colors">
      <a:dk1>
        <a:srgbClr val="221F20"/>
      </a:dk1>
      <a:lt1>
        <a:srgbClr val="FFFFFF"/>
      </a:lt1>
      <a:dk2>
        <a:srgbClr val="221F20"/>
      </a:dk2>
      <a:lt2>
        <a:srgbClr val="FFCC01"/>
      </a:lt2>
      <a:accent1>
        <a:srgbClr val="221F20"/>
      </a:accent1>
      <a:accent2>
        <a:srgbClr val="FFCC01"/>
      </a:accent2>
      <a:accent3>
        <a:srgbClr val="727365"/>
      </a:accent3>
      <a:accent4>
        <a:srgbClr val="D5D5D7"/>
      </a:accent4>
      <a:accent5>
        <a:srgbClr val="565557"/>
      </a:accent5>
      <a:accent6>
        <a:srgbClr val="BFB8A6"/>
      </a:accent6>
      <a:hlink>
        <a:srgbClr val="565557"/>
      </a:hlink>
      <a:folHlink>
        <a:srgbClr val="565557"/>
      </a:folHlink>
    </a:clrScheme>
    <a:fontScheme name="US Army 202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S Army 2023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  <a:miter/>
        </a:ln>
      </a:spPr>
      <a:bodyPr/>
      <a:lstStyle>
        <a:defPPr algn="ctr">
          <a:lnSpc>
            <a:spcPct val="95000"/>
          </a:lnSpc>
          <a:defRPr sz="17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rgbClr val="FFFFFF"/>
        </a:fontRef>
      </a:style>
    </a:spDef>
    <a:lnDef>
      <a:spPr>
        <a:ln w="12700" cap="flat">
          <a:miter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rgbClr val="FFFFFF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82880" indent="-182880">
          <a:lnSpc>
            <a:spcPct val="95000"/>
          </a:lnSpc>
          <a:spcBef>
            <a:spcPts val="1000"/>
          </a:spcBef>
          <a:buSzPct val="100000"/>
          <a:buFont typeface="Arial"/>
          <a:buChar char="▪"/>
          <a:defRPr sz="1700"/>
        </a:defPPr>
      </a:lstStyle>
    </a:txDef>
  </a:objectDefaults>
  <a:extraClrSchemeLst/>
  <a:custClrLst>
    <a:custClr name="Army Black">
      <a:srgbClr val="221F20"/>
    </a:custClr>
    <a:custClr name="Army Gold">
      <a:srgbClr val="FFCC01"/>
    </a:custClr>
    <a:custClr name="White">
      <a:srgbClr val="FFFFFF"/>
    </a:custClr>
    <a:custClr name="Army Green">
      <a:srgbClr val="2F372F"/>
    </a:custClr>
    <a:custClr name="Tan">
      <a:srgbClr val="F1E4C7"/>
    </a:custClr>
    <a:custClr name="Field 01">
      <a:srgbClr val="727365"/>
    </a:custClr>
    <a:custClr name="Field 02">
      <a:srgbClr val="BFB8A6"/>
    </a:custClr>
    <a:custClr name="Gray 01">
      <a:srgbClr val="565557"/>
    </a:custClr>
    <a:custClr name="Gray 02">
      <a:srgbClr val="D5D5D7"/>
    </a:custClr>
    <a:custClr name="Highlight Orange">
      <a:srgbClr val="F16521"/>
    </a:custClr>
    <a:custClr name="Highlight Green">
      <a:srgbClr val="2DAA27"/>
    </a:custClr>
    <a:custClr name="Highlight Red">
      <a:srgbClr val="CF0000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27A3F9012DF547B2EC06A878DD0513" ma:contentTypeVersion="11" ma:contentTypeDescription="Create a new document." ma:contentTypeScope="" ma:versionID="42998540263c845786231b1719a007e7">
  <xsd:schema xmlns:xsd="http://www.w3.org/2001/XMLSchema" xmlns:xs="http://www.w3.org/2001/XMLSchema" xmlns:p="http://schemas.microsoft.com/office/2006/metadata/properties" xmlns:ns2="cb8b659b-34d3-4842-900b-f91d5e825b31" xmlns:ns3="3e19c2ad-1f05-487b-80d0-30aad96af369" targetNamespace="http://schemas.microsoft.com/office/2006/metadata/properties" ma:root="true" ma:fieldsID="614bad7486e6f2d343ed1aa5a3908c00" ns2:_="" ns3:_="">
    <xsd:import namespace="cb8b659b-34d3-4842-900b-f91d5e825b31"/>
    <xsd:import namespace="3e19c2ad-1f05-487b-80d0-30aad96af3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8b659b-34d3-4842-900b-f91d5e825b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9c2ad-1f05-487b-80d0-30aad96af36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8b659b-34d3-4842-900b-f91d5e825b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4F263D-A5BD-49B7-ADCD-EC716200D9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B8C836-6771-430F-AB66-7ED63AD68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8b659b-34d3-4842-900b-f91d5e825b31"/>
    <ds:schemaRef ds:uri="3e19c2ad-1f05-487b-80d0-30aad96af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4B376-AB55-4393-8BFA-66711EE9BEE8}">
  <ds:schemaRefs>
    <ds:schemaRef ds:uri="http://purl.org/dc/elements/1.1/"/>
    <ds:schemaRef ds:uri="3e19c2ad-1f05-487b-80d0-30aad96af369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cb8b659b-34d3-4842-900b-f91d5e825b31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army_powerpoint_template_16_9_021323-original</Template>
  <TotalTime>25487</TotalTime>
  <Words>1329</Words>
  <Application>Microsoft Office PowerPoint</Application>
  <PresentationFormat>Widescreen</PresentationFormat>
  <Paragraphs>274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Arial Bold</vt:lpstr>
      <vt:lpstr>Wingdings</vt:lpstr>
      <vt:lpstr>US Army 2023 AFC DEVCOM Logo</vt:lpstr>
      <vt:lpstr>U.S. ARMY COMBAT CAPABILITIES DEVELOPMENT COMMAND ARMAMENTS CENTER</vt:lpstr>
      <vt:lpstr>Introduction – The WHY</vt:lpstr>
      <vt:lpstr>Thermal battery – WHAT IS IT?</vt:lpstr>
      <vt:lpstr>TB Prototyping</vt:lpstr>
      <vt:lpstr>TB Prototyping Process</vt:lpstr>
      <vt:lpstr>FACILITY - Dry Room / Glove Boxes</vt:lpstr>
      <vt:lpstr>TB Prototyping Process</vt:lpstr>
      <vt:lpstr>Materials - Characterization</vt:lpstr>
      <vt:lpstr> MATERIALS - processing and mixing</vt:lpstr>
      <vt:lpstr>MATERIALS - Dry room processing</vt:lpstr>
      <vt:lpstr>TB Prototyping Process</vt:lpstr>
      <vt:lpstr>COMPONENTS – PELLET Consolidation </vt:lpstr>
      <vt:lpstr>COMPONENTS – PREPARATION &amp; STORAGE</vt:lpstr>
      <vt:lpstr>TB Prototyping Process</vt:lpstr>
      <vt:lpstr>ASSEMBLY </vt:lpstr>
      <vt:lpstr>TB Prototyping Process</vt:lpstr>
      <vt:lpstr>TESTING - Single cell &amp; Other testing</vt:lpstr>
      <vt:lpstr>TESTING - Full battery testing</vt:lpstr>
      <vt:lpstr>TESTING – INSPECTION</vt:lpstr>
      <vt:lpstr>TESTING - Modeling &amp; simulation</vt:lpstr>
      <vt:lpstr>TESTINg - AIR GUN AND INTERIOR BALLISTICS SIMULATION TEST LABORATORY</vt:lpstr>
      <vt:lpstr>TESTING - 155mm Soft Catch (SCat) Gun</vt:lpstr>
      <vt:lpstr>Key Engagements and Collaborations</vt:lpstr>
      <vt:lpstr>Key Engagements and Collaborations</vt:lpstr>
      <vt:lpstr>Key Engagements and Collaborations</vt:lpstr>
      <vt:lpstr>PowerPoint Presentation</vt:lpstr>
      <vt:lpstr>PowerPoint Presentation</vt:lpstr>
    </vt:vector>
  </TitlesOfParts>
  <Manager/>
  <Company>Army Golden Master Program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Chisholm, Karen S CTR USARMY AFC G3-5-7 (USA)</dc:creator>
  <cp:keywords/>
  <dc:description/>
  <cp:lastModifiedBy>Schmidt, Daniel P CIV USARMY DEVCOM AC (USA)</cp:lastModifiedBy>
  <cp:revision>63</cp:revision>
  <dcterms:created xsi:type="dcterms:W3CDTF">2023-02-27T13:25:14Z</dcterms:created>
  <dcterms:modified xsi:type="dcterms:W3CDTF">2024-05-23T14:07:55Z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0x0101006827A3F9012DF547B2EC06A878DD0513</vt:lpwstr>
  </property>
  <property fmtid="{D5CDD505-2E9C-101B-9397-08002B2CF9AE}" pid="3" name="Group">
    <vt:lpwstr>PowerPoint</vt:lpwstr>
  </property>
  <property fmtid="{D5CDD505-2E9C-101B-9397-08002B2CF9AE}" pid="4" name="Order">
    <vt:r8>123000</vt:r8>
  </property>
  <property fmtid="{D5CDD505-2E9C-101B-9397-08002B2CF9AE}" pid="5" name="vti_imgdate">
    <vt:lpwstr/>
  </property>
  <property fmtid="{D5CDD505-2E9C-101B-9397-08002B2CF9AE}" pid="6" name="WorkflowChangePath">
    <vt:lpwstr>fa62ed53-5d34-4242-83f6-2fedcb8fc24a,5;fa62ed53-5d34-4242-83f6-2fedcb8fc24a,7;fa62ed53-5d34-4242-83f6-2fedcb8fc24a,2;fa62ed53-5d34-4242-83f6-2fedcb8fc24a,4;dfd8c1a5-7e80-402e-bbd4-d70f76979df3,6;dfd8c1a5-7e80-402e-bbd4-d70f76979df3,8;6658a819-f4f6-4bcb-b4</vt:lpwstr>
  </property>
  <property fmtid="{D5CDD505-2E9C-101B-9397-08002B2CF9AE}" pid="7" name="_NewReviewCycle">
    <vt:lpwstr/>
  </property>
  <property fmtid="{D5CDD505-2E9C-101B-9397-08002B2CF9AE}" pid="8" name="MediaServiceImageTags">
    <vt:lpwstr/>
  </property>
</Properties>
</file>