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2E7_788569AF.xml" ContentType="application/vnd.ms-powerpoint.comments+xml"/>
  <Override PartName="/ppt/notesSlides/notesSlide6.xml" ContentType="application/vnd.openxmlformats-officedocument.presentationml.notesSlide+xml"/>
  <Override PartName="/ppt/comments/modernComment_2F6_7B3549D5.xml" ContentType="application/vnd.ms-powerpoint.comments+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ppt/comments/modernComment_40A_7BAA06BD.xml" ContentType="application/vnd.ms-powerpoint.comments+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725" r:id="rId5"/>
    <p:sldMasterId id="2147483749" r:id="rId6"/>
    <p:sldMasterId id="2147483765" r:id="rId7"/>
    <p:sldMasterId id="2147483774" r:id="rId8"/>
    <p:sldMasterId id="2147483782" r:id="rId9"/>
  </p:sldMasterIdLst>
  <p:notesMasterIdLst>
    <p:notesMasterId r:id="rId46"/>
  </p:notesMasterIdLst>
  <p:handoutMasterIdLst>
    <p:handoutMasterId r:id="rId47"/>
  </p:handoutMasterIdLst>
  <p:sldIdLst>
    <p:sldId id="906" r:id="rId10"/>
    <p:sldId id="1014" r:id="rId11"/>
    <p:sldId id="1015" r:id="rId12"/>
    <p:sldId id="379" r:id="rId13"/>
    <p:sldId id="1016" r:id="rId14"/>
    <p:sldId id="1017" r:id="rId15"/>
    <p:sldId id="921" r:id="rId16"/>
    <p:sldId id="260" r:id="rId17"/>
    <p:sldId id="1021" r:id="rId18"/>
    <p:sldId id="1027" r:id="rId19"/>
    <p:sldId id="1028" r:id="rId20"/>
    <p:sldId id="1037" r:id="rId21"/>
    <p:sldId id="1038" r:id="rId22"/>
    <p:sldId id="942" r:id="rId23"/>
    <p:sldId id="1018" r:id="rId24"/>
    <p:sldId id="1004" r:id="rId25"/>
    <p:sldId id="1006" r:id="rId26"/>
    <p:sldId id="1031" r:id="rId27"/>
    <p:sldId id="1032" r:id="rId28"/>
    <p:sldId id="1033" r:id="rId29"/>
    <p:sldId id="743" r:id="rId30"/>
    <p:sldId id="758" r:id="rId31"/>
    <p:sldId id="733" r:id="rId32"/>
    <p:sldId id="759" r:id="rId33"/>
    <p:sldId id="723" r:id="rId34"/>
    <p:sldId id="1036" r:id="rId35"/>
    <p:sldId id="762" r:id="rId36"/>
    <p:sldId id="1034" r:id="rId37"/>
    <p:sldId id="1009" r:id="rId38"/>
    <p:sldId id="1007" r:id="rId39"/>
    <p:sldId id="1026" r:id="rId40"/>
    <p:sldId id="1035" r:id="rId41"/>
    <p:sldId id="936" r:id="rId42"/>
    <p:sldId id="1039" r:id="rId43"/>
    <p:sldId id="924" r:id="rId44"/>
    <p:sldId id="925" r:id="rId45"/>
  </p:sldIdLst>
  <p:sldSz cx="12192000" cy="6858000"/>
  <p:notesSz cx="6858000"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F7B74F-8A8A-CB42-1B14-7044A32A1BA6}" name="Collazo, Jose CIV USARMY DEVCOM C5ISR (USA)" initials="JC" userId="S::jose.collazo24.civ@army.mil::eda631e5-6dae-4b2e-96b1-7a6d254c28fd" providerId="AD"/>
  <p188:author id="{03E68B95-D9AF-770F-9B9C-3DC952F89433}" name="Fernando T Tavares Ph.D." initials="FTTP" userId="S::FTAVARES@MITRE.ORG::4d82718f-1b44-4337-8187-f112006c28ab" providerId="AD"/>
  <p188:author id="{E56566A6-F28A-5415-B10B-0FDBD8C243C8}" name="Fleming, Dylan P CTR OSD OUSD A-S (USA)" initials="FDPCOOAS(" userId="S::dylan.p.fleming2.ctr@mail.mil::903a7d5e-28a1-451a-8295-498b58edb92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unyavongs, Teera T CTR OSD OUSD AS" initials="TTTCOOA" lastIdx="4" clrIdx="7">
    <p:extLst>
      <p:ext uri="{19B8F6BF-5375-455C-9EA6-DF929625EA0E}">
        <p15:presenceInfo xmlns:p15="http://schemas.microsoft.com/office/powerpoint/2012/main" userId="S-1-5-21-412667653-668731278-4213794525-1412149" providerId="AD"/>
      </p:ext>
    </p:extLst>
  </p:cmAuthor>
  <p:cmAuthor id="1" name="Tovar, Aissa G CIV OSD OUSD AS" initials="TAGCOOA" lastIdx="9" clrIdx="5">
    <p:extLst>
      <p:ext uri="{19B8F6BF-5375-455C-9EA6-DF929625EA0E}">
        <p15:presenceInfo xmlns:p15="http://schemas.microsoft.com/office/powerpoint/2012/main" userId="S-1-5-21-412667653-668731278-4213794525-1291487" providerId="AD"/>
      </p:ext>
    </p:extLst>
  </p:cmAuthor>
  <p:cmAuthor id="8" name="Michienzi, Christine M CIV OSD OSD (USA)" initials="MCMCOO(" lastIdx="8" clrIdx="8">
    <p:extLst>
      <p:ext uri="{19B8F6BF-5375-455C-9EA6-DF929625EA0E}">
        <p15:presenceInfo xmlns:p15="http://schemas.microsoft.com/office/powerpoint/2012/main" userId="S-1-5-21-412667653-668731278-4213794525-81051" providerId="AD"/>
      </p:ext>
    </p:extLst>
  </p:cmAuthor>
  <p:cmAuthor id="2" name="Aviles, Lirio N CIV OSD OUSD A-S (USA)" initials="ALNCOOA(" lastIdx="3" clrIdx="1">
    <p:extLst>
      <p:ext uri="{19B8F6BF-5375-455C-9EA6-DF929625EA0E}">
        <p15:presenceInfo xmlns:p15="http://schemas.microsoft.com/office/powerpoint/2012/main" userId="S-1-5-21-412667653-668731278-4213794525-81599" providerId="AD"/>
      </p:ext>
    </p:extLst>
  </p:cmAuthor>
  <p:cmAuthor id="9" name="Her, Nathan J CIV OSD OUSD A-S (USA)" initials="HNJCOOA(" lastIdx="9" clrIdx="9">
    <p:extLst>
      <p:ext uri="{19B8F6BF-5375-455C-9EA6-DF929625EA0E}">
        <p15:presenceInfo xmlns:p15="http://schemas.microsoft.com/office/powerpoint/2012/main" userId="S-1-5-21-412667653-668731278-4213794525-885908" providerId="AD"/>
      </p:ext>
    </p:extLst>
  </p:cmAuthor>
  <p:cmAuthor id="3" name="Gambogi, Joseph" initials="GJ" lastIdx="12" clrIdx="2">
    <p:extLst>
      <p:ext uri="{19B8F6BF-5375-455C-9EA6-DF929625EA0E}">
        <p15:presenceInfo xmlns:p15="http://schemas.microsoft.com/office/powerpoint/2012/main" userId="S::jgambogi@usgs.gov::63d6265d-6f5e-4afa-bc20-9752b27cd382" providerId="AD"/>
      </p:ext>
    </p:extLst>
  </p:cmAuthor>
  <p:cmAuthor id="10" name="Miller, Danielle SES OSD OUSD AS" initials="MDSOOA" lastIdx="2" clrIdx="10">
    <p:extLst>
      <p:ext uri="{19B8F6BF-5375-455C-9EA6-DF929625EA0E}">
        <p15:presenceInfo xmlns:p15="http://schemas.microsoft.com/office/powerpoint/2012/main" userId="S-1-5-21-412667653-668731278-4213794525-1480518" providerId="AD"/>
      </p:ext>
    </p:extLst>
  </p:cmAuthor>
  <p:cmAuthor id="4" name="DiStasio, Anthony R CIV OSD OUSD A&amp;S (USA)" initials="DARCOOA(" lastIdx="10" clrIdx="3">
    <p:extLst>
      <p:ext uri="{19B8F6BF-5375-455C-9EA6-DF929625EA0E}">
        <p15:presenceInfo xmlns:p15="http://schemas.microsoft.com/office/powerpoint/2012/main" userId="S-1-5-21-412667653-668731278-4213794525-1424316" providerId="AD"/>
      </p:ext>
    </p:extLst>
  </p:cmAuthor>
  <p:cmAuthor id="5" name="Gabriel, Brian M CIV OSD OUSD A-S (USA)" initials="GBMCOOA(" lastIdx="11" clrIdx="4">
    <p:extLst>
      <p:ext uri="{19B8F6BF-5375-455C-9EA6-DF929625EA0E}">
        <p15:presenceInfo xmlns:p15="http://schemas.microsoft.com/office/powerpoint/2012/main" userId="S-1-5-21-412667653-668731278-4213794525-788725" providerId="AD"/>
      </p:ext>
    </p:extLst>
  </p:cmAuthor>
  <p:cmAuthor id="6" name="Grignon, Brennan H CIV OSD OUSD AS (USA)" initials="GBHCOOA(" lastIdx="3" clrIdx="6">
    <p:extLst>
      <p:ext uri="{19B8F6BF-5375-455C-9EA6-DF929625EA0E}">
        <p15:presenceInfo xmlns:p15="http://schemas.microsoft.com/office/powerpoint/2012/main" userId="S-1-5-21-412667653-668731278-4213794525-844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82D0"/>
    <a:srgbClr val="FFFFFF"/>
    <a:srgbClr val="92D050"/>
    <a:srgbClr val="FF0000"/>
    <a:srgbClr val="000080"/>
    <a:srgbClr val="D95319"/>
    <a:srgbClr val="E5E58B"/>
    <a:srgbClr val="4E5D82"/>
    <a:srgbClr val="F0EA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76C97F-8134-4E86-AD7B-A8C259F75DBD}" v="121" dt="2024-06-04T12:48:57.165"/>
    <p1510:client id="{C2B68BAE-C629-4861-95AA-0CCA0A640780}" v="1" dt="2024-06-04T15:54:12.4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18" autoAdjust="0"/>
    <p:restoredTop sz="94796" autoAdjust="0"/>
  </p:normalViewPr>
  <p:slideViewPr>
    <p:cSldViewPr snapToGrid="0">
      <p:cViewPr varScale="1">
        <p:scale>
          <a:sx n="94" d="100"/>
          <a:sy n="94" d="100"/>
        </p:scale>
        <p:origin x="96" y="288"/>
      </p:cViewPr>
      <p:guideLst>
        <p:guide orient="horz" pos="2160"/>
        <p:guide pos="3840"/>
      </p:guideLst>
    </p:cSldViewPr>
  </p:slideViewPr>
  <p:outlineViewPr>
    <p:cViewPr>
      <p:scale>
        <a:sx n="33" d="100"/>
        <a:sy n="33" d="100"/>
      </p:scale>
      <p:origin x="0" y="-20724"/>
    </p:cViewPr>
  </p:outlineViewPr>
  <p:notesTextViewPr>
    <p:cViewPr>
      <p:scale>
        <a:sx n="3" d="2"/>
        <a:sy n="3" d="2"/>
      </p:scale>
      <p:origin x="0" y="0"/>
    </p:cViewPr>
  </p:notesTextViewPr>
  <p:sorterViewPr>
    <p:cViewPr>
      <p:scale>
        <a:sx n="140" d="100"/>
        <a:sy n="140" d="100"/>
      </p:scale>
      <p:origin x="0" y="0"/>
    </p:cViewPr>
  </p:sorterViewPr>
  <p:notesViewPr>
    <p:cSldViewPr snapToGrid="0">
      <p:cViewPr varScale="1">
        <p:scale>
          <a:sx n="83" d="100"/>
          <a:sy n="83" d="100"/>
        </p:scale>
        <p:origin x="3930"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mitre.sharepoint.com/sites/BatteryProjectsEcosystem/Shared%20Documents/DoD%20Battery%20Standardization%20Assessment/Analysis%20-%20Battery%20Generic%20plus%20Data/Primary%20Battery%20Data/6135%20DLA%20plus%20nonDLA%202010-2022.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mitre.sharepoint.com/sites/BatteryProjectsEcosystem/Shared%20Documents/DoD%20Battery%20Standardization%20Assessment/Analysis%20-%20Battery%20Generic%20plus%20Data/Primary%20Battery%20Data/6135%20DLA%20plus%20nonDLA%202010-2022.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mitre.sharepoint.com/sites/BatteryProjectsEcosystem/Shared%20Documents/DoD%20Battery%20Standardization%20Assessment/Analysis%20-%20Battery%20Generic%20plus%20Data/Primary%20Battery%20Data/6135%20DLA%20plus%20nonDLA%202010-2022.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mitre.sharepoint.com/sites/BatteryProjectsEcosystem/Shared%20Documents/DoD%20Battery%20Standardization%20Assessment/Analysis%20-%20Battery%20Generic%20plus%20Data/Primary%20Battery%20Data/6135%20DLA%20plus%20nonDLA%202010-20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52326188393117523"/>
          <c:y val="4.178040244969379E-2"/>
          <c:w val="0.41809614076018276"/>
          <c:h val="0.88409488586653939"/>
        </c:manualLayout>
      </c:layout>
      <c:barChart>
        <c:barDir val="col"/>
        <c:grouping val="stacked"/>
        <c:varyColors val="0"/>
        <c:ser>
          <c:idx val="0"/>
          <c:order val="0"/>
          <c:tx>
            <c:strRef>
              <c:f>'[6135 DLA plus nonDLA 2010-2022.xlsx]Data_Plots Generic'!$B$22</c:f>
              <c:strCache>
                <c:ptCount val="1"/>
                <c:pt idx="0">
                  <c:v>6T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Generic'!$C$1</c:f>
              <c:strCache>
                <c:ptCount val="1"/>
                <c:pt idx="0">
                  <c:v>Total Cost</c:v>
                </c:pt>
              </c:strCache>
            </c:strRef>
          </c:cat>
          <c:val>
            <c:numRef>
              <c:f>'[6135 DLA plus nonDLA 2010-2022.xlsx]Data_Plots Generic'!$C$22</c:f>
              <c:numCache>
                <c:formatCode>_("$"* #,##0,,"M";_("$"* \(#,##0\);_("$"* "-"??_);_(@_)</c:formatCode>
                <c:ptCount val="1"/>
                <c:pt idx="0">
                  <c:v>64498285.044999599</c:v>
                </c:pt>
              </c:numCache>
            </c:numRef>
          </c:val>
          <c:extLst>
            <c:ext xmlns:c16="http://schemas.microsoft.com/office/drawing/2014/chart" uri="{C3380CC4-5D6E-409C-BE32-E72D297353CC}">
              <c16:uniqueId val="{00000000-6D61-4BC4-B667-C28627C410F4}"/>
            </c:ext>
          </c:extLst>
        </c:ser>
        <c:ser>
          <c:idx val="1"/>
          <c:order val="1"/>
          <c:tx>
            <c:strRef>
              <c:f>'[6135 DLA plus nonDLA 2010-2022.xlsx]Data_Plots Generic'!$B$23</c:f>
              <c:strCache>
                <c:ptCount val="1"/>
                <c:pt idx="0">
                  <c:v>Ground Vehicle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Generic'!$C$1</c:f>
              <c:strCache>
                <c:ptCount val="1"/>
                <c:pt idx="0">
                  <c:v>Total Cost</c:v>
                </c:pt>
              </c:strCache>
            </c:strRef>
          </c:cat>
          <c:val>
            <c:numRef>
              <c:f>'[6135 DLA plus nonDLA 2010-2022.xlsx]Data_Plots Generic'!$C$23</c:f>
              <c:numCache>
                <c:formatCode>_("$"* #,##0,,"M";_("$"* \(#,##0\);_("$"* "-"??_);_(@_)</c:formatCode>
                <c:ptCount val="1"/>
                <c:pt idx="0">
                  <c:v>16902484.002500009</c:v>
                </c:pt>
              </c:numCache>
            </c:numRef>
          </c:val>
          <c:extLst>
            <c:ext xmlns:c16="http://schemas.microsoft.com/office/drawing/2014/chart" uri="{C3380CC4-5D6E-409C-BE32-E72D297353CC}">
              <c16:uniqueId val="{00000001-6D61-4BC4-B667-C28627C410F4}"/>
            </c:ext>
          </c:extLst>
        </c:ser>
        <c:ser>
          <c:idx val="2"/>
          <c:order val="2"/>
          <c:tx>
            <c:strRef>
              <c:f>'[6135 DLA plus nonDLA 2010-2022.xlsx]Data_Plots Generic'!$B$24</c:f>
              <c:strCache>
                <c:ptCount val="1"/>
                <c:pt idx="0">
                  <c:v>Aircraft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Generic'!$C$1</c:f>
              <c:strCache>
                <c:ptCount val="1"/>
                <c:pt idx="0">
                  <c:v>Total Cost</c:v>
                </c:pt>
              </c:strCache>
            </c:strRef>
          </c:cat>
          <c:val>
            <c:numRef>
              <c:f>'[6135 DLA plus nonDLA 2010-2022.xlsx]Data_Plots Generic'!$C$24</c:f>
              <c:numCache>
                <c:formatCode>_("$"* #,##0,,"M";_("$"* \(#,##0\);_("$"* "-"??_);_(@_)</c:formatCode>
                <c:ptCount val="1"/>
                <c:pt idx="0">
                  <c:v>25042627.716666665</c:v>
                </c:pt>
              </c:numCache>
            </c:numRef>
          </c:val>
          <c:extLst>
            <c:ext xmlns:c16="http://schemas.microsoft.com/office/drawing/2014/chart" uri="{C3380CC4-5D6E-409C-BE32-E72D297353CC}">
              <c16:uniqueId val="{00000002-6D61-4BC4-B667-C28627C410F4}"/>
            </c:ext>
          </c:extLst>
        </c:ser>
        <c:ser>
          <c:idx val="3"/>
          <c:order val="3"/>
          <c:tx>
            <c:strRef>
              <c:f>'[6135 DLA plus nonDLA 2010-2022.xlsx]Data_Plots Generic'!$B$25</c:f>
              <c:strCache>
                <c:ptCount val="1"/>
                <c:pt idx="0">
                  <c:v>Dismounted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Generic'!$C$1</c:f>
              <c:strCache>
                <c:ptCount val="1"/>
                <c:pt idx="0">
                  <c:v>Total Cost</c:v>
                </c:pt>
              </c:strCache>
            </c:strRef>
          </c:cat>
          <c:val>
            <c:numRef>
              <c:f>'[6135 DLA plus nonDLA 2010-2022.xlsx]Data_Plots Generic'!$C$25</c:f>
              <c:numCache>
                <c:formatCode>_("$"* #,##0,,"M";_("$"* \(#,##0\);_("$"* "-"??_);_(@_)</c:formatCode>
                <c:ptCount val="1"/>
                <c:pt idx="0">
                  <c:v>20544937.311666667</c:v>
                </c:pt>
              </c:numCache>
            </c:numRef>
          </c:val>
          <c:extLst>
            <c:ext xmlns:c16="http://schemas.microsoft.com/office/drawing/2014/chart" uri="{C3380CC4-5D6E-409C-BE32-E72D297353CC}">
              <c16:uniqueId val="{00000003-6D61-4BC4-B667-C28627C410F4}"/>
            </c:ext>
          </c:extLst>
        </c:ser>
        <c:ser>
          <c:idx val="4"/>
          <c:order val="4"/>
          <c:tx>
            <c:strRef>
              <c:f>'[6135 DLA plus nonDLA 2010-2022.xlsx]Data_Plots Generic'!$B$26</c:f>
              <c:strCache>
                <c:ptCount val="1"/>
                <c:pt idx="0">
                  <c:v>MSB</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Generic'!$C$1</c:f>
              <c:strCache>
                <c:ptCount val="1"/>
                <c:pt idx="0">
                  <c:v>Total Cost</c:v>
                </c:pt>
              </c:strCache>
            </c:strRef>
          </c:cat>
          <c:val>
            <c:numRef>
              <c:f>'[6135 DLA plus nonDLA 2010-2022.xlsx]Data_Plots Generic'!$C$26</c:f>
              <c:numCache>
                <c:formatCode>_("$"* #,##0,,"M";_("$"* \(#,##0\);_("$"* "-"??_);_(@_)</c:formatCode>
                <c:ptCount val="1"/>
                <c:pt idx="0">
                  <c:v>12800000</c:v>
                </c:pt>
              </c:numCache>
            </c:numRef>
          </c:val>
          <c:extLst>
            <c:ext xmlns:c16="http://schemas.microsoft.com/office/drawing/2014/chart" uri="{C3380CC4-5D6E-409C-BE32-E72D297353CC}">
              <c16:uniqueId val="{00000004-6D61-4BC4-B667-C28627C410F4}"/>
            </c:ext>
          </c:extLst>
        </c:ser>
        <c:ser>
          <c:idx val="5"/>
          <c:order val="5"/>
          <c:tx>
            <c:strRef>
              <c:f>'[6135 DLA plus nonDLA 2010-2022.xlsx]Data_Plots Generic'!$B$27</c:f>
              <c:strCache>
                <c:ptCount val="1"/>
                <c:pt idx="0">
                  <c:v>Sea</c:v>
                </c:pt>
              </c:strCache>
            </c:strRef>
          </c:tx>
          <c:spPr>
            <a:solidFill>
              <a:schemeClr val="accent6"/>
            </a:solidFill>
            <a:ln>
              <a:noFill/>
            </a:ln>
            <a:effectLst/>
          </c:spPr>
          <c:invertIfNegative val="0"/>
          <c:dLbls>
            <c:delete val="1"/>
          </c:dLbls>
          <c:cat>
            <c:strRef>
              <c:f>'[6135 DLA plus nonDLA 2010-2022.xlsx]Data_Plots Generic'!$C$1</c:f>
              <c:strCache>
                <c:ptCount val="1"/>
                <c:pt idx="0">
                  <c:v>Total Cost</c:v>
                </c:pt>
              </c:strCache>
            </c:strRef>
          </c:cat>
          <c:val>
            <c:numRef>
              <c:f>'[6135 DLA plus nonDLA 2010-2022.xlsx]Data_Plots Generic'!$C$27</c:f>
              <c:numCache>
                <c:formatCode>_("$"* #,##0,,"M";_("$"* \(#,##0\);_("$"* "-"??_);_(@_)</c:formatCode>
                <c:ptCount val="1"/>
                <c:pt idx="0">
                  <c:v>5196259.567499998</c:v>
                </c:pt>
              </c:numCache>
            </c:numRef>
          </c:val>
          <c:extLst>
            <c:ext xmlns:c16="http://schemas.microsoft.com/office/drawing/2014/chart" uri="{C3380CC4-5D6E-409C-BE32-E72D297353CC}">
              <c16:uniqueId val="{00000005-6D61-4BC4-B667-C28627C410F4}"/>
            </c:ext>
          </c:extLst>
        </c:ser>
        <c:ser>
          <c:idx val="6"/>
          <c:order val="6"/>
          <c:tx>
            <c:strRef>
              <c:f>'[6135 DLA plus nonDLA 2010-2022.xlsx]Data_Plots Generic'!$B$28</c:f>
              <c:strCache>
                <c:ptCount val="1"/>
                <c:pt idx="0">
                  <c:v>Munition</c:v>
                </c:pt>
              </c:strCache>
            </c:strRef>
          </c:tx>
          <c:spPr>
            <a:solidFill>
              <a:schemeClr val="accent1">
                <a:lumMod val="60000"/>
              </a:schemeClr>
            </a:solidFill>
            <a:ln>
              <a:noFill/>
            </a:ln>
            <a:effectLst/>
          </c:spPr>
          <c:invertIfNegative val="0"/>
          <c:dLbls>
            <c:delete val="1"/>
          </c:dLbls>
          <c:cat>
            <c:strRef>
              <c:f>'[6135 DLA plus nonDLA 2010-2022.xlsx]Data_Plots Generic'!$C$1</c:f>
              <c:strCache>
                <c:ptCount val="1"/>
                <c:pt idx="0">
                  <c:v>Total Cost</c:v>
                </c:pt>
              </c:strCache>
            </c:strRef>
          </c:cat>
          <c:val>
            <c:numRef>
              <c:f>'[6135 DLA plus nonDLA 2010-2022.xlsx]Data_Plots Generic'!$C$28</c:f>
              <c:numCache>
                <c:formatCode>_("$"* #,##0,,"M";_("$"* \(#,##0\);_("$"* "-"??_);_(@_)</c:formatCode>
                <c:ptCount val="1"/>
                <c:pt idx="0">
                  <c:v>4611256.4766666656</c:v>
                </c:pt>
              </c:numCache>
            </c:numRef>
          </c:val>
          <c:extLst>
            <c:ext xmlns:c16="http://schemas.microsoft.com/office/drawing/2014/chart" uri="{C3380CC4-5D6E-409C-BE32-E72D297353CC}">
              <c16:uniqueId val="{00000006-6D61-4BC4-B667-C28627C410F4}"/>
            </c:ext>
          </c:extLst>
        </c:ser>
        <c:ser>
          <c:idx val="7"/>
          <c:order val="7"/>
          <c:tx>
            <c:strRef>
              <c:f>'[6135 DLA plus nonDLA 2010-2022.xlsx]Data_Plots Generic'!$B$29</c:f>
              <c:strCache>
                <c:ptCount val="1"/>
                <c:pt idx="0">
                  <c:v>UPS</c:v>
                </c:pt>
              </c:strCache>
            </c:strRef>
          </c:tx>
          <c:spPr>
            <a:solidFill>
              <a:schemeClr val="accent2">
                <a:lumMod val="60000"/>
              </a:schemeClr>
            </a:solidFill>
            <a:ln>
              <a:noFill/>
            </a:ln>
            <a:effectLst/>
          </c:spPr>
          <c:invertIfNegative val="0"/>
          <c:dLbls>
            <c:delete val="1"/>
          </c:dLbls>
          <c:cat>
            <c:strRef>
              <c:f>'[6135 DLA plus nonDLA 2010-2022.xlsx]Data_Plots Generic'!$C$1</c:f>
              <c:strCache>
                <c:ptCount val="1"/>
                <c:pt idx="0">
                  <c:v>Total Cost</c:v>
                </c:pt>
              </c:strCache>
            </c:strRef>
          </c:cat>
          <c:val>
            <c:numRef>
              <c:f>'[6135 DLA plus nonDLA 2010-2022.xlsx]Data_Plots Generic'!$C$29</c:f>
              <c:numCache>
                <c:formatCode>_("$"* #,##0,,"M";_("$"* \(#,##0\);_("$"* "-"??_);_(@_)</c:formatCode>
                <c:ptCount val="1"/>
                <c:pt idx="0">
                  <c:v>2626484.0224999972</c:v>
                </c:pt>
              </c:numCache>
            </c:numRef>
          </c:val>
          <c:extLst>
            <c:ext xmlns:c16="http://schemas.microsoft.com/office/drawing/2014/chart" uri="{C3380CC4-5D6E-409C-BE32-E72D297353CC}">
              <c16:uniqueId val="{00000007-6D61-4BC4-B667-C28627C410F4}"/>
            </c:ext>
          </c:extLst>
        </c:ser>
        <c:ser>
          <c:idx val="8"/>
          <c:order val="8"/>
          <c:tx>
            <c:strRef>
              <c:f>'[6135 DLA plus nonDLA 2010-2022.xlsx]Data_Plots Generic'!$B$30</c:f>
              <c:strCache>
                <c:ptCount val="1"/>
                <c:pt idx="0">
                  <c:v>Generic</c:v>
                </c:pt>
              </c:strCache>
            </c:strRef>
          </c:tx>
          <c:spPr>
            <a:solidFill>
              <a:schemeClr val="accent3">
                <a:lumMod val="60000"/>
              </a:schemeClr>
            </a:solidFill>
            <a:ln>
              <a:noFill/>
            </a:ln>
            <a:effectLst/>
          </c:spPr>
          <c:invertIfNegative val="0"/>
          <c:dLbls>
            <c:delete val="1"/>
          </c:dLbls>
          <c:cat>
            <c:strRef>
              <c:f>'[6135 DLA plus nonDLA 2010-2022.xlsx]Data_Plots Generic'!$C$1</c:f>
              <c:strCache>
                <c:ptCount val="1"/>
                <c:pt idx="0">
                  <c:v>Total Cost</c:v>
                </c:pt>
              </c:strCache>
            </c:strRef>
          </c:cat>
          <c:val>
            <c:numRef>
              <c:f>'[6135 DLA plus nonDLA 2010-2022.xlsx]Data_Plots Generic'!$C$30</c:f>
              <c:numCache>
                <c:formatCode>_("$"* #,##0,,"M";_("$"* \(#,##0\);_("$"* "-"??_);_(@_)</c:formatCode>
                <c:ptCount val="1"/>
                <c:pt idx="0">
                  <c:v>1654820.8199999982</c:v>
                </c:pt>
              </c:numCache>
            </c:numRef>
          </c:val>
          <c:extLst>
            <c:ext xmlns:c16="http://schemas.microsoft.com/office/drawing/2014/chart" uri="{C3380CC4-5D6E-409C-BE32-E72D297353CC}">
              <c16:uniqueId val="{00000008-6D61-4BC4-B667-C28627C410F4}"/>
            </c:ext>
          </c:extLst>
        </c:ser>
        <c:ser>
          <c:idx val="9"/>
          <c:order val="9"/>
          <c:tx>
            <c:strRef>
              <c:f>'[6135 DLA plus nonDLA 2010-2022.xlsx]Data_Plots Generic'!$B$31</c:f>
              <c:strCache>
                <c:ptCount val="1"/>
                <c:pt idx="0">
                  <c:v>N/A</c:v>
                </c:pt>
              </c:strCache>
            </c:strRef>
          </c:tx>
          <c:spPr>
            <a:solidFill>
              <a:schemeClr val="accent4">
                <a:lumMod val="60000"/>
              </a:schemeClr>
            </a:solidFill>
            <a:ln>
              <a:noFill/>
            </a:ln>
            <a:effectLst/>
          </c:spPr>
          <c:invertIfNegative val="0"/>
          <c:dLbls>
            <c:delete val="1"/>
          </c:dLbls>
          <c:cat>
            <c:strRef>
              <c:f>'[6135 DLA plus nonDLA 2010-2022.xlsx]Data_Plots Generic'!$C$1</c:f>
              <c:strCache>
                <c:ptCount val="1"/>
                <c:pt idx="0">
                  <c:v>Total Cost</c:v>
                </c:pt>
              </c:strCache>
            </c:strRef>
          </c:cat>
          <c:val>
            <c:numRef>
              <c:f>'[6135 DLA plus nonDLA 2010-2022.xlsx]Data_Plots Generic'!$C$31</c:f>
              <c:numCache>
                <c:formatCode>_("$"* #,##0,,"M";_("$"* \(#,##0\);_("$"* "-"??_);_(@_)</c:formatCode>
                <c:ptCount val="1"/>
                <c:pt idx="0">
                  <c:v>1402073.3775000004</c:v>
                </c:pt>
              </c:numCache>
            </c:numRef>
          </c:val>
          <c:extLst>
            <c:ext xmlns:c16="http://schemas.microsoft.com/office/drawing/2014/chart" uri="{C3380CC4-5D6E-409C-BE32-E72D297353CC}">
              <c16:uniqueId val="{00000009-6D61-4BC4-B667-C28627C410F4}"/>
            </c:ext>
          </c:extLst>
        </c:ser>
        <c:ser>
          <c:idx val="10"/>
          <c:order val="10"/>
          <c:tx>
            <c:strRef>
              <c:f>'[6135 DLA plus nonDLA 2010-2022.xlsx]Data_Plots Generic'!$B$32</c:f>
              <c:strCache>
                <c:ptCount val="1"/>
                <c:pt idx="0">
                  <c:v>Primary Lithium</c:v>
                </c:pt>
              </c:strCache>
            </c:strRef>
          </c:tx>
          <c:spPr>
            <a:solidFill>
              <a:srgbClr val="255E91"/>
            </a:solidFill>
            <a:ln>
              <a:noFill/>
            </a:ln>
            <a:effectLst/>
          </c:spPr>
          <c:invertIfNegative val="0"/>
          <c:dLbls>
            <c:dLbl>
              <c:idx val="0"/>
              <c:layout>
                <c:manualLayout>
                  <c:x val="-3.225673179741421E-3"/>
                  <c:y val="-1.8799212598425197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D61-4BC4-B667-C28627C410F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Generic'!$C$1</c:f>
              <c:strCache>
                <c:ptCount val="1"/>
                <c:pt idx="0">
                  <c:v>Total Cost</c:v>
                </c:pt>
              </c:strCache>
            </c:strRef>
          </c:cat>
          <c:val>
            <c:numRef>
              <c:f>'[6135 DLA plus nonDLA 2010-2022.xlsx]Data_Plots Generic'!$C$32</c:f>
              <c:numCache>
                <c:formatCode>_("$"* #,##0,,"M";_("$"* \(#,##0\);_("$"* "-"??_);_(@_)</c:formatCode>
                <c:ptCount val="1"/>
                <c:pt idx="0">
                  <c:v>42687101.524166964</c:v>
                </c:pt>
              </c:numCache>
            </c:numRef>
          </c:val>
          <c:extLst>
            <c:ext xmlns:c16="http://schemas.microsoft.com/office/drawing/2014/chart" uri="{C3380CC4-5D6E-409C-BE32-E72D297353CC}">
              <c16:uniqueId val="{0000000B-6D61-4BC4-B667-C28627C410F4}"/>
            </c:ext>
          </c:extLst>
        </c:ser>
        <c:ser>
          <c:idx val="11"/>
          <c:order val="11"/>
          <c:tx>
            <c:strRef>
              <c:f>'[6135 DLA plus nonDLA 2010-2022.xlsx]Data_Plots Generic'!$B$33</c:f>
              <c:strCache>
                <c:ptCount val="1"/>
                <c:pt idx="0">
                  <c:v>Primary Alkaline</c:v>
                </c:pt>
              </c:strCache>
            </c:strRef>
          </c:tx>
          <c:spPr>
            <a:solidFill>
              <a:srgbClr val="43682B"/>
            </a:solidFill>
            <a:ln>
              <a:noFill/>
            </a:ln>
            <a:effectLst/>
          </c:spPr>
          <c:invertIfNegative val="0"/>
          <c:dLbls>
            <c:dLbl>
              <c:idx val="0"/>
              <c:layout>
                <c:manualLayout>
                  <c:x val="0.16049382716049376"/>
                  <c:y val="-2.777777777777777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D61-4BC4-B667-C28627C410F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Generic'!$C$1</c:f>
              <c:strCache>
                <c:ptCount val="1"/>
                <c:pt idx="0">
                  <c:v>Total Cost</c:v>
                </c:pt>
              </c:strCache>
            </c:strRef>
          </c:cat>
          <c:val>
            <c:numRef>
              <c:f>'[6135 DLA plus nonDLA 2010-2022.xlsx]Data_Plots Generic'!$C$33</c:f>
              <c:numCache>
                <c:formatCode>_("$"* #,##0,,"M";_("$"* \(#,##0\);_("$"* "-"??_);_(@_)</c:formatCode>
                <c:ptCount val="1"/>
                <c:pt idx="0">
                  <c:v>4451728.0566667365</c:v>
                </c:pt>
              </c:numCache>
            </c:numRef>
          </c:val>
          <c:extLst>
            <c:ext xmlns:c16="http://schemas.microsoft.com/office/drawing/2014/chart" uri="{C3380CC4-5D6E-409C-BE32-E72D297353CC}">
              <c16:uniqueId val="{0000000D-6D61-4BC4-B667-C28627C410F4}"/>
            </c:ext>
          </c:extLst>
        </c:ser>
        <c:ser>
          <c:idx val="12"/>
          <c:order val="12"/>
          <c:tx>
            <c:strRef>
              <c:f>'[6135 DLA plus nonDLA 2010-2022.xlsx]Data_Plots Generic'!$B$34</c:f>
              <c:strCache>
                <c:ptCount val="1"/>
                <c:pt idx="0">
                  <c:v>Primary N/A</c:v>
                </c:pt>
              </c:strCache>
            </c:strRef>
          </c:tx>
          <c:spPr>
            <a:solidFill>
              <a:srgbClr val="698ED0"/>
            </a:solidFill>
            <a:ln>
              <a:noFill/>
            </a:ln>
            <a:effectLst/>
          </c:spPr>
          <c:invertIfNegative val="0"/>
          <c:dLbls>
            <c:dLbl>
              <c:idx val="0"/>
              <c:layout>
                <c:manualLayout>
                  <c:x val="-0.20987654320987653"/>
                  <c:y val="-1.010101010101010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D61-4BC4-B667-C28627C410F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Generic'!$C$1</c:f>
              <c:strCache>
                <c:ptCount val="1"/>
                <c:pt idx="0">
                  <c:v>Total Cost</c:v>
                </c:pt>
              </c:strCache>
            </c:strRef>
          </c:cat>
          <c:val>
            <c:numRef>
              <c:f>'[6135 DLA plus nonDLA 2010-2022.xlsx]Data_Plots Generic'!$C$34</c:f>
              <c:numCache>
                <c:formatCode>_("$"* #,##0,,"M";_("$"* \(#,##0\);_("$"* "-"??_);_(@_)</c:formatCode>
                <c:ptCount val="1"/>
                <c:pt idx="0">
                  <c:v>4774993.0558333388</c:v>
                </c:pt>
              </c:numCache>
            </c:numRef>
          </c:val>
          <c:extLst>
            <c:ext xmlns:c16="http://schemas.microsoft.com/office/drawing/2014/chart" uri="{C3380CC4-5D6E-409C-BE32-E72D297353CC}">
              <c16:uniqueId val="{0000000F-6D61-4BC4-B667-C28627C410F4}"/>
            </c:ext>
          </c:extLst>
        </c:ser>
        <c:dLbls>
          <c:dLblPos val="ctr"/>
          <c:showLegendKey val="0"/>
          <c:showVal val="1"/>
          <c:showCatName val="0"/>
          <c:showSerName val="0"/>
          <c:showPercent val="0"/>
          <c:showBubbleSize val="0"/>
        </c:dLbls>
        <c:gapWidth val="150"/>
        <c:overlap val="100"/>
        <c:axId val="520206992"/>
        <c:axId val="1994068160"/>
      </c:barChart>
      <c:catAx>
        <c:axId val="520206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94068160"/>
        <c:crosses val="autoZero"/>
        <c:auto val="1"/>
        <c:lblAlgn val="ctr"/>
        <c:lblOffset val="100"/>
        <c:noMultiLvlLbl val="0"/>
      </c:catAx>
      <c:valAx>
        <c:axId val="1994068160"/>
        <c:scaling>
          <c:orientation val="minMax"/>
          <c:max val="210000000"/>
          <c:min val="0"/>
        </c:scaling>
        <c:delete val="0"/>
        <c:axPos val="l"/>
        <c:majorGridlines>
          <c:spPr>
            <a:ln w="9525" cap="flat" cmpd="sng" algn="ctr">
              <a:solidFill>
                <a:schemeClr val="tx1">
                  <a:lumMod val="15000"/>
                  <a:lumOff val="85000"/>
                </a:schemeClr>
              </a:solidFill>
              <a:round/>
            </a:ln>
            <a:effectLst/>
          </c:spPr>
        </c:majorGridlines>
        <c:numFmt formatCode="_(&quot;$&quot;* #,##0,,&quot;M&quot;;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20206992"/>
        <c:crosses val="autoZero"/>
        <c:crossBetween val="between"/>
        <c:majorUnit val="20000000"/>
      </c:valAx>
      <c:spPr>
        <a:noFill/>
        <a:ln>
          <a:noFill/>
        </a:ln>
        <a:effectLst/>
      </c:spPr>
    </c:plotArea>
    <c:legend>
      <c:legendPos val="r"/>
      <c:layout>
        <c:manualLayout>
          <c:xMode val="edge"/>
          <c:yMode val="edge"/>
          <c:x val="0"/>
          <c:y val="6.0982860097033326E-2"/>
          <c:w val="0.34024210654760811"/>
          <c:h val="0.8654843602040657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'[6135 DLA plus nonDLA 2010-2022.xlsx]Data_Plots Generic'!$B$22</c:f>
              <c:strCache>
                <c:ptCount val="1"/>
                <c:pt idx="0">
                  <c:v>6T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Generic'!$D$1</c:f>
              <c:strCache>
                <c:ptCount val="1"/>
                <c:pt idx="0">
                  <c:v>Quantity</c:v>
                </c:pt>
              </c:strCache>
            </c:strRef>
          </c:cat>
          <c:val>
            <c:numRef>
              <c:f>'[6135 DLA plus nonDLA 2010-2022.xlsx]Data_Plots Generic'!$D$22</c:f>
              <c:numCache>
                <c:formatCode>#,##0,"K"</c:formatCode>
                <c:ptCount val="1"/>
                <c:pt idx="0">
                  <c:v>304302.07783451868</c:v>
                </c:pt>
              </c:numCache>
            </c:numRef>
          </c:val>
          <c:extLst>
            <c:ext xmlns:c16="http://schemas.microsoft.com/office/drawing/2014/chart" uri="{C3380CC4-5D6E-409C-BE32-E72D297353CC}">
              <c16:uniqueId val="{00000000-EC35-4EB1-AA74-A9D6656B8349}"/>
            </c:ext>
          </c:extLst>
        </c:ser>
        <c:ser>
          <c:idx val="1"/>
          <c:order val="1"/>
          <c:tx>
            <c:strRef>
              <c:f>'[6135 DLA plus nonDLA 2010-2022.xlsx]Data_Plots Generic'!$B$23</c:f>
              <c:strCache>
                <c:ptCount val="1"/>
                <c:pt idx="0">
                  <c:v>Ground Vehicle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Generic'!$D$1</c:f>
              <c:strCache>
                <c:ptCount val="1"/>
                <c:pt idx="0">
                  <c:v>Quantity</c:v>
                </c:pt>
              </c:strCache>
            </c:strRef>
          </c:cat>
          <c:val>
            <c:numRef>
              <c:f>'[6135 DLA plus nonDLA 2010-2022.xlsx]Data_Plots Generic'!$D$23</c:f>
              <c:numCache>
                <c:formatCode>#,##0,"K"</c:formatCode>
                <c:ptCount val="1"/>
                <c:pt idx="0">
                  <c:v>116239.51181687671</c:v>
                </c:pt>
              </c:numCache>
            </c:numRef>
          </c:val>
          <c:extLst>
            <c:ext xmlns:c16="http://schemas.microsoft.com/office/drawing/2014/chart" uri="{C3380CC4-5D6E-409C-BE32-E72D297353CC}">
              <c16:uniqueId val="{00000001-EC35-4EB1-AA74-A9D6656B8349}"/>
            </c:ext>
          </c:extLst>
        </c:ser>
        <c:ser>
          <c:idx val="2"/>
          <c:order val="2"/>
          <c:tx>
            <c:strRef>
              <c:f>'[6135 DLA plus nonDLA 2010-2022.xlsx]Data_Plots Generic'!$B$24</c:f>
              <c:strCache>
                <c:ptCount val="1"/>
                <c:pt idx="0">
                  <c:v>Aircraft</c:v>
                </c:pt>
              </c:strCache>
            </c:strRef>
          </c:tx>
          <c:spPr>
            <a:solidFill>
              <a:schemeClr val="accent3"/>
            </a:solidFill>
            <a:ln>
              <a:noFill/>
            </a:ln>
            <a:effectLst/>
          </c:spPr>
          <c:invertIfNegative val="0"/>
          <c:dLbls>
            <c:dLbl>
              <c:idx val="0"/>
              <c:layout>
                <c:manualLayout>
                  <c:x val="0.2669182891133155"/>
                  <c:y val="1.515151515151505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C35-4EB1-AA74-A9D6656B834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Generic'!$D$1</c:f>
              <c:strCache>
                <c:ptCount val="1"/>
                <c:pt idx="0">
                  <c:v>Quantity</c:v>
                </c:pt>
              </c:strCache>
            </c:strRef>
          </c:cat>
          <c:val>
            <c:numRef>
              <c:f>'[6135 DLA plus nonDLA 2010-2022.xlsx]Data_Plots Generic'!$D$24</c:f>
              <c:numCache>
                <c:formatCode>#,##0,"K"</c:formatCode>
                <c:ptCount val="1"/>
                <c:pt idx="0">
                  <c:v>40146.119333889823</c:v>
                </c:pt>
              </c:numCache>
            </c:numRef>
          </c:val>
          <c:extLst>
            <c:ext xmlns:c16="http://schemas.microsoft.com/office/drawing/2014/chart" uri="{C3380CC4-5D6E-409C-BE32-E72D297353CC}">
              <c16:uniqueId val="{00000003-EC35-4EB1-AA74-A9D6656B8349}"/>
            </c:ext>
          </c:extLst>
        </c:ser>
        <c:ser>
          <c:idx val="3"/>
          <c:order val="3"/>
          <c:tx>
            <c:strRef>
              <c:f>'[6135 DLA plus nonDLA 2010-2022.xlsx]Data_Plots Generic'!$B$25</c:f>
              <c:strCache>
                <c:ptCount val="1"/>
                <c:pt idx="0">
                  <c:v>Dismounted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Generic'!$D$1</c:f>
              <c:strCache>
                <c:ptCount val="1"/>
                <c:pt idx="0">
                  <c:v>Quantity</c:v>
                </c:pt>
              </c:strCache>
            </c:strRef>
          </c:cat>
          <c:val>
            <c:numRef>
              <c:f>'[6135 DLA plus nonDLA 2010-2022.xlsx]Data_Plots Generic'!$D$25</c:f>
              <c:numCache>
                <c:formatCode>#,##0,"K"</c:formatCode>
                <c:ptCount val="1"/>
                <c:pt idx="0">
                  <c:v>126158.3901423007</c:v>
                </c:pt>
              </c:numCache>
            </c:numRef>
          </c:val>
          <c:extLst>
            <c:ext xmlns:c16="http://schemas.microsoft.com/office/drawing/2014/chart" uri="{C3380CC4-5D6E-409C-BE32-E72D297353CC}">
              <c16:uniqueId val="{00000004-EC35-4EB1-AA74-A9D6656B8349}"/>
            </c:ext>
          </c:extLst>
        </c:ser>
        <c:ser>
          <c:idx val="4"/>
          <c:order val="4"/>
          <c:tx>
            <c:strRef>
              <c:f>'[6135 DLA plus nonDLA 2010-2022.xlsx]Data_Plots Generic'!$B$26</c:f>
              <c:strCache>
                <c:ptCount val="1"/>
                <c:pt idx="0">
                  <c:v>MSB</c:v>
                </c:pt>
              </c:strCache>
            </c:strRef>
          </c:tx>
          <c:spPr>
            <a:solidFill>
              <a:schemeClr val="accent5"/>
            </a:solidFill>
            <a:ln>
              <a:noFill/>
            </a:ln>
            <a:effectLst/>
          </c:spPr>
          <c:invertIfNegative val="0"/>
          <c:dLbls>
            <c:delete val="1"/>
          </c:dLbls>
          <c:cat>
            <c:strRef>
              <c:f>'[6135 DLA plus nonDLA 2010-2022.xlsx]Data_Plots Generic'!$D$1</c:f>
              <c:strCache>
                <c:ptCount val="1"/>
                <c:pt idx="0">
                  <c:v>Quantity</c:v>
                </c:pt>
              </c:strCache>
            </c:strRef>
          </c:cat>
          <c:val>
            <c:numRef>
              <c:f>'[6135 DLA plus nonDLA 2010-2022.xlsx]Data_Plots Generic'!$D$26</c:f>
              <c:numCache>
                <c:formatCode>#,##0,"K"</c:formatCode>
                <c:ptCount val="1"/>
                <c:pt idx="0">
                  <c:v>16.998671978751659</c:v>
                </c:pt>
              </c:numCache>
            </c:numRef>
          </c:val>
          <c:extLst>
            <c:ext xmlns:c16="http://schemas.microsoft.com/office/drawing/2014/chart" uri="{C3380CC4-5D6E-409C-BE32-E72D297353CC}">
              <c16:uniqueId val="{00000005-EC35-4EB1-AA74-A9D6656B8349}"/>
            </c:ext>
          </c:extLst>
        </c:ser>
        <c:ser>
          <c:idx val="5"/>
          <c:order val="5"/>
          <c:tx>
            <c:strRef>
              <c:f>'[6135 DLA plus nonDLA 2010-2022.xlsx]Data_Plots Generic'!$B$27</c:f>
              <c:strCache>
                <c:ptCount val="1"/>
                <c:pt idx="0">
                  <c:v>Sea</c:v>
                </c:pt>
              </c:strCache>
            </c:strRef>
          </c:tx>
          <c:spPr>
            <a:solidFill>
              <a:schemeClr val="accent6"/>
            </a:solidFill>
            <a:ln>
              <a:noFill/>
            </a:ln>
            <a:effectLst/>
          </c:spPr>
          <c:invertIfNegative val="0"/>
          <c:dLbls>
            <c:delete val="1"/>
          </c:dLbls>
          <c:cat>
            <c:strRef>
              <c:f>'[6135 DLA plus nonDLA 2010-2022.xlsx]Data_Plots Generic'!$D$1</c:f>
              <c:strCache>
                <c:ptCount val="1"/>
                <c:pt idx="0">
                  <c:v>Quantity</c:v>
                </c:pt>
              </c:strCache>
            </c:strRef>
          </c:cat>
          <c:val>
            <c:numRef>
              <c:f>'[6135 DLA plus nonDLA 2010-2022.xlsx]Data_Plots Generic'!$D$27</c:f>
              <c:numCache>
                <c:formatCode>#,##0,"K"</c:formatCode>
                <c:ptCount val="1"/>
                <c:pt idx="0">
                  <c:v>42288.539856804688</c:v>
                </c:pt>
              </c:numCache>
            </c:numRef>
          </c:val>
          <c:extLst>
            <c:ext xmlns:c16="http://schemas.microsoft.com/office/drawing/2014/chart" uri="{C3380CC4-5D6E-409C-BE32-E72D297353CC}">
              <c16:uniqueId val="{00000006-EC35-4EB1-AA74-A9D6656B8349}"/>
            </c:ext>
          </c:extLst>
        </c:ser>
        <c:ser>
          <c:idx val="6"/>
          <c:order val="6"/>
          <c:tx>
            <c:strRef>
              <c:f>'[6135 DLA plus nonDLA 2010-2022.xlsx]Data_Plots Generic'!$B$28</c:f>
              <c:strCache>
                <c:ptCount val="1"/>
                <c:pt idx="0">
                  <c:v>Munition</c:v>
                </c:pt>
              </c:strCache>
            </c:strRef>
          </c:tx>
          <c:spPr>
            <a:solidFill>
              <a:schemeClr val="accent1">
                <a:lumMod val="60000"/>
              </a:schemeClr>
            </a:solidFill>
            <a:ln>
              <a:noFill/>
            </a:ln>
            <a:effectLst/>
          </c:spPr>
          <c:invertIfNegative val="0"/>
          <c:dLbls>
            <c:delete val="1"/>
          </c:dLbls>
          <c:cat>
            <c:strRef>
              <c:f>'[6135 DLA plus nonDLA 2010-2022.xlsx]Data_Plots Generic'!$D$1</c:f>
              <c:strCache>
                <c:ptCount val="1"/>
                <c:pt idx="0">
                  <c:v>Quantity</c:v>
                </c:pt>
              </c:strCache>
            </c:strRef>
          </c:cat>
          <c:val>
            <c:numRef>
              <c:f>'[6135 DLA plus nonDLA 2010-2022.xlsx]Data_Plots Generic'!$D$28</c:f>
              <c:numCache>
                <c:formatCode>#,##0,"K"</c:formatCode>
                <c:ptCount val="1"/>
                <c:pt idx="0">
                  <c:v>1887.6866217464028</c:v>
                </c:pt>
              </c:numCache>
            </c:numRef>
          </c:val>
          <c:extLst>
            <c:ext xmlns:c16="http://schemas.microsoft.com/office/drawing/2014/chart" uri="{C3380CC4-5D6E-409C-BE32-E72D297353CC}">
              <c16:uniqueId val="{00000007-EC35-4EB1-AA74-A9D6656B8349}"/>
            </c:ext>
          </c:extLst>
        </c:ser>
        <c:ser>
          <c:idx val="7"/>
          <c:order val="7"/>
          <c:tx>
            <c:strRef>
              <c:f>'[6135 DLA plus nonDLA 2010-2022.xlsx]Data_Plots Generic'!$B$29</c:f>
              <c:strCache>
                <c:ptCount val="1"/>
                <c:pt idx="0">
                  <c:v>UPS</c:v>
                </c:pt>
              </c:strCache>
            </c:strRef>
          </c:tx>
          <c:spPr>
            <a:solidFill>
              <a:schemeClr val="accent2">
                <a:lumMod val="60000"/>
              </a:schemeClr>
            </a:solidFill>
            <a:ln>
              <a:noFill/>
            </a:ln>
            <a:effectLst/>
          </c:spPr>
          <c:invertIfNegative val="0"/>
          <c:dLbls>
            <c:delete val="1"/>
          </c:dLbls>
          <c:cat>
            <c:strRef>
              <c:f>'[6135 DLA plus nonDLA 2010-2022.xlsx]Data_Plots Generic'!$D$1</c:f>
              <c:strCache>
                <c:ptCount val="1"/>
                <c:pt idx="0">
                  <c:v>Quantity</c:v>
                </c:pt>
              </c:strCache>
            </c:strRef>
          </c:cat>
          <c:val>
            <c:numRef>
              <c:f>'[6135 DLA plus nonDLA 2010-2022.xlsx]Data_Plots Generic'!$D$29</c:f>
              <c:numCache>
                <c:formatCode>#,##0,"K"</c:formatCode>
                <c:ptCount val="1"/>
                <c:pt idx="0">
                  <c:v>12695.708268949267</c:v>
                </c:pt>
              </c:numCache>
            </c:numRef>
          </c:val>
          <c:extLst>
            <c:ext xmlns:c16="http://schemas.microsoft.com/office/drawing/2014/chart" uri="{C3380CC4-5D6E-409C-BE32-E72D297353CC}">
              <c16:uniqueId val="{00000008-EC35-4EB1-AA74-A9D6656B8349}"/>
            </c:ext>
          </c:extLst>
        </c:ser>
        <c:ser>
          <c:idx val="8"/>
          <c:order val="8"/>
          <c:tx>
            <c:strRef>
              <c:f>'[6135 DLA plus nonDLA 2010-2022.xlsx]Data_Plots Generic'!$B$30</c:f>
              <c:strCache>
                <c:ptCount val="1"/>
                <c:pt idx="0">
                  <c:v>Generic</c:v>
                </c:pt>
              </c:strCache>
            </c:strRef>
          </c:tx>
          <c:spPr>
            <a:solidFill>
              <a:schemeClr val="accent3">
                <a:lumMod val="60000"/>
              </a:schemeClr>
            </a:solidFill>
            <a:ln>
              <a:noFill/>
            </a:ln>
            <a:effectLst/>
          </c:spPr>
          <c:invertIfNegative val="0"/>
          <c:dLbls>
            <c:delete val="1"/>
          </c:dLbls>
          <c:cat>
            <c:strRef>
              <c:f>'[6135 DLA plus nonDLA 2010-2022.xlsx]Data_Plots Generic'!$D$1</c:f>
              <c:strCache>
                <c:ptCount val="1"/>
                <c:pt idx="0">
                  <c:v>Quantity</c:v>
                </c:pt>
              </c:strCache>
            </c:strRef>
          </c:cat>
          <c:val>
            <c:numRef>
              <c:f>'[6135 DLA plus nonDLA 2010-2022.xlsx]Data_Plots Generic'!$D$30</c:f>
              <c:numCache>
                <c:formatCode>#,##0,"K"</c:formatCode>
                <c:ptCount val="1"/>
                <c:pt idx="0">
                  <c:v>77324.525614437007</c:v>
                </c:pt>
              </c:numCache>
            </c:numRef>
          </c:val>
          <c:extLst>
            <c:ext xmlns:c16="http://schemas.microsoft.com/office/drawing/2014/chart" uri="{C3380CC4-5D6E-409C-BE32-E72D297353CC}">
              <c16:uniqueId val="{00000009-EC35-4EB1-AA74-A9D6656B8349}"/>
            </c:ext>
          </c:extLst>
        </c:ser>
        <c:ser>
          <c:idx val="9"/>
          <c:order val="9"/>
          <c:tx>
            <c:strRef>
              <c:f>'[6135 DLA plus nonDLA 2010-2022.xlsx]Data_Plots Generic'!$B$31</c:f>
              <c:strCache>
                <c:ptCount val="1"/>
                <c:pt idx="0">
                  <c:v>N/A</c:v>
                </c:pt>
              </c:strCache>
            </c:strRef>
          </c:tx>
          <c:spPr>
            <a:solidFill>
              <a:schemeClr val="accent4">
                <a:lumMod val="60000"/>
              </a:schemeClr>
            </a:solidFill>
            <a:ln>
              <a:noFill/>
            </a:ln>
            <a:effectLst/>
          </c:spPr>
          <c:invertIfNegative val="0"/>
          <c:dLbls>
            <c:delete val="1"/>
          </c:dLbls>
          <c:cat>
            <c:strRef>
              <c:f>'[6135 DLA plus nonDLA 2010-2022.xlsx]Data_Plots Generic'!$D$1</c:f>
              <c:strCache>
                <c:ptCount val="1"/>
                <c:pt idx="0">
                  <c:v>Quantity</c:v>
                </c:pt>
              </c:strCache>
            </c:strRef>
          </c:cat>
          <c:val>
            <c:numRef>
              <c:f>'[6135 DLA plus nonDLA 2010-2022.xlsx]Data_Plots Generic'!$D$31</c:f>
              <c:numCache>
                <c:formatCode>#,##0,"K"</c:formatCode>
                <c:ptCount val="1"/>
                <c:pt idx="0">
                  <c:v>7791.7929464357294</c:v>
                </c:pt>
              </c:numCache>
            </c:numRef>
          </c:val>
          <c:extLst>
            <c:ext xmlns:c16="http://schemas.microsoft.com/office/drawing/2014/chart" uri="{C3380CC4-5D6E-409C-BE32-E72D297353CC}">
              <c16:uniqueId val="{0000000A-EC35-4EB1-AA74-A9D6656B8349}"/>
            </c:ext>
          </c:extLst>
        </c:ser>
        <c:ser>
          <c:idx val="10"/>
          <c:order val="10"/>
          <c:tx>
            <c:strRef>
              <c:f>'[6135 DLA plus nonDLA 2010-2022.xlsx]Data_Plots Generic'!$B$32</c:f>
              <c:strCache>
                <c:ptCount val="1"/>
                <c:pt idx="0">
                  <c:v>Primary Lithium</c:v>
                </c:pt>
              </c:strCache>
            </c:strRef>
          </c:tx>
          <c:spPr>
            <a:solidFill>
              <a:schemeClr val="accent5">
                <a:lumMod val="60000"/>
              </a:schemeClr>
            </a:solidFill>
            <a:ln>
              <a:noFill/>
            </a:ln>
            <a:effectLst/>
          </c:spPr>
          <c:invertIfNegative val="0"/>
          <c:dLbls>
            <c:dLbl>
              <c:idx val="0"/>
              <c:layout>
                <c:manualLayout>
                  <c:x val="2.200349956255468E-4"/>
                  <c:y val="-6.9023524837173195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26652903327502525"/>
                      <c:h val="9.3888888888888883E-2"/>
                    </c:manualLayout>
                  </c15:layout>
                </c:ext>
                <c:ext xmlns:c16="http://schemas.microsoft.com/office/drawing/2014/chart" uri="{C3380CC4-5D6E-409C-BE32-E72D297353CC}">
                  <c16:uniqueId val="{0000000B-EC35-4EB1-AA74-A9D6656B834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Generic'!$D$1</c:f>
              <c:strCache>
                <c:ptCount val="1"/>
                <c:pt idx="0">
                  <c:v>Quantity</c:v>
                </c:pt>
              </c:strCache>
            </c:strRef>
          </c:cat>
          <c:val>
            <c:numRef>
              <c:f>'[6135 DLA plus nonDLA 2010-2022.xlsx]Data_Plots Generic'!$D$32</c:f>
              <c:numCache>
                <c:formatCode>#,##0,"K"</c:formatCode>
                <c:ptCount val="1"/>
                <c:pt idx="0">
                  <c:v>1050474.9166666667</c:v>
                </c:pt>
              </c:numCache>
            </c:numRef>
          </c:val>
          <c:extLst>
            <c:ext xmlns:c16="http://schemas.microsoft.com/office/drawing/2014/chart" uri="{C3380CC4-5D6E-409C-BE32-E72D297353CC}">
              <c16:uniqueId val="{0000000C-EC35-4EB1-AA74-A9D6656B8349}"/>
            </c:ext>
          </c:extLst>
        </c:ser>
        <c:ser>
          <c:idx val="11"/>
          <c:order val="11"/>
          <c:tx>
            <c:strRef>
              <c:f>'[6135 DLA plus nonDLA 2010-2022.xlsx]Data_Plots Generic'!$B$33</c:f>
              <c:strCache>
                <c:ptCount val="1"/>
                <c:pt idx="0">
                  <c:v>Primary Alkaline</c:v>
                </c:pt>
              </c:strCache>
            </c:strRef>
          </c:tx>
          <c:spPr>
            <a:solidFill>
              <a:schemeClr val="accent6">
                <a:lumMod val="60000"/>
              </a:schemeClr>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F-EC35-4EB1-AA74-A9D6656B834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Generic'!$D$1</c:f>
              <c:strCache>
                <c:ptCount val="1"/>
                <c:pt idx="0">
                  <c:v>Quantity</c:v>
                </c:pt>
              </c:strCache>
            </c:strRef>
          </c:cat>
          <c:val>
            <c:numRef>
              <c:f>'[6135 DLA plus nonDLA 2010-2022.xlsx]Data_Plots Generic'!$D$33</c:f>
              <c:numCache>
                <c:formatCode>#,##0,"K"</c:formatCode>
                <c:ptCount val="1"/>
                <c:pt idx="0">
                  <c:v>821920.33333333337</c:v>
                </c:pt>
              </c:numCache>
            </c:numRef>
          </c:val>
          <c:extLst>
            <c:ext xmlns:c16="http://schemas.microsoft.com/office/drawing/2014/chart" uri="{C3380CC4-5D6E-409C-BE32-E72D297353CC}">
              <c16:uniqueId val="{0000000D-EC35-4EB1-AA74-A9D6656B8349}"/>
            </c:ext>
          </c:extLst>
        </c:ser>
        <c:ser>
          <c:idx val="12"/>
          <c:order val="12"/>
          <c:tx>
            <c:strRef>
              <c:f>'[6135 DLA plus nonDLA 2010-2022.xlsx]Data_Plots Generic'!$B$34</c:f>
              <c:strCache>
                <c:ptCount val="1"/>
                <c:pt idx="0">
                  <c:v>Primary N/A</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Generic'!$D$1</c:f>
              <c:strCache>
                <c:ptCount val="1"/>
                <c:pt idx="0">
                  <c:v>Quantity</c:v>
                </c:pt>
              </c:strCache>
            </c:strRef>
          </c:cat>
          <c:val>
            <c:numRef>
              <c:f>'[6135 DLA plus nonDLA 2010-2022.xlsx]Data_Plots Generic'!$D$34</c:f>
              <c:numCache>
                <c:formatCode>#,##0,"K"</c:formatCode>
                <c:ptCount val="1"/>
                <c:pt idx="0">
                  <c:v>413194.5</c:v>
                </c:pt>
              </c:numCache>
            </c:numRef>
          </c:val>
          <c:extLst>
            <c:ext xmlns:c16="http://schemas.microsoft.com/office/drawing/2014/chart" uri="{C3380CC4-5D6E-409C-BE32-E72D297353CC}">
              <c16:uniqueId val="{0000000E-EC35-4EB1-AA74-A9D6656B8349}"/>
            </c:ext>
          </c:extLst>
        </c:ser>
        <c:dLbls>
          <c:dLblPos val="ctr"/>
          <c:showLegendKey val="0"/>
          <c:showVal val="1"/>
          <c:showCatName val="0"/>
          <c:showSerName val="0"/>
          <c:showPercent val="0"/>
          <c:showBubbleSize val="0"/>
        </c:dLbls>
        <c:gapWidth val="150"/>
        <c:overlap val="100"/>
        <c:axId val="520206992"/>
        <c:axId val="1994068160"/>
      </c:barChart>
      <c:catAx>
        <c:axId val="520206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94068160"/>
        <c:crosses val="autoZero"/>
        <c:auto val="1"/>
        <c:lblAlgn val="ctr"/>
        <c:lblOffset val="100"/>
        <c:noMultiLvlLbl val="0"/>
      </c:catAx>
      <c:valAx>
        <c:axId val="1994068160"/>
        <c:scaling>
          <c:orientation val="minMax"/>
          <c:max val="3000000"/>
          <c:min val="0"/>
        </c:scaling>
        <c:delete val="0"/>
        <c:axPos val="l"/>
        <c:majorGridlines>
          <c:spPr>
            <a:ln w="9525" cap="flat" cmpd="sng" algn="ctr">
              <a:solidFill>
                <a:schemeClr val="tx1">
                  <a:lumMod val="15000"/>
                  <a:lumOff val="85000"/>
                </a:schemeClr>
              </a:solidFill>
              <a:round/>
            </a:ln>
            <a:effectLst/>
          </c:spPr>
        </c:majorGridlines>
        <c:numFmt formatCode="#,##0,&quot;K&quot;"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20206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'[6135 DLA plus nonDLA 2010-2022.xlsx]Data_Plots Generic'!$B$22</c:f>
              <c:strCache>
                <c:ptCount val="1"/>
                <c:pt idx="0">
                  <c:v>6T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Generic'!$E$1</c:f>
              <c:strCache>
                <c:ptCount val="1"/>
                <c:pt idx="0">
                  <c:v>Energy</c:v>
                </c:pt>
              </c:strCache>
            </c:strRef>
          </c:cat>
          <c:val>
            <c:numRef>
              <c:f>'[6135 DLA plus nonDLA 2010-2022.xlsx]Data_Plots Generic'!$E$22</c:f>
              <c:numCache>
                <c:formatCode>#,##0\ "MWh"</c:formatCode>
                <c:ptCount val="1"/>
                <c:pt idx="0">
                  <c:v>437.75362293645668</c:v>
                </c:pt>
              </c:numCache>
            </c:numRef>
          </c:val>
          <c:extLst>
            <c:ext xmlns:c16="http://schemas.microsoft.com/office/drawing/2014/chart" uri="{C3380CC4-5D6E-409C-BE32-E72D297353CC}">
              <c16:uniqueId val="{00000000-0E61-45EF-875F-8EF38F2E1079}"/>
            </c:ext>
          </c:extLst>
        </c:ser>
        <c:ser>
          <c:idx val="1"/>
          <c:order val="1"/>
          <c:tx>
            <c:strRef>
              <c:f>'[6135 DLA plus nonDLA 2010-2022.xlsx]Data_Plots Generic'!$B$23</c:f>
              <c:strCache>
                <c:ptCount val="1"/>
                <c:pt idx="0">
                  <c:v>Ground Vehicle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Generic'!$E$1</c:f>
              <c:strCache>
                <c:ptCount val="1"/>
                <c:pt idx="0">
                  <c:v>Energy</c:v>
                </c:pt>
              </c:strCache>
            </c:strRef>
          </c:cat>
          <c:val>
            <c:numRef>
              <c:f>'[6135 DLA plus nonDLA 2010-2022.xlsx]Data_Plots Generic'!$E$23</c:f>
              <c:numCache>
                <c:formatCode>#,##0\ "MWh"</c:formatCode>
                <c:ptCount val="1"/>
                <c:pt idx="0">
                  <c:v>75.493522559504456</c:v>
                </c:pt>
              </c:numCache>
            </c:numRef>
          </c:val>
          <c:extLst>
            <c:ext xmlns:c16="http://schemas.microsoft.com/office/drawing/2014/chart" uri="{C3380CC4-5D6E-409C-BE32-E72D297353CC}">
              <c16:uniqueId val="{00000001-0E61-45EF-875F-8EF38F2E1079}"/>
            </c:ext>
          </c:extLst>
        </c:ser>
        <c:ser>
          <c:idx val="2"/>
          <c:order val="2"/>
          <c:tx>
            <c:strRef>
              <c:f>'[6135 DLA plus nonDLA 2010-2022.xlsx]Data_Plots Generic'!$B$24</c:f>
              <c:strCache>
                <c:ptCount val="1"/>
                <c:pt idx="0">
                  <c:v>Aircraft</c:v>
                </c:pt>
              </c:strCache>
            </c:strRef>
          </c:tx>
          <c:spPr>
            <a:solidFill>
              <a:schemeClr val="accent3"/>
            </a:solidFill>
            <a:ln>
              <a:noFill/>
            </a:ln>
            <a:effectLst/>
          </c:spPr>
          <c:invertIfNegative val="0"/>
          <c:dLbls>
            <c:dLbl>
              <c:idx val="0"/>
              <c:layout>
                <c:manualLayout>
                  <c:x val="0.23437299504228637"/>
                  <c:y val="6.0606060606060608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24923191892680083"/>
                      <c:h val="4.3383838383838386E-2"/>
                    </c:manualLayout>
                  </c15:layout>
                </c:ext>
                <c:ext xmlns:c16="http://schemas.microsoft.com/office/drawing/2014/chart" uri="{C3380CC4-5D6E-409C-BE32-E72D297353CC}">
                  <c16:uniqueId val="{00000002-0E61-45EF-875F-8EF38F2E107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Generic'!$E$1</c:f>
              <c:strCache>
                <c:ptCount val="1"/>
                <c:pt idx="0">
                  <c:v>Energy</c:v>
                </c:pt>
              </c:strCache>
            </c:strRef>
          </c:cat>
          <c:val>
            <c:numRef>
              <c:f>'[6135 DLA plus nonDLA 2010-2022.xlsx]Data_Plots Generic'!$E$24</c:f>
              <c:numCache>
                <c:formatCode>#,##0\ "MWh"</c:formatCode>
                <c:ptCount val="1"/>
                <c:pt idx="0">
                  <c:v>9.2877063671833664</c:v>
                </c:pt>
              </c:numCache>
            </c:numRef>
          </c:val>
          <c:extLst>
            <c:ext xmlns:c16="http://schemas.microsoft.com/office/drawing/2014/chart" uri="{C3380CC4-5D6E-409C-BE32-E72D297353CC}">
              <c16:uniqueId val="{00000003-0E61-45EF-875F-8EF38F2E1079}"/>
            </c:ext>
          </c:extLst>
        </c:ser>
        <c:ser>
          <c:idx val="3"/>
          <c:order val="3"/>
          <c:tx>
            <c:strRef>
              <c:f>'[6135 DLA plus nonDLA 2010-2022.xlsx]Data_Plots Generic'!$B$25</c:f>
              <c:strCache>
                <c:ptCount val="1"/>
                <c:pt idx="0">
                  <c:v>Dismounted</c:v>
                </c:pt>
              </c:strCache>
            </c:strRef>
          </c:tx>
          <c:spPr>
            <a:solidFill>
              <a:schemeClr val="accent4"/>
            </a:solidFill>
            <a:ln>
              <a:noFill/>
            </a:ln>
            <a:effectLst/>
          </c:spPr>
          <c:invertIfNegative val="0"/>
          <c:dLbls>
            <c:dLbl>
              <c:idx val="0"/>
              <c:layout>
                <c:manualLayout>
                  <c:x val="-0.28009259259259262"/>
                  <c:y val="8.8383937803229146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3036340769903762"/>
                      <c:h val="6.3585858585858579E-2"/>
                    </c:manualLayout>
                  </c15:layout>
                </c:ext>
                <c:ext xmlns:c16="http://schemas.microsoft.com/office/drawing/2014/chart" uri="{C3380CC4-5D6E-409C-BE32-E72D297353CC}">
                  <c16:uniqueId val="{00000004-0E61-45EF-875F-8EF38F2E107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Generic'!$E$1</c:f>
              <c:strCache>
                <c:ptCount val="1"/>
                <c:pt idx="0">
                  <c:v>Energy</c:v>
                </c:pt>
              </c:strCache>
            </c:strRef>
          </c:cat>
          <c:val>
            <c:numRef>
              <c:f>'[6135 DLA plus nonDLA 2010-2022.xlsx]Data_Plots Generic'!$E$25</c:f>
              <c:numCache>
                <c:formatCode>#,##0\ "MWh"</c:formatCode>
                <c:ptCount val="1"/>
                <c:pt idx="0">
                  <c:v>9.6328082538557247</c:v>
                </c:pt>
              </c:numCache>
            </c:numRef>
          </c:val>
          <c:extLst>
            <c:ext xmlns:c16="http://schemas.microsoft.com/office/drawing/2014/chart" uri="{C3380CC4-5D6E-409C-BE32-E72D297353CC}">
              <c16:uniqueId val="{00000005-0E61-45EF-875F-8EF38F2E1079}"/>
            </c:ext>
          </c:extLst>
        </c:ser>
        <c:ser>
          <c:idx val="4"/>
          <c:order val="4"/>
          <c:tx>
            <c:strRef>
              <c:f>'[6135 DLA plus nonDLA 2010-2022.xlsx]Data_Plots Generic'!$B$26</c:f>
              <c:strCache>
                <c:ptCount val="1"/>
                <c:pt idx="0">
                  <c:v>MSB</c:v>
                </c:pt>
              </c:strCache>
            </c:strRef>
          </c:tx>
          <c:spPr>
            <a:solidFill>
              <a:schemeClr val="accent5"/>
            </a:solidFill>
            <a:ln>
              <a:noFill/>
            </a:ln>
            <a:effectLst/>
          </c:spPr>
          <c:invertIfNegative val="0"/>
          <c:dLbls>
            <c:dLbl>
              <c:idx val="0"/>
              <c:layout>
                <c:manualLayout>
                  <c:x val="4.6298118985126863E-3"/>
                  <c:y val="2.525252525252502E-3"/>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25270815106445021"/>
                      <c:h val="5.8535353535353538E-2"/>
                    </c:manualLayout>
                  </c15:layout>
                </c:ext>
                <c:ext xmlns:c16="http://schemas.microsoft.com/office/drawing/2014/chart" uri="{C3380CC4-5D6E-409C-BE32-E72D297353CC}">
                  <c16:uniqueId val="{00000006-0E61-45EF-875F-8EF38F2E107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Generic'!$E$1</c:f>
              <c:strCache>
                <c:ptCount val="1"/>
                <c:pt idx="0">
                  <c:v>Energy</c:v>
                </c:pt>
              </c:strCache>
            </c:strRef>
          </c:cat>
          <c:val>
            <c:numRef>
              <c:f>'[6135 DLA plus nonDLA 2010-2022.xlsx]Data_Plots Generic'!$E$26</c:f>
              <c:numCache>
                <c:formatCode>#,##0\ "MWh"</c:formatCode>
                <c:ptCount val="1"/>
                <c:pt idx="0">
                  <c:v>32.24</c:v>
                </c:pt>
              </c:numCache>
            </c:numRef>
          </c:val>
          <c:extLst>
            <c:ext xmlns:c16="http://schemas.microsoft.com/office/drawing/2014/chart" uri="{C3380CC4-5D6E-409C-BE32-E72D297353CC}">
              <c16:uniqueId val="{00000007-0E61-45EF-875F-8EF38F2E1079}"/>
            </c:ext>
          </c:extLst>
        </c:ser>
        <c:ser>
          <c:idx val="5"/>
          <c:order val="5"/>
          <c:tx>
            <c:strRef>
              <c:f>'[6135 DLA plus nonDLA 2010-2022.xlsx]Data_Plots Generic'!$B$27</c:f>
              <c:strCache>
                <c:ptCount val="1"/>
                <c:pt idx="0">
                  <c:v>Sea</c:v>
                </c:pt>
              </c:strCache>
            </c:strRef>
          </c:tx>
          <c:spPr>
            <a:solidFill>
              <a:schemeClr val="accent6"/>
            </a:solidFill>
            <a:ln>
              <a:noFill/>
            </a:ln>
            <a:effectLst/>
          </c:spPr>
          <c:invertIfNegative val="0"/>
          <c:dLbls>
            <c:dLbl>
              <c:idx val="0"/>
              <c:layout>
                <c:manualLayout>
                  <c:x val="-0.30324074074074081"/>
                  <c:y val="1.893939393939394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23881926217556138"/>
                      <c:h val="5.0959595959595962E-2"/>
                    </c:manualLayout>
                  </c15:layout>
                </c:ext>
                <c:ext xmlns:c16="http://schemas.microsoft.com/office/drawing/2014/chart" uri="{C3380CC4-5D6E-409C-BE32-E72D297353CC}">
                  <c16:uniqueId val="{00000008-0E61-45EF-875F-8EF38F2E107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Generic'!$E$1</c:f>
              <c:strCache>
                <c:ptCount val="1"/>
                <c:pt idx="0">
                  <c:v>Energy</c:v>
                </c:pt>
              </c:strCache>
            </c:strRef>
          </c:cat>
          <c:val>
            <c:numRef>
              <c:f>'[6135 DLA plus nonDLA 2010-2022.xlsx]Data_Plots Generic'!$E$27</c:f>
              <c:numCache>
                <c:formatCode>#,##0\ "MWh"</c:formatCode>
                <c:ptCount val="1"/>
                <c:pt idx="0">
                  <c:v>10.630460876947266</c:v>
                </c:pt>
              </c:numCache>
            </c:numRef>
          </c:val>
          <c:extLst>
            <c:ext xmlns:c16="http://schemas.microsoft.com/office/drawing/2014/chart" uri="{C3380CC4-5D6E-409C-BE32-E72D297353CC}">
              <c16:uniqueId val="{00000009-0E61-45EF-875F-8EF38F2E1079}"/>
            </c:ext>
          </c:extLst>
        </c:ser>
        <c:ser>
          <c:idx val="6"/>
          <c:order val="6"/>
          <c:tx>
            <c:strRef>
              <c:f>'[6135 DLA plus nonDLA 2010-2022.xlsx]Data_Plots Generic'!$B$28</c:f>
              <c:strCache>
                <c:ptCount val="1"/>
                <c:pt idx="0">
                  <c:v>Munition</c:v>
                </c:pt>
              </c:strCache>
            </c:strRef>
          </c:tx>
          <c:spPr>
            <a:solidFill>
              <a:schemeClr val="accent1">
                <a:lumMod val="60000"/>
              </a:schemeClr>
            </a:solidFill>
            <a:ln>
              <a:noFill/>
            </a:ln>
            <a:effectLst/>
          </c:spPr>
          <c:invertIfNegative val="0"/>
          <c:dLbls>
            <c:delete val="1"/>
          </c:dLbls>
          <c:cat>
            <c:strRef>
              <c:f>'[6135 DLA plus nonDLA 2010-2022.xlsx]Data_Plots Generic'!$E$1</c:f>
              <c:strCache>
                <c:ptCount val="1"/>
                <c:pt idx="0">
                  <c:v>Energy</c:v>
                </c:pt>
              </c:strCache>
            </c:strRef>
          </c:cat>
          <c:val>
            <c:numRef>
              <c:f>'[6135 DLA plus nonDLA 2010-2022.xlsx]Data_Plots Generic'!$E$28</c:f>
              <c:numCache>
                <c:formatCode>#,##0\ "MWh"</c:formatCode>
                <c:ptCount val="1"/>
                <c:pt idx="0">
                  <c:v>2.3568720000000001E-2</c:v>
                </c:pt>
              </c:numCache>
            </c:numRef>
          </c:val>
          <c:extLst>
            <c:ext xmlns:c16="http://schemas.microsoft.com/office/drawing/2014/chart" uri="{C3380CC4-5D6E-409C-BE32-E72D297353CC}">
              <c16:uniqueId val="{0000000A-0E61-45EF-875F-8EF38F2E1079}"/>
            </c:ext>
          </c:extLst>
        </c:ser>
        <c:ser>
          <c:idx val="7"/>
          <c:order val="7"/>
          <c:tx>
            <c:strRef>
              <c:f>'[6135 DLA plus nonDLA 2010-2022.xlsx]Data_Plots Generic'!$B$29</c:f>
              <c:strCache>
                <c:ptCount val="1"/>
                <c:pt idx="0">
                  <c:v>UPS</c:v>
                </c:pt>
              </c:strCache>
            </c:strRef>
          </c:tx>
          <c:spPr>
            <a:solidFill>
              <a:schemeClr val="accent2">
                <a:lumMod val="60000"/>
              </a:schemeClr>
            </a:solidFill>
            <a:ln>
              <a:noFill/>
            </a:ln>
            <a:effectLst/>
          </c:spPr>
          <c:invertIfNegative val="0"/>
          <c:dLbls>
            <c:delete val="1"/>
          </c:dLbls>
          <c:cat>
            <c:strRef>
              <c:f>'[6135 DLA plus nonDLA 2010-2022.xlsx]Data_Plots Generic'!$E$1</c:f>
              <c:strCache>
                <c:ptCount val="1"/>
                <c:pt idx="0">
                  <c:v>Energy</c:v>
                </c:pt>
              </c:strCache>
            </c:strRef>
          </c:cat>
          <c:val>
            <c:numRef>
              <c:f>'[6135 DLA plus nonDLA 2010-2022.xlsx]Data_Plots Generic'!$E$29</c:f>
              <c:numCache>
                <c:formatCode>#,##0\ "MWh"</c:formatCode>
                <c:ptCount val="1"/>
                <c:pt idx="0">
                  <c:v>3.7674270577432947</c:v>
                </c:pt>
              </c:numCache>
            </c:numRef>
          </c:val>
          <c:extLst>
            <c:ext xmlns:c16="http://schemas.microsoft.com/office/drawing/2014/chart" uri="{C3380CC4-5D6E-409C-BE32-E72D297353CC}">
              <c16:uniqueId val="{0000000B-0E61-45EF-875F-8EF38F2E1079}"/>
            </c:ext>
          </c:extLst>
        </c:ser>
        <c:ser>
          <c:idx val="8"/>
          <c:order val="8"/>
          <c:tx>
            <c:strRef>
              <c:f>'[6135 DLA plus nonDLA 2010-2022.xlsx]Data_Plots Generic'!$B$30</c:f>
              <c:strCache>
                <c:ptCount val="1"/>
                <c:pt idx="0">
                  <c:v>Generic</c:v>
                </c:pt>
              </c:strCache>
            </c:strRef>
          </c:tx>
          <c:spPr>
            <a:solidFill>
              <a:schemeClr val="accent3">
                <a:lumMod val="60000"/>
              </a:schemeClr>
            </a:solidFill>
            <a:ln>
              <a:noFill/>
            </a:ln>
            <a:effectLst/>
          </c:spPr>
          <c:invertIfNegative val="0"/>
          <c:dLbls>
            <c:delete val="1"/>
          </c:dLbls>
          <c:cat>
            <c:strRef>
              <c:f>'[6135 DLA plus nonDLA 2010-2022.xlsx]Data_Plots Generic'!$E$1</c:f>
              <c:strCache>
                <c:ptCount val="1"/>
                <c:pt idx="0">
                  <c:v>Energy</c:v>
                </c:pt>
              </c:strCache>
            </c:strRef>
          </c:cat>
          <c:val>
            <c:numRef>
              <c:f>'[6135 DLA plus nonDLA 2010-2022.xlsx]Data_Plots Generic'!$E$30</c:f>
              <c:numCache>
                <c:formatCode>#,##0\ "MWh"</c:formatCode>
                <c:ptCount val="1"/>
                <c:pt idx="0">
                  <c:v>2.3712903212867888</c:v>
                </c:pt>
              </c:numCache>
            </c:numRef>
          </c:val>
          <c:extLst>
            <c:ext xmlns:c16="http://schemas.microsoft.com/office/drawing/2014/chart" uri="{C3380CC4-5D6E-409C-BE32-E72D297353CC}">
              <c16:uniqueId val="{0000000C-0E61-45EF-875F-8EF38F2E1079}"/>
            </c:ext>
          </c:extLst>
        </c:ser>
        <c:ser>
          <c:idx val="9"/>
          <c:order val="9"/>
          <c:tx>
            <c:strRef>
              <c:f>'[6135 DLA plus nonDLA 2010-2022.xlsx]Data_Plots Generic'!$B$31</c:f>
              <c:strCache>
                <c:ptCount val="1"/>
                <c:pt idx="0">
                  <c:v>N/A</c:v>
                </c:pt>
              </c:strCache>
            </c:strRef>
          </c:tx>
          <c:spPr>
            <a:solidFill>
              <a:schemeClr val="accent4">
                <a:lumMod val="60000"/>
              </a:schemeClr>
            </a:solidFill>
            <a:ln>
              <a:noFill/>
            </a:ln>
            <a:effectLst/>
          </c:spPr>
          <c:invertIfNegative val="0"/>
          <c:dLbls>
            <c:delete val="1"/>
          </c:dLbls>
          <c:cat>
            <c:strRef>
              <c:f>'[6135 DLA plus nonDLA 2010-2022.xlsx]Data_Plots Generic'!$E$1</c:f>
              <c:strCache>
                <c:ptCount val="1"/>
                <c:pt idx="0">
                  <c:v>Energy</c:v>
                </c:pt>
              </c:strCache>
            </c:strRef>
          </c:cat>
          <c:val>
            <c:numRef>
              <c:f>'[6135 DLA plus nonDLA 2010-2022.xlsx]Data_Plots Generic'!$E$31</c:f>
              <c:numCache>
                <c:formatCode>#,##0\ "MWh"</c:formatCode>
                <c:ptCount val="1"/>
                <c:pt idx="0">
                  <c:v>2.9505687453716786E-2</c:v>
                </c:pt>
              </c:numCache>
            </c:numRef>
          </c:val>
          <c:extLst>
            <c:ext xmlns:c16="http://schemas.microsoft.com/office/drawing/2014/chart" uri="{C3380CC4-5D6E-409C-BE32-E72D297353CC}">
              <c16:uniqueId val="{0000000D-0E61-45EF-875F-8EF38F2E1079}"/>
            </c:ext>
          </c:extLst>
        </c:ser>
        <c:ser>
          <c:idx val="10"/>
          <c:order val="10"/>
          <c:tx>
            <c:strRef>
              <c:f>'[6135 DLA plus nonDLA 2010-2022.xlsx]Data_Plots Generic'!$B$32</c:f>
              <c:strCache>
                <c:ptCount val="1"/>
                <c:pt idx="0">
                  <c:v>Primary Lithium</c:v>
                </c:pt>
              </c:strCache>
            </c:strRef>
          </c:tx>
          <c:spPr>
            <a:solidFill>
              <a:schemeClr val="accent5">
                <a:lumMod val="60000"/>
              </a:schemeClr>
            </a:solidFill>
            <a:ln>
              <a:noFill/>
            </a:ln>
            <a:effectLst/>
          </c:spPr>
          <c:invertIfNegative val="0"/>
          <c:dLbls>
            <c:dLbl>
              <c:idx val="0"/>
              <c:layout>
                <c:manualLayout>
                  <c:x val="-0.28873407771156973"/>
                  <c:y val="-7.2671089724895499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24768737241178185"/>
                      <c:h val="5.3484848484848482E-2"/>
                    </c:manualLayout>
                  </c15:layout>
                </c:ext>
                <c:ext xmlns:c16="http://schemas.microsoft.com/office/drawing/2014/chart" uri="{C3380CC4-5D6E-409C-BE32-E72D297353CC}">
                  <c16:uniqueId val="{0000000E-0E61-45EF-875F-8EF38F2E107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Generic'!$E$1</c:f>
              <c:strCache>
                <c:ptCount val="1"/>
                <c:pt idx="0">
                  <c:v>Energy</c:v>
                </c:pt>
              </c:strCache>
            </c:strRef>
          </c:cat>
          <c:val>
            <c:numRef>
              <c:f>'[6135 DLA plus nonDLA 2010-2022.xlsx]Data_Plots Generic'!$E$32</c:f>
              <c:numCache>
                <c:formatCode>#,##0\ "MWh"</c:formatCode>
                <c:ptCount val="1"/>
                <c:pt idx="0">
                  <c:v>24.977368049999999</c:v>
                </c:pt>
              </c:numCache>
            </c:numRef>
          </c:val>
          <c:extLst>
            <c:ext xmlns:c16="http://schemas.microsoft.com/office/drawing/2014/chart" uri="{C3380CC4-5D6E-409C-BE32-E72D297353CC}">
              <c16:uniqueId val="{0000000F-0E61-45EF-875F-8EF38F2E1079}"/>
            </c:ext>
          </c:extLst>
        </c:ser>
        <c:ser>
          <c:idx val="11"/>
          <c:order val="11"/>
          <c:tx>
            <c:strRef>
              <c:f>'[6135 DLA plus nonDLA 2010-2022.xlsx]Data_Plots Generic'!$B$33</c:f>
              <c:strCache>
                <c:ptCount val="1"/>
                <c:pt idx="0">
                  <c:v>Primary Alkaline</c:v>
                </c:pt>
              </c:strCache>
            </c:strRef>
          </c:tx>
          <c:spPr>
            <a:solidFill>
              <a:schemeClr val="accent6">
                <a:lumMod val="60000"/>
              </a:schemeClr>
            </a:solidFill>
            <a:ln>
              <a:noFill/>
            </a:ln>
            <a:effectLst/>
          </c:spPr>
          <c:invertIfNegative val="0"/>
          <c:dLbls>
            <c:dLbl>
              <c:idx val="0"/>
              <c:layout>
                <c:manualLayout>
                  <c:x val="1.5121247332295933E-3"/>
                  <c:y val="-1.2906824146981613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26196741032370952"/>
                      <c:h val="5.3484848484848482E-2"/>
                    </c:manualLayout>
                  </c15:layout>
                </c:ext>
                <c:ext xmlns:c16="http://schemas.microsoft.com/office/drawing/2014/chart" uri="{C3380CC4-5D6E-409C-BE32-E72D297353CC}">
                  <c16:uniqueId val="{00000010-0E61-45EF-875F-8EF38F2E107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Generic'!$E$1</c:f>
              <c:strCache>
                <c:ptCount val="1"/>
                <c:pt idx="0">
                  <c:v>Energy</c:v>
                </c:pt>
              </c:strCache>
            </c:strRef>
          </c:cat>
          <c:val>
            <c:numRef>
              <c:f>'[6135 DLA plus nonDLA 2010-2022.xlsx]Data_Plots Generic'!$E$33</c:f>
              <c:numCache>
                <c:formatCode>#,##0\ "MWh"</c:formatCode>
                <c:ptCount val="1"/>
                <c:pt idx="0">
                  <c:v>78.671140080000001</c:v>
                </c:pt>
              </c:numCache>
            </c:numRef>
          </c:val>
          <c:extLst>
            <c:ext xmlns:c16="http://schemas.microsoft.com/office/drawing/2014/chart" uri="{C3380CC4-5D6E-409C-BE32-E72D297353CC}">
              <c16:uniqueId val="{00000011-0E61-45EF-875F-8EF38F2E1079}"/>
            </c:ext>
          </c:extLst>
        </c:ser>
        <c:ser>
          <c:idx val="12"/>
          <c:order val="12"/>
          <c:tx>
            <c:strRef>
              <c:f>'[6135 DLA plus nonDLA 2010-2022.xlsx]Data_Plots Generic'!$B$34</c:f>
              <c:strCache>
                <c:ptCount val="1"/>
                <c:pt idx="0">
                  <c:v>Primary N/A</c:v>
                </c:pt>
              </c:strCache>
            </c:strRef>
          </c:tx>
          <c:spPr>
            <a:solidFill>
              <a:schemeClr val="accent1">
                <a:lumMod val="80000"/>
                <a:lumOff val="20000"/>
              </a:schemeClr>
            </a:solidFill>
            <a:ln>
              <a:noFill/>
            </a:ln>
            <a:effectLst/>
          </c:spPr>
          <c:invertIfNegative val="0"/>
          <c:dLbls>
            <c:delete val="1"/>
          </c:dLbls>
          <c:cat>
            <c:strRef>
              <c:f>'[6135 DLA plus nonDLA 2010-2022.xlsx]Data_Plots Generic'!$E$1</c:f>
              <c:strCache>
                <c:ptCount val="1"/>
                <c:pt idx="0">
                  <c:v>Energy</c:v>
                </c:pt>
              </c:strCache>
            </c:strRef>
          </c:cat>
          <c:val>
            <c:numRef>
              <c:f>'[6135 DLA plus nonDLA 2010-2022.xlsx]Data_Plots Generic'!$E$34</c:f>
              <c:numCache>
                <c:formatCode>#,##0\ "MWh"</c:formatCode>
                <c:ptCount val="1"/>
                <c:pt idx="0">
                  <c:v>0</c:v>
                </c:pt>
              </c:numCache>
            </c:numRef>
          </c:val>
          <c:extLst>
            <c:ext xmlns:c16="http://schemas.microsoft.com/office/drawing/2014/chart" uri="{C3380CC4-5D6E-409C-BE32-E72D297353CC}">
              <c16:uniqueId val="{00000012-0E61-45EF-875F-8EF38F2E1079}"/>
            </c:ext>
          </c:extLst>
        </c:ser>
        <c:dLbls>
          <c:dLblPos val="ctr"/>
          <c:showLegendKey val="0"/>
          <c:showVal val="1"/>
          <c:showCatName val="0"/>
          <c:showSerName val="0"/>
          <c:showPercent val="0"/>
          <c:showBubbleSize val="0"/>
        </c:dLbls>
        <c:gapWidth val="150"/>
        <c:overlap val="100"/>
        <c:axId val="520206992"/>
        <c:axId val="1994068160"/>
      </c:barChart>
      <c:catAx>
        <c:axId val="520206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94068160"/>
        <c:crosses val="autoZero"/>
        <c:auto val="1"/>
        <c:lblAlgn val="ctr"/>
        <c:lblOffset val="100"/>
        <c:noMultiLvlLbl val="0"/>
      </c:catAx>
      <c:valAx>
        <c:axId val="1994068160"/>
        <c:scaling>
          <c:orientation val="minMax"/>
          <c:max val="700"/>
        </c:scaling>
        <c:delete val="0"/>
        <c:axPos val="l"/>
        <c:majorGridlines>
          <c:spPr>
            <a:ln w="9525" cap="flat" cmpd="sng" algn="ctr">
              <a:solidFill>
                <a:schemeClr val="tx1">
                  <a:lumMod val="15000"/>
                  <a:lumOff val="85000"/>
                </a:schemeClr>
              </a:solidFill>
              <a:round/>
            </a:ln>
            <a:effectLst/>
          </c:spPr>
        </c:majorGridlines>
        <c:numFmt formatCode="#,##0\ &quot;MWh&quot;"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20206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'[6135 DLA plus nonDLA 2010-2022.xlsx]Data_Plots Generic'!$B$22</c:f>
              <c:strCache>
                <c:ptCount val="1"/>
                <c:pt idx="0">
                  <c:v>6T</c:v>
                </c:pt>
              </c:strCache>
            </c:strRef>
          </c:tx>
          <c:spPr>
            <a:solidFill>
              <a:schemeClr val="accent1"/>
            </a:solidFill>
            <a:ln>
              <a:noFill/>
            </a:ln>
            <a:effectLst/>
          </c:spPr>
          <c:invertIfNegative val="0"/>
          <c:dLbls>
            <c:dLbl>
              <c:idx val="0"/>
              <c:layout>
                <c:manualLayout>
                  <c:x val="0.21027855154417038"/>
                  <c:y val="-3.78787878787878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20-4DF8-A33A-07033D142FD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Generic'!$F$1</c:f>
              <c:strCache>
                <c:ptCount val="1"/>
                <c:pt idx="0">
                  <c:v># of NSNs</c:v>
                </c:pt>
              </c:strCache>
            </c:strRef>
          </c:cat>
          <c:val>
            <c:numRef>
              <c:f>'[6135 DLA plus nonDLA 2010-2022.xlsx]Data_Plots Generic'!$F$22</c:f>
              <c:numCache>
                <c:formatCode>General</c:formatCode>
                <c:ptCount val="1"/>
                <c:pt idx="0">
                  <c:v>6</c:v>
                </c:pt>
              </c:numCache>
            </c:numRef>
          </c:val>
          <c:extLst>
            <c:ext xmlns:c16="http://schemas.microsoft.com/office/drawing/2014/chart" uri="{C3380CC4-5D6E-409C-BE32-E72D297353CC}">
              <c16:uniqueId val="{00000001-FE20-4DF8-A33A-07033D142FDB}"/>
            </c:ext>
          </c:extLst>
        </c:ser>
        <c:ser>
          <c:idx val="1"/>
          <c:order val="1"/>
          <c:tx>
            <c:strRef>
              <c:f>'[6135 DLA plus nonDLA 2010-2022.xlsx]Data_Plots Generic'!$B$23</c:f>
              <c:strCache>
                <c:ptCount val="1"/>
                <c:pt idx="0">
                  <c:v>Ground Vehicle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Generic'!$F$1</c:f>
              <c:strCache>
                <c:ptCount val="1"/>
                <c:pt idx="0">
                  <c:v># of NSNs</c:v>
                </c:pt>
              </c:strCache>
            </c:strRef>
          </c:cat>
          <c:val>
            <c:numRef>
              <c:f>'[6135 DLA plus nonDLA 2010-2022.xlsx]Data_Plots Generic'!$F$23</c:f>
              <c:numCache>
                <c:formatCode>General</c:formatCode>
                <c:ptCount val="1"/>
                <c:pt idx="0">
                  <c:v>97</c:v>
                </c:pt>
              </c:numCache>
            </c:numRef>
          </c:val>
          <c:extLst>
            <c:ext xmlns:c16="http://schemas.microsoft.com/office/drawing/2014/chart" uri="{C3380CC4-5D6E-409C-BE32-E72D297353CC}">
              <c16:uniqueId val="{00000002-FE20-4DF8-A33A-07033D142FDB}"/>
            </c:ext>
          </c:extLst>
        </c:ser>
        <c:ser>
          <c:idx val="2"/>
          <c:order val="2"/>
          <c:tx>
            <c:strRef>
              <c:f>'[6135 DLA plus nonDLA 2010-2022.xlsx]Data_Plots Generic'!$B$24</c:f>
              <c:strCache>
                <c:ptCount val="1"/>
                <c:pt idx="0">
                  <c:v>Aircraft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Generic'!$F$1</c:f>
              <c:strCache>
                <c:ptCount val="1"/>
                <c:pt idx="0">
                  <c:v># of NSNs</c:v>
                </c:pt>
              </c:strCache>
            </c:strRef>
          </c:cat>
          <c:val>
            <c:numRef>
              <c:f>'[6135 DLA plus nonDLA 2010-2022.xlsx]Data_Plots Generic'!$F$24</c:f>
              <c:numCache>
                <c:formatCode>General</c:formatCode>
                <c:ptCount val="1"/>
                <c:pt idx="0">
                  <c:v>220</c:v>
                </c:pt>
              </c:numCache>
            </c:numRef>
          </c:val>
          <c:extLst>
            <c:ext xmlns:c16="http://schemas.microsoft.com/office/drawing/2014/chart" uri="{C3380CC4-5D6E-409C-BE32-E72D297353CC}">
              <c16:uniqueId val="{00000003-FE20-4DF8-A33A-07033D142FDB}"/>
            </c:ext>
          </c:extLst>
        </c:ser>
        <c:ser>
          <c:idx val="3"/>
          <c:order val="3"/>
          <c:tx>
            <c:strRef>
              <c:f>'[6135 DLA plus nonDLA 2010-2022.xlsx]Data_Plots Generic'!$B$25</c:f>
              <c:strCache>
                <c:ptCount val="1"/>
                <c:pt idx="0">
                  <c:v>Dismounted</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Generic'!$F$1</c:f>
              <c:strCache>
                <c:ptCount val="1"/>
                <c:pt idx="0">
                  <c:v># of NSNs</c:v>
                </c:pt>
              </c:strCache>
            </c:strRef>
          </c:cat>
          <c:val>
            <c:numRef>
              <c:f>'[6135 DLA plus nonDLA 2010-2022.xlsx]Data_Plots Generic'!$F$25</c:f>
              <c:numCache>
                <c:formatCode>General</c:formatCode>
                <c:ptCount val="1"/>
                <c:pt idx="0">
                  <c:v>72</c:v>
                </c:pt>
              </c:numCache>
            </c:numRef>
          </c:val>
          <c:extLst>
            <c:ext xmlns:c16="http://schemas.microsoft.com/office/drawing/2014/chart" uri="{C3380CC4-5D6E-409C-BE32-E72D297353CC}">
              <c16:uniqueId val="{00000004-FE20-4DF8-A33A-07033D142FDB}"/>
            </c:ext>
          </c:extLst>
        </c:ser>
        <c:ser>
          <c:idx val="4"/>
          <c:order val="4"/>
          <c:tx>
            <c:strRef>
              <c:f>'[6135 DLA plus nonDLA 2010-2022.xlsx]Data_Plots Generic'!$B$26</c:f>
              <c:strCache>
                <c:ptCount val="1"/>
                <c:pt idx="0">
                  <c:v>MSB</c:v>
                </c:pt>
              </c:strCache>
            </c:strRef>
          </c:tx>
          <c:spPr>
            <a:solidFill>
              <a:schemeClr val="accent5"/>
            </a:solidFill>
            <a:ln>
              <a:noFill/>
            </a:ln>
            <a:effectLst/>
          </c:spPr>
          <c:invertIfNegative val="0"/>
          <c:dLbls>
            <c:delete val="1"/>
          </c:dLbls>
          <c:cat>
            <c:strRef>
              <c:f>'[6135 DLA plus nonDLA 2010-2022.xlsx]Data_Plots Generic'!$F$1</c:f>
              <c:strCache>
                <c:ptCount val="1"/>
                <c:pt idx="0">
                  <c:v># of NSNs</c:v>
                </c:pt>
              </c:strCache>
            </c:strRef>
          </c:cat>
          <c:val>
            <c:numRef>
              <c:f>'[6135 DLA plus nonDLA 2010-2022.xlsx]Data_Plots Generic'!$F$26</c:f>
              <c:numCache>
                <c:formatCode>General</c:formatCode>
                <c:ptCount val="1"/>
                <c:pt idx="0">
                  <c:v>0</c:v>
                </c:pt>
              </c:numCache>
            </c:numRef>
          </c:val>
          <c:extLst>
            <c:ext xmlns:c16="http://schemas.microsoft.com/office/drawing/2014/chart" uri="{C3380CC4-5D6E-409C-BE32-E72D297353CC}">
              <c16:uniqueId val="{00000005-FE20-4DF8-A33A-07033D142FDB}"/>
            </c:ext>
          </c:extLst>
        </c:ser>
        <c:ser>
          <c:idx val="5"/>
          <c:order val="5"/>
          <c:tx>
            <c:strRef>
              <c:f>'[6135 DLA plus nonDLA 2010-2022.xlsx]Data_Plots Generic'!$B$27</c:f>
              <c:strCache>
                <c:ptCount val="1"/>
                <c:pt idx="0">
                  <c:v>Sea</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Generic'!$F$1</c:f>
              <c:strCache>
                <c:ptCount val="1"/>
                <c:pt idx="0">
                  <c:v># of NSNs</c:v>
                </c:pt>
              </c:strCache>
            </c:strRef>
          </c:cat>
          <c:val>
            <c:numRef>
              <c:f>'[6135 DLA plus nonDLA 2010-2022.xlsx]Data_Plots Generic'!$F$27</c:f>
              <c:numCache>
                <c:formatCode>General</c:formatCode>
                <c:ptCount val="1"/>
                <c:pt idx="0">
                  <c:v>429</c:v>
                </c:pt>
              </c:numCache>
            </c:numRef>
          </c:val>
          <c:extLst>
            <c:ext xmlns:c16="http://schemas.microsoft.com/office/drawing/2014/chart" uri="{C3380CC4-5D6E-409C-BE32-E72D297353CC}">
              <c16:uniqueId val="{00000006-FE20-4DF8-A33A-07033D142FDB}"/>
            </c:ext>
          </c:extLst>
        </c:ser>
        <c:ser>
          <c:idx val="6"/>
          <c:order val="6"/>
          <c:tx>
            <c:strRef>
              <c:f>'[6135 DLA plus nonDLA 2010-2022.xlsx]Data_Plots Generic'!$B$28</c:f>
              <c:strCache>
                <c:ptCount val="1"/>
                <c:pt idx="0">
                  <c:v>Munition</c:v>
                </c:pt>
              </c:strCache>
            </c:strRef>
          </c:tx>
          <c:spPr>
            <a:solidFill>
              <a:schemeClr val="accent1">
                <a:lumMod val="60000"/>
              </a:schemeClr>
            </a:solidFill>
            <a:ln>
              <a:noFill/>
            </a:ln>
            <a:effectLst/>
          </c:spPr>
          <c:invertIfNegative val="0"/>
          <c:dLbls>
            <c:dLbl>
              <c:idx val="0"/>
              <c:layout>
                <c:manualLayout>
                  <c:x val="0.25454772029031164"/>
                  <c:y val="4.04040404040403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E20-4DF8-A33A-07033D142FD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Generic'!$F$1</c:f>
              <c:strCache>
                <c:ptCount val="1"/>
                <c:pt idx="0">
                  <c:v># of NSNs</c:v>
                </c:pt>
              </c:strCache>
            </c:strRef>
          </c:cat>
          <c:val>
            <c:numRef>
              <c:f>'[6135 DLA plus nonDLA 2010-2022.xlsx]Data_Plots Generic'!$F$28</c:f>
              <c:numCache>
                <c:formatCode>General</c:formatCode>
                <c:ptCount val="1"/>
                <c:pt idx="0">
                  <c:v>39</c:v>
                </c:pt>
              </c:numCache>
            </c:numRef>
          </c:val>
          <c:extLst>
            <c:ext xmlns:c16="http://schemas.microsoft.com/office/drawing/2014/chart" uri="{C3380CC4-5D6E-409C-BE32-E72D297353CC}">
              <c16:uniqueId val="{00000008-FE20-4DF8-A33A-07033D142FDB}"/>
            </c:ext>
          </c:extLst>
        </c:ser>
        <c:ser>
          <c:idx val="7"/>
          <c:order val="7"/>
          <c:tx>
            <c:strRef>
              <c:f>'[6135 DLA plus nonDLA 2010-2022.xlsx]Data_Plots Generic'!$B$29</c:f>
              <c:strCache>
                <c:ptCount val="1"/>
                <c:pt idx="0">
                  <c:v>UPS</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Generic'!$F$1</c:f>
              <c:strCache>
                <c:ptCount val="1"/>
                <c:pt idx="0">
                  <c:v># of NSNs</c:v>
                </c:pt>
              </c:strCache>
            </c:strRef>
          </c:cat>
          <c:val>
            <c:numRef>
              <c:f>'[6135 DLA plus nonDLA 2010-2022.xlsx]Data_Plots Generic'!$F$29</c:f>
              <c:numCache>
                <c:formatCode>General</c:formatCode>
                <c:ptCount val="1"/>
                <c:pt idx="0">
                  <c:v>59</c:v>
                </c:pt>
              </c:numCache>
            </c:numRef>
          </c:val>
          <c:extLst>
            <c:ext xmlns:c16="http://schemas.microsoft.com/office/drawing/2014/chart" uri="{C3380CC4-5D6E-409C-BE32-E72D297353CC}">
              <c16:uniqueId val="{00000009-FE20-4DF8-A33A-07033D142FDB}"/>
            </c:ext>
          </c:extLst>
        </c:ser>
        <c:ser>
          <c:idx val="8"/>
          <c:order val="8"/>
          <c:tx>
            <c:strRef>
              <c:f>'[6135 DLA plus nonDLA 2010-2022.xlsx]Data_Plots Generic'!$B$30</c:f>
              <c:strCache>
                <c:ptCount val="1"/>
                <c:pt idx="0">
                  <c:v>Generic</c:v>
                </c:pt>
              </c:strCache>
            </c:strRef>
          </c:tx>
          <c:spPr>
            <a:solidFill>
              <a:schemeClr val="accent3">
                <a:lumMod val="60000"/>
              </a:schemeClr>
            </a:solidFill>
            <a:ln>
              <a:noFill/>
            </a:ln>
            <a:effectLst/>
          </c:spPr>
          <c:invertIfNegative val="0"/>
          <c:dLbls>
            <c:dLbl>
              <c:idx val="0"/>
              <c:layout>
                <c:manualLayout>
                  <c:x val="0.22687948982397341"/>
                  <c:y val="-1.010101010101010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E20-4DF8-A33A-07033D142FD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Generic'!$F$1</c:f>
              <c:strCache>
                <c:ptCount val="1"/>
                <c:pt idx="0">
                  <c:v># of NSNs</c:v>
                </c:pt>
              </c:strCache>
            </c:strRef>
          </c:cat>
          <c:val>
            <c:numRef>
              <c:f>'[6135 DLA plus nonDLA 2010-2022.xlsx]Data_Plots Generic'!$F$30</c:f>
              <c:numCache>
                <c:formatCode>General</c:formatCode>
                <c:ptCount val="1"/>
                <c:pt idx="0">
                  <c:v>16</c:v>
                </c:pt>
              </c:numCache>
            </c:numRef>
          </c:val>
          <c:extLst>
            <c:ext xmlns:c16="http://schemas.microsoft.com/office/drawing/2014/chart" uri="{C3380CC4-5D6E-409C-BE32-E72D297353CC}">
              <c16:uniqueId val="{0000000B-FE20-4DF8-A33A-07033D142FDB}"/>
            </c:ext>
          </c:extLst>
        </c:ser>
        <c:ser>
          <c:idx val="9"/>
          <c:order val="9"/>
          <c:tx>
            <c:strRef>
              <c:f>'[6135 DLA plus nonDLA 2010-2022.xlsx]Data_Plots Generic'!$B$31</c:f>
              <c:strCache>
                <c:ptCount val="1"/>
                <c:pt idx="0">
                  <c:v>N/A</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Generic'!$F$1</c:f>
              <c:strCache>
                <c:ptCount val="1"/>
                <c:pt idx="0">
                  <c:v># of NSNs</c:v>
                </c:pt>
              </c:strCache>
            </c:strRef>
          </c:cat>
          <c:val>
            <c:numRef>
              <c:f>'[6135 DLA plus nonDLA 2010-2022.xlsx]Data_Plots Generic'!$F$31</c:f>
              <c:numCache>
                <c:formatCode>General</c:formatCode>
                <c:ptCount val="1"/>
                <c:pt idx="0">
                  <c:v>395</c:v>
                </c:pt>
              </c:numCache>
            </c:numRef>
          </c:val>
          <c:extLst>
            <c:ext xmlns:c16="http://schemas.microsoft.com/office/drawing/2014/chart" uri="{C3380CC4-5D6E-409C-BE32-E72D297353CC}">
              <c16:uniqueId val="{0000000C-FE20-4DF8-A33A-07033D142FDB}"/>
            </c:ext>
          </c:extLst>
        </c:ser>
        <c:ser>
          <c:idx val="10"/>
          <c:order val="10"/>
          <c:tx>
            <c:strRef>
              <c:f>'[6135 DLA plus nonDLA 2010-2022.xlsx]Data_Plots Generic'!$B$32</c:f>
              <c:strCache>
                <c:ptCount val="1"/>
                <c:pt idx="0">
                  <c:v>Primary Lithium</c:v>
                </c:pt>
              </c:strCache>
            </c:strRef>
          </c:tx>
          <c:spPr>
            <a:solidFill>
              <a:schemeClr val="accent5">
                <a:lumMod val="60000"/>
              </a:schemeClr>
            </a:solidFill>
            <a:ln>
              <a:noFill/>
            </a:ln>
            <a:effectLst/>
          </c:spPr>
          <c:invertIfNegative val="0"/>
          <c:dLbls>
            <c:dLbl>
              <c:idx val="0"/>
              <c:layout>
                <c:manualLayout>
                  <c:x val="0.22687948982397341"/>
                  <c:y val="5.050505050505004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E20-4DF8-A33A-07033D142FD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Generic'!$F$1</c:f>
              <c:strCache>
                <c:ptCount val="1"/>
                <c:pt idx="0">
                  <c:v># of NSNs</c:v>
                </c:pt>
              </c:strCache>
            </c:strRef>
          </c:cat>
          <c:val>
            <c:numRef>
              <c:f>'[6135 DLA plus nonDLA 2010-2022.xlsx]Data_Plots Generic'!$F$32</c:f>
              <c:numCache>
                <c:formatCode>General</c:formatCode>
                <c:ptCount val="1"/>
                <c:pt idx="0">
                  <c:v>26</c:v>
                </c:pt>
              </c:numCache>
            </c:numRef>
          </c:val>
          <c:extLst>
            <c:ext xmlns:c16="http://schemas.microsoft.com/office/drawing/2014/chart" uri="{C3380CC4-5D6E-409C-BE32-E72D297353CC}">
              <c16:uniqueId val="{0000000E-FE20-4DF8-A33A-07033D142FDB}"/>
            </c:ext>
          </c:extLst>
        </c:ser>
        <c:ser>
          <c:idx val="11"/>
          <c:order val="11"/>
          <c:tx>
            <c:strRef>
              <c:f>'[6135 DLA plus nonDLA 2010-2022.xlsx]Data_Plots Generic'!$B$33</c:f>
              <c:strCache>
                <c:ptCount val="1"/>
                <c:pt idx="0">
                  <c:v>Primary Alkaline</c:v>
                </c:pt>
              </c:strCache>
            </c:strRef>
          </c:tx>
          <c:spPr>
            <a:solidFill>
              <a:schemeClr val="accent6">
                <a:lumMod val="60000"/>
              </a:schemeClr>
            </a:solidFill>
            <a:ln>
              <a:noFill/>
            </a:ln>
            <a:effectLst/>
          </c:spPr>
          <c:invertIfNegative val="0"/>
          <c:dLbls>
            <c:dLbl>
              <c:idx val="0"/>
              <c:layout>
                <c:manualLayout>
                  <c:x val="-0.23241313591724111"/>
                  <c:y val="-1.515151515151515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E20-4DF8-A33A-07033D142FD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Generic'!$F$1</c:f>
              <c:strCache>
                <c:ptCount val="1"/>
                <c:pt idx="0">
                  <c:v># of NSNs</c:v>
                </c:pt>
              </c:strCache>
            </c:strRef>
          </c:cat>
          <c:val>
            <c:numRef>
              <c:f>'[6135 DLA plus nonDLA 2010-2022.xlsx]Data_Plots Generic'!$F$33</c:f>
              <c:numCache>
                <c:formatCode>General</c:formatCode>
                <c:ptCount val="1"/>
                <c:pt idx="0">
                  <c:v>7</c:v>
                </c:pt>
              </c:numCache>
            </c:numRef>
          </c:val>
          <c:extLst>
            <c:ext xmlns:c16="http://schemas.microsoft.com/office/drawing/2014/chart" uri="{C3380CC4-5D6E-409C-BE32-E72D297353CC}">
              <c16:uniqueId val="{00000010-FE20-4DF8-A33A-07033D142FDB}"/>
            </c:ext>
          </c:extLst>
        </c:ser>
        <c:ser>
          <c:idx val="12"/>
          <c:order val="12"/>
          <c:tx>
            <c:strRef>
              <c:f>'[6135 DLA plus nonDLA 2010-2022.xlsx]Data_Plots Generic'!$B$34</c:f>
              <c:strCache>
                <c:ptCount val="1"/>
                <c:pt idx="0">
                  <c:v>Primary N/A</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'[6135 DLA plus nonDLA 2010-2022.xlsx]Data_Plots Generic'!$F$1</c:f>
              <c:strCache>
                <c:ptCount val="1"/>
                <c:pt idx="0">
                  <c:v># of NSNs</c:v>
                </c:pt>
              </c:strCache>
            </c:strRef>
          </c:cat>
          <c:val>
            <c:numRef>
              <c:f>'[6135 DLA plus nonDLA 2010-2022.xlsx]Data_Plots Generic'!$F$34</c:f>
              <c:numCache>
                <c:formatCode>General</c:formatCode>
                <c:ptCount val="1"/>
                <c:pt idx="0">
                  <c:v>407</c:v>
                </c:pt>
              </c:numCache>
            </c:numRef>
          </c:val>
          <c:extLst>
            <c:ext xmlns:c16="http://schemas.microsoft.com/office/drawing/2014/chart" uri="{C3380CC4-5D6E-409C-BE32-E72D297353CC}">
              <c16:uniqueId val="{00000011-FE20-4DF8-A33A-07033D142FDB}"/>
            </c:ext>
          </c:extLst>
        </c:ser>
        <c:dLbls>
          <c:dLblPos val="ctr"/>
          <c:showLegendKey val="0"/>
          <c:showVal val="1"/>
          <c:showCatName val="0"/>
          <c:showSerName val="0"/>
          <c:showPercent val="0"/>
          <c:showBubbleSize val="0"/>
        </c:dLbls>
        <c:gapWidth val="150"/>
        <c:overlap val="100"/>
        <c:axId val="520206992"/>
        <c:axId val="1994068160"/>
      </c:barChart>
      <c:catAx>
        <c:axId val="520206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994068160"/>
        <c:crosses val="autoZero"/>
        <c:auto val="1"/>
        <c:lblAlgn val="ctr"/>
        <c:lblOffset val="100"/>
        <c:noMultiLvlLbl val="0"/>
      </c:catAx>
      <c:valAx>
        <c:axId val="1994068160"/>
        <c:scaling>
          <c:orientation val="minMax"/>
          <c:max val="18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20206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2E7_788569AF.xml><?xml version="1.0" encoding="utf-8"?>
<p188:cmLst xmlns:a="http://schemas.openxmlformats.org/drawingml/2006/main" xmlns:r="http://schemas.openxmlformats.org/officeDocument/2006/relationships" xmlns:p188="http://schemas.microsoft.com/office/powerpoint/2018/8/main">
  <p188:cm id="{36C7BA13-A0A1-4030-AA9B-889C2CE4604E}" authorId="{03E68B95-D9AF-770F-9B9C-3DC952F89433}" status="resolved" created="2024-04-17T12:31:54.912" complete="100000">
    <ac:txMkLst xmlns:ac="http://schemas.microsoft.com/office/drawing/2013/main/command">
      <pc:docMk xmlns:pc="http://schemas.microsoft.com/office/powerpoint/2013/main/command"/>
      <pc:sldMk xmlns:pc="http://schemas.microsoft.com/office/powerpoint/2013/main/command" cId="2022009263" sldId="743"/>
      <ac:spMk id="10" creationId="{41A88369-7C26-2E7E-0135-ED89D103F07D}"/>
      <ac:txMk cp="0" len="118">
        <ac:context len="119" hash="4250155089"/>
      </ac:txMk>
    </ac:txMkLst>
    <p188:replyLst>
      <p188:reply id="{5EAA469D-8616-4BA7-9E10-E4252FD8EB88}" authorId="{03E68B95-D9AF-770F-9B9C-3DC952F89433}" created="2024-04-17T14:26:41.077">
        <p188:txBody>
          <a:bodyPr/>
          <a:lstStyle/>
          <a:p>
            <a:r>
              <a:rPr lang="en-US"/>
              <a:t>Chart has been updated.</a:t>
            </a:r>
          </a:p>
        </p188:txBody>
      </p188:reply>
    </p188:replyLst>
    <p188:txBody>
      <a:bodyPr/>
      <a:lstStyle/>
      <a:p>
        <a:r>
          <a:rPr lang="en-US"/>
          <a:t>From Eric: "Let’s re-do this chart removing Cell/Pack energy densities under 10Wh/L. Those are  going to raise unhelpful questions"</a:t>
        </a:r>
      </a:p>
    </p188:txBody>
  </p188:cm>
</p188:cmLst>
</file>

<file path=ppt/comments/modernComment_2F6_7B3549D5.xml><?xml version="1.0" encoding="utf-8"?>
<p188:cmLst xmlns:a="http://schemas.openxmlformats.org/drawingml/2006/main" xmlns:r="http://schemas.openxmlformats.org/officeDocument/2006/relationships" xmlns:p188="http://schemas.microsoft.com/office/powerpoint/2018/8/main">
  <p188:cm id="{DAD41D60-1D68-451B-85B9-E77BD59756FD}" authorId="{03E68B95-D9AF-770F-9B9C-3DC952F89433}" status="resolved" created="2024-04-17T12:47:11.773" complete="100000">
    <ac:txMkLst xmlns:ac="http://schemas.microsoft.com/office/drawing/2013/main/command">
      <pc:docMk xmlns:pc="http://schemas.microsoft.com/office/powerpoint/2013/main/command"/>
      <pc:sldMk xmlns:pc="http://schemas.microsoft.com/office/powerpoint/2013/main/command" cId="2067089877" sldId="758"/>
      <ac:spMk id="3" creationId="{8CBCDF09-BE32-5A6B-8BCC-709DC1AF0B9C}"/>
      <ac:txMk cp="0" len="3">
        <ac:context len="40" hash="288652874"/>
      </ac:txMk>
    </ac:txMkLst>
    <p188:pos x="1552225" y="189433"/>
    <p188:replyLst>
      <p188:reply id="{F06D6CD4-096F-4AC5-B483-8DADABEC1E90}" authorId="{03E68B95-D9AF-770F-9B9C-3DC952F89433}" created="2024-04-17T12:58:33.566">
        <p188:txBody>
          <a:bodyPr/>
          <a:lstStyle/>
          <a:p>
            <a:r>
              <a:rPr lang="en-US"/>
              <a:t>Chart has been updated</a:t>
            </a:r>
          </a:p>
        </p188:txBody>
      </p188:reply>
    </p188:replyLst>
    <p188:txBody>
      <a:bodyPr/>
      <a:lstStyle/>
      <a:p>
        <a:r>
          <a:rPr lang="en-US"/>
          <a:t>From Eric: "Let’s re-do this chart removing annual demand under 1 kWh. Those are  going to raise unhelpful questions. What is a battery with an annual demand of 1.5 Wh? What does that data point even mean?"</a:t>
        </a:r>
      </a:p>
    </p188:txBody>
  </p188:cm>
</p188:cmLst>
</file>

<file path=ppt/comments/modernComment_40A_7BAA06BD.xml><?xml version="1.0" encoding="utf-8"?>
<p188:cmLst xmlns:a="http://schemas.openxmlformats.org/drawingml/2006/main" xmlns:r="http://schemas.openxmlformats.org/officeDocument/2006/relationships" xmlns:p188="http://schemas.microsoft.com/office/powerpoint/2018/8/main">
  <p188:cm id="{E46FA012-F80F-4C01-A597-CBD88EA3BFBB}" authorId="{03E68B95-D9AF-770F-9B9C-3DC952F89433}" status="resolved" created="2024-04-17T12:47:11.773">
    <ac:txMkLst xmlns:ac="http://schemas.microsoft.com/office/drawing/2013/main/command">
      <pc:docMk xmlns:pc="http://schemas.microsoft.com/office/powerpoint/2013/main/command"/>
      <pc:sldMk xmlns:pc="http://schemas.microsoft.com/office/powerpoint/2013/main/command" cId="2074740413" sldId="1034"/>
      <ac:spMk id="3" creationId="{8CBCDF09-BE32-5A6B-8BCC-709DC1AF0B9C}"/>
      <ac:txMk cp="0">
        <ac:context len="27" hash="3021839754"/>
      </ac:txMk>
    </ac:txMkLst>
    <p188:pos x="1552225" y="189433"/>
    <p188:replyLst>
      <p188:reply id="{F06D6CD4-096F-4AC5-B483-8DADABEC1E90}" authorId="{03E68B95-D9AF-770F-9B9C-3DC952F89433}" created="2024-04-17T12:58:33.566">
        <p188:txBody>
          <a:bodyPr/>
          <a:lstStyle/>
          <a:p>
            <a:r>
              <a:rPr lang="en-US"/>
              <a:t>Chart has been updated</a:t>
            </a:r>
          </a:p>
        </p188:txBody>
      </p188:reply>
    </p188:replyLst>
    <p188:txBody>
      <a:bodyPr/>
      <a:lstStyle/>
      <a:p>
        <a:r>
          <a:rPr lang="en-US"/>
          <a:t>From Eric: "Let’s re-do this chart removing annual demand under 1 kWh. Those are  going to raise unhelpful questions. What is a battery with an annual demand of 1.5 Wh? What does that data point even mean?"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72421" cy="462358"/>
          </a:xfrm>
          <a:prstGeom prst="rect">
            <a:avLst/>
          </a:prstGeom>
        </p:spPr>
        <p:txBody>
          <a:bodyPr vert="horz" lIns="90264" tIns="45132" rIns="90264" bIns="45132" rtlCol="0"/>
          <a:lstStyle>
            <a:lvl1pPr algn="l">
              <a:defRPr sz="1200"/>
            </a:lvl1pPr>
          </a:lstStyle>
          <a:p>
            <a:endParaRPr lang="en-US" dirty="0"/>
          </a:p>
        </p:txBody>
      </p:sp>
      <p:sp>
        <p:nvSpPr>
          <p:cNvPr id="3" name="Date Placeholder 2"/>
          <p:cNvSpPr>
            <a:spLocks noGrp="1"/>
          </p:cNvSpPr>
          <p:nvPr>
            <p:ph type="dt" sz="quarter" idx="1"/>
          </p:nvPr>
        </p:nvSpPr>
        <p:spPr>
          <a:xfrm>
            <a:off x="3884028" y="0"/>
            <a:ext cx="2972421" cy="462358"/>
          </a:xfrm>
          <a:prstGeom prst="rect">
            <a:avLst/>
          </a:prstGeom>
        </p:spPr>
        <p:txBody>
          <a:bodyPr vert="horz" lIns="90264" tIns="45132" rIns="90264" bIns="45132" rtlCol="0"/>
          <a:lstStyle>
            <a:lvl1pPr algn="r">
              <a:defRPr sz="1200"/>
            </a:lvl1pPr>
          </a:lstStyle>
          <a:p>
            <a:fld id="{6BC12291-0737-4D2B-8726-F84DC24765D7}" type="datetimeFigureOut">
              <a:rPr lang="en-US" smtClean="0"/>
              <a:t>6/4/2024</a:t>
            </a:fld>
            <a:endParaRPr lang="en-US" dirty="0"/>
          </a:p>
        </p:txBody>
      </p:sp>
      <p:sp>
        <p:nvSpPr>
          <p:cNvPr id="4" name="Footer Placeholder 3"/>
          <p:cNvSpPr>
            <a:spLocks noGrp="1"/>
          </p:cNvSpPr>
          <p:nvPr>
            <p:ph type="ftr" sz="quarter" idx="2"/>
          </p:nvPr>
        </p:nvSpPr>
        <p:spPr>
          <a:xfrm>
            <a:off x="2" y="8776902"/>
            <a:ext cx="2972421" cy="462358"/>
          </a:xfrm>
          <a:prstGeom prst="rect">
            <a:avLst/>
          </a:prstGeom>
        </p:spPr>
        <p:txBody>
          <a:bodyPr vert="horz" lIns="90264" tIns="45132" rIns="90264" bIns="4513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028" y="8776902"/>
            <a:ext cx="2972421" cy="462358"/>
          </a:xfrm>
          <a:prstGeom prst="rect">
            <a:avLst/>
          </a:prstGeom>
        </p:spPr>
        <p:txBody>
          <a:bodyPr vert="horz" lIns="90264" tIns="45132" rIns="90264" bIns="45132" rtlCol="0" anchor="b"/>
          <a:lstStyle>
            <a:lvl1pPr algn="r">
              <a:defRPr sz="1200"/>
            </a:lvl1pPr>
          </a:lstStyle>
          <a:p>
            <a:fld id="{081BEF9A-8D22-4385-A695-5F9478B1BE3E}" type="slidenum">
              <a:rPr lang="en-US" smtClean="0"/>
              <a:t>‹#›</a:t>
            </a:fld>
            <a:endParaRPr lang="en-US" dirty="0"/>
          </a:p>
        </p:txBody>
      </p:sp>
    </p:spTree>
    <p:extLst>
      <p:ext uri="{BB962C8B-B14F-4D97-AF65-F5344CB8AC3E}">
        <p14:creationId xmlns:p14="http://schemas.microsoft.com/office/powerpoint/2010/main" val="1162381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042"/>
          </a:xfrm>
          <a:prstGeom prst="rect">
            <a:avLst/>
          </a:prstGeom>
        </p:spPr>
        <p:txBody>
          <a:bodyPr vert="horz" lIns="91978" tIns="45990" rIns="91978" bIns="45990" rtlCol="0"/>
          <a:lstStyle>
            <a:lvl1pPr algn="l">
              <a:defRPr sz="1200"/>
            </a:lvl1pPr>
          </a:lstStyle>
          <a:p>
            <a:endParaRPr lang="en-US" dirty="0"/>
          </a:p>
        </p:txBody>
      </p:sp>
      <p:sp>
        <p:nvSpPr>
          <p:cNvPr id="3" name="Date Placeholder 2"/>
          <p:cNvSpPr>
            <a:spLocks noGrp="1"/>
          </p:cNvSpPr>
          <p:nvPr>
            <p:ph type="dt" idx="1"/>
          </p:nvPr>
        </p:nvSpPr>
        <p:spPr>
          <a:xfrm>
            <a:off x="3884613" y="0"/>
            <a:ext cx="2971800" cy="462042"/>
          </a:xfrm>
          <a:prstGeom prst="rect">
            <a:avLst/>
          </a:prstGeom>
        </p:spPr>
        <p:txBody>
          <a:bodyPr vert="horz" lIns="91978" tIns="45990" rIns="91978" bIns="45990" rtlCol="0"/>
          <a:lstStyle>
            <a:lvl1pPr algn="r">
              <a:defRPr sz="1200"/>
            </a:lvl1pPr>
          </a:lstStyle>
          <a:p>
            <a:fld id="{CCD4BF8B-CAF1-458A-8DB6-62237634A135}" type="datetimeFigureOut">
              <a:rPr lang="en-US" smtClean="0"/>
              <a:t>6/4/2024</a:t>
            </a:fld>
            <a:endParaRPr lang="en-US" dirty="0"/>
          </a:p>
        </p:txBody>
      </p:sp>
      <p:sp>
        <p:nvSpPr>
          <p:cNvPr id="4" name="Slide Image Placeholder 3"/>
          <p:cNvSpPr>
            <a:spLocks noGrp="1" noRot="1" noChangeAspect="1"/>
          </p:cNvSpPr>
          <p:nvPr>
            <p:ph type="sldImg" idx="2"/>
          </p:nvPr>
        </p:nvSpPr>
        <p:spPr>
          <a:xfrm>
            <a:off x="349250" y="692150"/>
            <a:ext cx="6159500" cy="3465513"/>
          </a:xfrm>
          <a:prstGeom prst="rect">
            <a:avLst/>
          </a:prstGeom>
          <a:noFill/>
          <a:ln w="12700">
            <a:solidFill>
              <a:prstClr val="black"/>
            </a:solidFill>
          </a:ln>
        </p:spPr>
        <p:txBody>
          <a:bodyPr vert="horz" lIns="91978" tIns="45990" rIns="91978" bIns="45990" rtlCol="0" anchor="ctr"/>
          <a:lstStyle/>
          <a:p>
            <a:endParaRPr lang="en-US" dirty="0"/>
          </a:p>
        </p:txBody>
      </p:sp>
      <p:sp>
        <p:nvSpPr>
          <p:cNvPr id="5" name="Notes Placeholder 4"/>
          <p:cNvSpPr>
            <a:spLocks noGrp="1"/>
          </p:cNvSpPr>
          <p:nvPr>
            <p:ph type="body" sz="quarter" idx="3"/>
          </p:nvPr>
        </p:nvSpPr>
        <p:spPr>
          <a:xfrm>
            <a:off x="685800" y="4389398"/>
            <a:ext cx="5486400" cy="4158377"/>
          </a:xfrm>
          <a:prstGeom prst="rect">
            <a:avLst/>
          </a:prstGeom>
        </p:spPr>
        <p:txBody>
          <a:bodyPr vert="horz" lIns="91978" tIns="45990" rIns="91978" bIns="4599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2971800" cy="462042"/>
          </a:xfrm>
          <a:prstGeom prst="rect">
            <a:avLst/>
          </a:prstGeom>
        </p:spPr>
        <p:txBody>
          <a:bodyPr vert="horz" lIns="91978" tIns="45990" rIns="91978" bIns="4599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77193"/>
            <a:ext cx="2971800" cy="462042"/>
          </a:xfrm>
          <a:prstGeom prst="rect">
            <a:avLst/>
          </a:prstGeom>
        </p:spPr>
        <p:txBody>
          <a:bodyPr vert="horz" lIns="91978" tIns="45990" rIns="91978" bIns="45990" rtlCol="0" anchor="b"/>
          <a:lstStyle>
            <a:lvl1pPr algn="r">
              <a:defRPr sz="1200"/>
            </a:lvl1pPr>
          </a:lstStyle>
          <a:p>
            <a:fld id="{C8F6354B-2053-4DF8-A7F7-384B3994D1C9}" type="slidenum">
              <a:rPr lang="en-US" smtClean="0"/>
              <a:t>‹#›</a:t>
            </a:fld>
            <a:endParaRPr lang="en-US" dirty="0"/>
          </a:p>
        </p:txBody>
      </p:sp>
    </p:spTree>
    <p:extLst>
      <p:ext uri="{BB962C8B-B14F-4D97-AF65-F5344CB8AC3E}">
        <p14:creationId xmlns:p14="http://schemas.microsoft.com/office/powerpoint/2010/main" val="3538188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6354B-2053-4DF8-A7F7-384B3994D1C9}" type="slidenum">
              <a:rPr lang="en-US" smtClean="0"/>
              <a:t>5</a:t>
            </a:fld>
            <a:endParaRPr lang="en-US" dirty="0"/>
          </a:p>
        </p:txBody>
      </p:sp>
    </p:spTree>
    <p:extLst>
      <p:ext uri="{BB962C8B-B14F-4D97-AF65-F5344CB8AC3E}">
        <p14:creationId xmlns:p14="http://schemas.microsoft.com/office/powerpoint/2010/main" val="599577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6354B-2053-4DF8-A7F7-384B3994D1C9}" type="slidenum">
              <a:rPr lang="en-US" smtClean="0"/>
              <a:t>6</a:t>
            </a:fld>
            <a:endParaRPr lang="en-US" dirty="0"/>
          </a:p>
        </p:txBody>
      </p:sp>
    </p:spTree>
    <p:extLst>
      <p:ext uri="{BB962C8B-B14F-4D97-AF65-F5344CB8AC3E}">
        <p14:creationId xmlns:p14="http://schemas.microsoft.com/office/powerpoint/2010/main" val="2257605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6354B-2053-4DF8-A7F7-384B3994D1C9}" type="slidenum">
              <a:rPr lang="en-US" smtClean="0"/>
              <a:t>18</a:t>
            </a:fld>
            <a:endParaRPr lang="en-US" dirty="0"/>
          </a:p>
        </p:txBody>
      </p:sp>
    </p:spTree>
    <p:extLst>
      <p:ext uri="{BB962C8B-B14F-4D97-AF65-F5344CB8AC3E}">
        <p14:creationId xmlns:p14="http://schemas.microsoft.com/office/powerpoint/2010/main" val="3246568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6354B-2053-4DF8-A7F7-384B3994D1C9}" type="slidenum">
              <a:rPr lang="en-US" smtClean="0"/>
              <a:t>19</a:t>
            </a:fld>
            <a:endParaRPr lang="en-US" dirty="0"/>
          </a:p>
        </p:txBody>
      </p:sp>
    </p:spTree>
    <p:extLst>
      <p:ext uri="{BB962C8B-B14F-4D97-AF65-F5344CB8AC3E}">
        <p14:creationId xmlns:p14="http://schemas.microsoft.com/office/powerpoint/2010/main" val="3444383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Purpose of this slide is to set the stage and introduce the graphic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20AF06-E520-4AB9-84B8-D79B779AC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241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7AA3C-6D72-481C-0961-6820F2309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9CD77-D892-81A7-2BB2-7310FCA2F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0CBDB1-CA7A-5CBC-EF37-DFB337E5EC65}"/>
              </a:ext>
            </a:extLst>
          </p:cNvPr>
          <p:cNvSpPr>
            <a:spLocks noGrp="1"/>
          </p:cNvSpPr>
          <p:nvPr>
            <p:ph type="body" idx="1"/>
          </p:nvPr>
        </p:nvSpPr>
        <p:spPr/>
        <p:txBody>
          <a:bodyPr/>
          <a:lstStyle/>
          <a:p>
            <a:r>
              <a:rPr lang="en-US" dirty="0"/>
              <a:t>560 MWh per year versus 560 GWh</a:t>
            </a:r>
          </a:p>
        </p:txBody>
      </p:sp>
      <p:sp>
        <p:nvSpPr>
          <p:cNvPr id="4" name="Slide Number Placeholder 3">
            <a:extLst>
              <a:ext uri="{FF2B5EF4-FFF2-40B4-BE49-F238E27FC236}">
                <a16:creationId xmlns:a16="http://schemas.microsoft.com/office/drawing/2014/main" id="{12FDA34A-83D3-A8B8-AEF3-705AFCDE63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20AF06-E520-4AB9-84B8-D79B779AC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41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20AF06-E520-4AB9-84B8-D79B779AC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827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7AA3C-6D72-481C-0961-6820F2309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9CD77-D892-81A7-2BB2-7310FCA2F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0CBDB1-CA7A-5CBC-EF37-DFB337E5EC65}"/>
              </a:ext>
            </a:extLst>
          </p:cNvPr>
          <p:cNvSpPr>
            <a:spLocks noGrp="1"/>
          </p:cNvSpPr>
          <p:nvPr>
            <p:ph type="body" idx="1"/>
          </p:nvPr>
        </p:nvSpPr>
        <p:spPr/>
        <p:txBody>
          <a:bodyPr/>
          <a:lstStyle/>
          <a:p>
            <a:r>
              <a:rPr lang="en-US" dirty="0"/>
              <a:t>560 MWh per year versus 560 GWh</a:t>
            </a:r>
          </a:p>
        </p:txBody>
      </p:sp>
      <p:sp>
        <p:nvSpPr>
          <p:cNvPr id="4" name="Slide Number Placeholder 3">
            <a:extLst>
              <a:ext uri="{FF2B5EF4-FFF2-40B4-BE49-F238E27FC236}">
                <a16:creationId xmlns:a16="http://schemas.microsoft.com/office/drawing/2014/main" id="{12FDA34A-83D3-A8B8-AEF3-705AFCDE63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20AF06-E520-4AB9-84B8-D79B779AC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102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F6354B-2053-4DF8-A7F7-384B3994D1C9}" type="slidenum">
              <a:rPr lang="en-US" smtClean="0"/>
              <a:t>31</a:t>
            </a:fld>
            <a:endParaRPr lang="en-US" dirty="0"/>
          </a:p>
        </p:txBody>
      </p:sp>
    </p:spTree>
    <p:extLst>
      <p:ext uri="{BB962C8B-B14F-4D97-AF65-F5344CB8AC3E}">
        <p14:creationId xmlns:p14="http://schemas.microsoft.com/office/powerpoint/2010/main" val="3207882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3840" y="1276984"/>
            <a:ext cx="11704320" cy="1470025"/>
          </a:xfrm>
        </p:spPr>
        <p:txBody>
          <a:bodyPr/>
          <a:lstStyle>
            <a:lvl1pPr>
              <a:defRPr sz="2100"/>
            </a:lvl1pPr>
          </a:lstStyle>
          <a:p>
            <a:r>
              <a:rPr lang="en-US" dirty="0"/>
              <a:t>Click to edit Master title style</a:t>
            </a:r>
          </a:p>
        </p:txBody>
      </p:sp>
      <p:sp>
        <p:nvSpPr>
          <p:cNvPr id="3" name="Subtitle 2"/>
          <p:cNvSpPr>
            <a:spLocks noGrp="1"/>
          </p:cNvSpPr>
          <p:nvPr>
            <p:ph type="subTitle" idx="1"/>
          </p:nvPr>
        </p:nvSpPr>
        <p:spPr>
          <a:xfrm>
            <a:off x="243840" y="4982748"/>
            <a:ext cx="11704320" cy="809898"/>
          </a:xfrm>
          <a:prstGeom prst="rect">
            <a:avLst/>
          </a:prstGeom>
        </p:spPr>
        <p:txBody>
          <a:bodyPr/>
          <a:lstStyle>
            <a:lvl1pPr marL="0" indent="0" algn="ctr">
              <a:buNone/>
              <a:defRPr sz="1800">
                <a:latin typeface="+mn-lt"/>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a:t>Click to edit Master subtitle style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88059" y="2688391"/>
            <a:ext cx="2556803" cy="2357094"/>
          </a:xfrm>
          <a:prstGeom prst="rect">
            <a:avLst/>
          </a:prstGeom>
        </p:spPr>
      </p:pic>
    </p:spTree>
    <p:extLst>
      <p:ext uri="{BB962C8B-B14F-4D97-AF65-F5344CB8AC3E}">
        <p14:creationId xmlns:p14="http://schemas.microsoft.com/office/powerpoint/2010/main" val="19031213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a:xfrm>
            <a:off x="426720" y="365760"/>
            <a:ext cx="11338560" cy="548640"/>
          </a:xfrm>
        </p:spPr>
        <p:txBody>
          <a:bodyPr/>
          <a:lstStyle/>
          <a:p>
            <a:r>
              <a:rPr lang="en-US"/>
              <a:t>Click to edit Master title style</a:t>
            </a:r>
          </a:p>
        </p:txBody>
      </p:sp>
      <p:sp>
        <p:nvSpPr>
          <p:cNvPr id="7" name="Text Placeholder 6">
            <a:extLst>
              <a:ext uri="{FF2B5EF4-FFF2-40B4-BE49-F238E27FC236}">
                <a16:creationId xmlns:a16="http://schemas.microsoft.com/office/drawing/2014/main" id="{33164F8F-2BF9-7D49-8924-6537913F66D0}"/>
              </a:ext>
            </a:extLst>
          </p:cNvPr>
          <p:cNvSpPr>
            <a:spLocks noGrp="1"/>
          </p:cNvSpPr>
          <p:nvPr>
            <p:ph type="body" sz="quarter" idx="13"/>
          </p:nvPr>
        </p:nvSpPr>
        <p:spPr>
          <a:xfrm>
            <a:off x="426720" y="1116623"/>
            <a:ext cx="11338560" cy="5090746"/>
          </a:xfrm>
        </p:spPr>
        <p:txBody>
          <a:bodyPr/>
          <a:lstStyle>
            <a:lvl1pPr marL="171450" indent="-164306">
              <a:lnSpc>
                <a:spcPct val="100000"/>
              </a:lnSpc>
              <a:spcBef>
                <a:spcPts val="750"/>
              </a:spcBef>
              <a:spcAft>
                <a:spcPts val="0"/>
              </a:spcAft>
              <a:buFont typeface="Wingdings" pitchFamily="2" charset="2"/>
              <a:buChar char="§"/>
              <a:tabLst/>
              <a:defRPr sz="1800" b="1"/>
            </a:lvl1pPr>
            <a:lvl2pPr marL="342900" indent="-171450">
              <a:lnSpc>
                <a:spcPct val="100000"/>
              </a:lnSpc>
              <a:spcBef>
                <a:spcPts val="750"/>
              </a:spcBef>
              <a:spcAft>
                <a:spcPts val="0"/>
              </a:spcAft>
              <a:buFont typeface="Courier New" panose="02070309020205020404" pitchFamily="49" charset="0"/>
              <a:buChar char="o"/>
              <a:tabLst/>
              <a:defRPr sz="1500"/>
            </a:lvl2pPr>
            <a:lvl3pPr marL="517922" indent="-171450">
              <a:lnSpc>
                <a:spcPct val="100000"/>
              </a:lnSpc>
              <a:spcBef>
                <a:spcPts val="750"/>
              </a:spcBef>
              <a:spcAft>
                <a:spcPts val="0"/>
              </a:spcAft>
              <a:tabLst/>
              <a:defRPr sz="1350"/>
            </a:lvl3pPr>
            <a:lvl4pPr marL="685800" indent="-171450">
              <a:lnSpc>
                <a:spcPct val="100000"/>
              </a:lnSpc>
              <a:spcBef>
                <a:spcPts val="750"/>
              </a:spcBef>
              <a:spcAft>
                <a:spcPts val="0"/>
              </a:spcAft>
              <a:tabLst/>
              <a:defRPr sz="1200"/>
            </a:lvl4pPr>
            <a:lvl5pPr marL="853679" indent="-171450">
              <a:lnSpc>
                <a:spcPct val="100000"/>
              </a:lnSpc>
              <a:spcBef>
                <a:spcPts val="750"/>
              </a:spcBef>
              <a:spcAft>
                <a:spcPts val="0"/>
              </a:spcAf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MITRE Logo MITRE">
            <a:extLst>
              <a:ext uri="{FF2B5EF4-FFF2-40B4-BE49-F238E27FC236}">
                <a16:creationId xmlns:a16="http://schemas.microsoft.com/office/drawing/2014/main" id="{C571BE03-9705-4AAA-9A08-473E99D83C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9768" y="6327648"/>
            <a:ext cx="711749" cy="274320"/>
          </a:xfrm>
          <a:prstGeom prst="rect">
            <a:avLst/>
          </a:prstGeom>
        </p:spPr>
      </p:pic>
      <p:sp>
        <p:nvSpPr>
          <p:cNvPr id="8" name="Footer Placeholder 4">
            <a:extLst>
              <a:ext uri="{FF2B5EF4-FFF2-40B4-BE49-F238E27FC236}">
                <a16:creationId xmlns:a16="http://schemas.microsoft.com/office/drawing/2014/main" id="{BA63B0AC-F5F2-4503-ABDD-DE664DA54450}"/>
              </a:ext>
            </a:extLst>
          </p:cNvPr>
          <p:cNvSpPr>
            <a:spLocks noGrp="1"/>
          </p:cNvSpPr>
          <p:nvPr>
            <p:ph type="ftr" sz="quarter" idx="3"/>
          </p:nvPr>
        </p:nvSpPr>
        <p:spPr>
          <a:xfrm>
            <a:off x="1687368" y="6400800"/>
            <a:ext cx="8817264" cy="304800"/>
          </a:xfrm>
          <a:prstGeom prst="rect">
            <a:avLst/>
          </a:prstGeom>
        </p:spPr>
        <p:txBody>
          <a:bodyPr vert="horz" lIns="0" tIns="0" rIns="0" bIns="0" rtlCol="0" anchor="ctr">
            <a:noAutofit/>
          </a:bodyPr>
          <a:lstStyle>
            <a:lvl1pPr algn="ctr">
              <a:defRPr sz="600" cap="all" baseline="0">
                <a:solidFill>
                  <a:schemeClr val="tx1"/>
                </a:solidFill>
              </a:defRPr>
            </a:lvl1pPr>
          </a:lstStyle>
          <a:p>
            <a:r>
              <a:rPr lang="en-US"/>
              <a:t>© 2022 THE MITRE CORPORATION. ALL RIGHTS RESERVED</a:t>
            </a:r>
          </a:p>
          <a:p>
            <a:r>
              <a:rPr lang="en-US"/>
              <a:t>Distribution C.</a:t>
            </a:r>
            <a:endParaRPr lang="en-US" sz="100"/>
          </a:p>
        </p:txBody>
      </p:sp>
    </p:spTree>
    <p:extLst>
      <p:ext uri="{BB962C8B-B14F-4D97-AF65-F5344CB8AC3E}">
        <p14:creationId xmlns:p14="http://schemas.microsoft.com/office/powerpoint/2010/main" val="3927905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3840" y="1276984"/>
            <a:ext cx="11704320" cy="1470025"/>
          </a:xfrm>
        </p:spPr>
        <p:txBody>
          <a:bodyPr/>
          <a:lstStyle>
            <a:lvl1pPr>
              <a:defRPr sz="2100"/>
            </a:lvl1pPr>
          </a:lstStyle>
          <a:p>
            <a:r>
              <a:rPr lang="en-US" dirty="0"/>
              <a:t>Click to edit Master title style</a:t>
            </a:r>
          </a:p>
        </p:txBody>
      </p:sp>
      <p:sp>
        <p:nvSpPr>
          <p:cNvPr id="3" name="Subtitle 2"/>
          <p:cNvSpPr>
            <a:spLocks noGrp="1"/>
          </p:cNvSpPr>
          <p:nvPr>
            <p:ph type="subTitle" idx="1"/>
          </p:nvPr>
        </p:nvSpPr>
        <p:spPr>
          <a:xfrm>
            <a:off x="243840" y="4982748"/>
            <a:ext cx="11704320" cy="809898"/>
          </a:xfrm>
          <a:prstGeom prst="rect">
            <a:avLst/>
          </a:prstGeom>
        </p:spPr>
        <p:txBody>
          <a:bodyPr/>
          <a:lstStyle>
            <a:lvl1pPr marL="0" indent="0" algn="ctr">
              <a:buNone/>
              <a:defRPr sz="1800">
                <a:latin typeface="+mn-lt"/>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a:t>Click to edit Master subtitle style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3920" y="2829208"/>
            <a:ext cx="2804160" cy="2103120"/>
          </a:xfrm>
          <a:prstGeom prst="rect">
            <a:avLst/>
          </a:prstGeom>
        </p:spPr>
      </p:pic>
    </p:spTree>
    <p:extLst>
      <p:ext uri="{BB962C8B-B14F-4D97-AF65-F5344CB8AC3E}">
        <p14:creationId xmlns:p14="http://schemas.microsoft.com/office/powerpoint/2010/main" val="252983959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 y="1132116"/>
            <a:ext cx="11704320" cy="5029200"/>
          </a:xfrm>
          <a:prstGeom prst="rect">
            <a:avLst/>
          </a:prstGeom>
        </p:spPr>
        <p:txBody>
          <a:bodyPr/>
          <a:lstStyle>
            <a:lvl1pPr>
              <a:spcBef>
                <a:spcPts val="450"/>
              </a:spcBef>
              <a:defRPr sz="1500">
                <a:solidFill>
                  <a:schemeClr val="tx1"/>
                </a:solidFill>
                <a:latin typeface="+mn-lt"/>
              </a:defRPr>
            </a:lvl1pPr>
            <a:lvl2pPr>
              <a:spcBef>
                <a:spcPts val="450"/>
              </a:spcBef>
              <a:defRPr sz="1350" b="0">
                <a:solidFill>
                  <a:schemeClr val="tx1"/>
                </a:solidFill>
                <a:latin typeface="+mn-lt"/>
              </a:defRPr>
            </a:lvl2pPr>
            <a:lvl3pPr>
              <a:spcBef>
                <a:spcPts val="450"/>
              </a:spcBef>
              <a:defRPr sz="1200" b="0">
                <a:solidFill>
                  <a:schemeClr val="tx1"/>
                </a:solidFill>
                <a:latin typeface="+mn-lt"/>
              </a:defRPr>
            </a:lvl3pPr>
            <a:lvl4pPr>
              <a:spcBef>
                <a:spcPts val="450"/>
              </a:spcBef>
              <a:defRPr sz="1050" b="0">
                <a:solidFill>
                  <a:schemeClr val="tx1"/>
                </a:solidFill>
                <a:latin typeface="+mn-lt"/>
              </a:defRPr>
            </a:lvl4pPr>
            <a:lvl5pPr>
              <a:spcBef>
                <a:spcPts val="450"/>
              </a:spcBef>
              <a:defRPr sz="900" b="0">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sldNum" sz="quarter" idx="11"/>
          </p:nvPr>
        </p:nvSpPr>
        <p:spPr>
          <a:ln/>
        </p:spPr>
        <p:txBody>
          <a:bodyPr/>
          <a:lstStyle>
            <a:lvl1pPr>
              <a:defRPr/>
            </a:lvl1pPr>
          </a:lstStyle>
          <a:p>
            <a:fld id="{B6731FE5-2FCF-4664-8E8A-61445836C26E}" type="slidenum">
              <a:rPr lang="en-US" smtClean="0">
                <a:solidFill>
                  <a:srgbClr val="000000"/>
                </a:solidFill>
              </a:rPr>
              <a:pPr/>
              <a:t>‹#›</a:t>
            </a:fld>
            <a:endParaRPr lang="en-US" dirty="0">
              <a:solidFill>
                <a:srgbClr val="000000"/>
              </a:solidFill>
            </a:endParaRPr>
          </a:p>
        </p:txBody>
      </p:sp>
      <p:sp>
        <p:nvSpPr>
          <p:cNvPr id="6" name="Rectangle 2"/>
          <p:cNvSpPr>
            <a:spLocks noGrp="1" noChangeArrowheads="1"/>
          </p:cNvSpPr>
          <p:nvPr>
            <p:ph type="title"/>
          </p:nvPr>
        </p:nvSpPr>
        <p:spPr bwMode="auto">
          <a:xfrm>
            <a:off x="1219200" y="0"/>
            <a:ext cx="9753600" cy="100584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defRPr sz="2100"/>
            </a:lvl1pPr>
          </a:lstStyle>
          <a:p>
            <a:pPr lvl="0"/>
            <a:r>
              <a:rPr lang="en-US" dirty="0"/>
              <a:t>Click to edit Master title style</a:t>
            </a:r>
          </a:p>
        </p:txBody>
      </p:sp>
    </p:spTree>
    <p:extLst>
      <p:ext uri="{BB962C8B-B14F-4D97-AF65-F5344CB8AC3E}">
        <p14:creationId xmlns:p14="http://schemas.microsoft.com/office/powerpoint/2010/main" val="287028098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8031" y="1135380"/>
            <a:ext cx="5608320" cy="4114800"/>
          </a:xfrm>
        </p:spPr>
        <p:txBody>
          <a:bodyPr/>
          <a:lstStyle>
            <a:lvl1pPr>
              <a:defRPr sz="1500"/>
            </a:lvl1pPr>
            <a:lvl2pPr>
              <a:defRPr sz="1350"/>
            </a:lvl2pPr>
            <a:lvl3pPr>
              <a:defRPr sz="1200"/>
            </a:lvl3pPr>
            <a:lvl4pPr>
              <a:defRPr sz="1050"/>
            </a:lvl4pPr>
            <a:lvl5pPr>
              <a:defRPr sz="90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86623" y="1135380"/>
            <a:ext cx="5608320" cy="4114800"/>
          </a:xfrm>
        </p:spPr>
        <p:txBody>
          <a:bodyPr/>
          <a:lstStyle>
            <a:lvl1pPr>
              <a:defRPr sz="1500"/>
            </a:lvl1pPr>
            <a:lvl2pPr>
              <a:defRPr sz="1350"/>
            </a:lvl2pPr>
            <a:lvl3pPr>
              <a:defRPr sz="1200"/>
            </a:lvl3pPr>
            <a:lvl4pPr>
              <a:defRPr sz="1050"/>
            </a:lvl4pPr>
            <a:lvl5pPr>
              <a:defRPr sz="90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a:spLocks noGrp="1" noChangeArrowheads="1"/>
          </p:cNvSpPr>
          <p:nvPr>
            <p:ph type="sldNum" sz="quarter" idx="11"/>
          </p:nvPr>
        </p:nvSpPr>
        <p:spPr>
          <a:ln/>
        </p:spPr>
        <p:txBody>
          <a:bodyPr/>
          <a:lstStyle>
            <a:lvl1pPr>
              <a:defRPr/>
            </a:lvl1pPr>
          </a:lstStyle>
          <a:p>
            <a:fld id="{B6731FE5-2FCF-4664-8E8A-61445836C26E}" type="slidenum">
              <a:rPr lang="en-US" smtClean="0">
                <a:solidFill>
                  <a:srgbClr val="000000"/>
                </a:solidFill>
              </a:rPr>
              <a:pPr/>
              <a:t>‹#›</a:t>
            </a:fld>
            <a:endParaRPr lang="en-US" dirty="0">
              <a:solidFill>
                <a:srgbClr val="000000"/>
              </a:solidFill>
            </a:endParaRPr>
          </a:p>
        </p:txBody>
      </p:sp>
      <p:sp>
        <p:nvSpPr>
          <p:cNvPr id="7" name="Rectangle 2"/>
          <p:cNvSpPr>
            <a:spLocks noGrp="1" noChangeArrowheads="1"/>
          </p:cNvSpPr>
          <p:nvPr>
            <p:ph type="title"/>
          </p:nvPr>
        </p:nvSpPr>
        <p:spPr bwMode="auto">
          <a:xfrm>
            <a:off x="1219200" y="0"/>
            <a:ext cx="9753600" cy="100584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73288116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100"/>
            </a:lvl1pPr>
          </a:lstStyle>
          <a:p>
            <a:r>
              <a:rPr lang="en-US" dirty="0"/>
              <a:t>Click to edit Master title style</a:t>
            </a:r>
          </a:p>
        </p:txBody>
      </p:sp>
      <p:sp>
        <p:nvSpPr>
          <p:cNvPr id="4" name="Rectangle 5"/>
          <p:cNvSpPr>
            <a:spLocks noGrp="1" noChangeArrowheads="1"/>
          </p:cNvSpPr>
          <p:nvPr>
            <p:ph type="sldNum" sz="quarter" idx="11"/>
          </p:nvPr>
        </p:nvSpPr>
        <p:spPr>
          <a:ln/>
        </p:spPr>
        <p:txBody>
          <a:bodyPr/>
          <a:lstStyle>
            <a:lvl1pPr>
              <a:defRPr/>
            </a:lvl1pPr>
          </a:lstStyle>
          <a:p>
            <a:fld id="{B6731FE5-2FCF-4664-8E8A-61445836C2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3072606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5"/>
          <p:cNvSpPr>
            <a:spLocks noGrp="1" noChangeArrowheads="1"/>
          </p:cNvSpPr>
          <p:nvPr>
            <p:ph type="sldNum" sz="quarter" idx="11"/>
          </p:nvPr>
        </p:nvSpPr>
        <p:spPr>
          <a:ln/>
        </p:spPr>
        <p:txBody>
          <a:bodyPr/>
          <a:lstStyle>
            <a:lvl1pPr>
              <a:defRPr/>
            </a:lvl1pPr>
          </a:lstStyle>
          <a:p>
            <a:fld id="{B6731FE5-2FCF-4664-8E8A-61445836C2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420322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5"/>
          <p:cNvSpPr>
            <a:spLocks noGrp="1" noChangeArrowheads="1"/>
          </p:cNvSpPr>
          <p:nvPr>
            <p:ph type="sldNum" sz="quarter" idx="11"/>
          </p:nvPr>
        </p:nvSpPr>
        <p:spPr>
          <a:ln/>
        </p:spPr>
        <p:txBody>
          <a:bodyPr/>
          <a:lstStyle>
            <a:lvl1pPr>
              <a:defRPr/>
            </a:lvl1pPr>
          </a:lstStyle>
          <a:p>
            <a:fld id="{B6731FE5-2FCF-4664-8E8A-61445836C2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6563165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3840" y="1276984"/>
            <a:ext cx="11704320" cy="1470025"/>
          </a:xfrm>
        </p:spPr>
        <p:txBody>
          <a:bodyPr/>
          <a:lstStyle>
            <a:lvl1pPr>
              <a:defRPr sz="2100"/>
            </a:lvl1pPr>
          </a:lstStyle>
          <a:p>
            <a:r>
              <a:rPr lang="en-US" dirty="0"/>
              <a:t>Click to edit Master title style</a:t>
            </a:r>
          </a:p>
        </p:txBody>
      </p:sp>
      <p:sp>
        <p:nvSpPr>
          <p:cNvPr id="3" name="Subtitle 2"/>
          <p:cNvSpPr>
            <a:spLocks noGrp="1"/>
          </p:cNvSpPr>
          <p:nvPr>
            <p:ph type="subTitle" idx="1"/>
          </p:nvPr>
        </p:nvSpPr>
        <p:spPr>
          <a:xfrm>
            <a:off x="243840" y="4982748"/>
            <a:ext cx="11704320" cy="809898"/>
          </a:xfrm>
          <a:prstGeom prst="rect">
            <a:avLst/>
          </a:prstGeom>
        </p:spPr>
        <p:txBody>
          <a:bodyPr/>
          <a:lstStyle>
            <a:lvl1pPr marL="0" indent="0" algn="ctr">
              <a:buNone/>
              <a:defRPr sz="1800">
                <a:latin typeface="+mn-lt"/>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a:t>Click to edit Master subtitle style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3920" y="2829208"/>
            <a:ext cx="2804160" cy="2103120"/>
          </a:xfrm>
          <a:prstGeom prst="rect">
            <a:avLst/>
          </a:prstGeom>
        </p:spPr>
      </p:pic>
    </p:spTree>
    <p:extLst>
      <p:ext uri="{BB962C8B-B14F-4D97-AF65-F5344CB8AC3E}">
        <p14:creationId xmlns:p14="http://schemas.microsoft.com/office/powerpoint/2010/main" val="193211111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 y="1132116"/>
            <a:ext cx="11704320" cy="5029200"/>
          </a:xfrm>
          <a:prstGeom prst="rect">
            <a:avLst/>
          </a:prstGeom>
        </p:spPr>
        <p:txBody>
          <a:bodyPr/>
          <a:lstStyle>
            <a:lvl1pPr>
              <a:spcBef>
                <a:spcPts val="450"/>
              </a:spcBef>
              <a:defRPr sz="1500">
                <a:solidFill>
                  <a:schemeClr val="tx1"/>
                </a:solidFill>
                <a:latin typeface="+mn-lt"/>
              </a:defRPr>
            </a:lvl1pPr>
            <a:lvl2pPr>
              <a:spcBef>
                <a:spcPts val="450"/>
              </a:spcBef>
              <a:defRPr sz="1350" b="0">
                <a:solidFill>
                  <a:schemeClr val="tx1"/>
                </a:solidFill>
                <a:latin typeface="+mn-lt"/>
              </a:defRPr>
            </a:lvl2pPr>
            <a:lvl3pPr>
              <a:spcBef>
                <a:spcPts val="450"/>
              </a:spcBef>
              <a:defRPr sz="1200" b="0">
                <a:solidFill>
                  <a:schemeClr val="tx1"/>
                </a:solidFill>
                <a:latin typeface="+mn-lt"/>
              </a:defRPr>
            </a:lvl3pPr>
            <a:lvl4pPr>
              <a:spcBef>
                <a:spcPts val="450"/>
              </a:spcBef>
              <a:defRPr sz="1050" b="0">
                <a:solidFill>
                  <a:schemeClr val="tx1"/>
                </a:solidFill>
                <a:latin typeface="+mn-lt"/>
              </a:defRPr>
            </a:lvl4pPr>
            <a:lvl5pPr>
              <a:spcBef>
                <a:spcPts val="450"/>
              </a:spcBef>
              <a:defRPr sz="900" b="0">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sldNum" sz="quarter" idx="11"/>
          </p:nvPr>
        </p:nvSpPr>
        <p:spPr>
          <a:ln/>
        </p:spPr>
        <p:txBody>
          <a:bodyPr/>
          <a:lstStyle>
            <a:lvl1pPr>
              <a:defRPr/>
            </a:lvl1pPr>
          </a:lstStyle>
          <a:p>
            <a:fld id="{B6731FE5-2FCF-4664-8E8A-61445836C26E}" type="slidenum">
              <a:rPr lang="en-US" smtClean="0">
                <a:solidFill>
                  <a:srgbClr val="000000"/>
                </a:solidFill>
              </a:rPr>
              <a:pPr/>
              <a:t>‹#›</a:t>
            </a:fld>
            <a:endParaRPr lang="en-US" dirty="0">
              <a:solidFill>
                <a:srgbClr val="000000"/>
              </a:solidFill>
            </a:endParaRPr>
          </a:p>
        </p:txBody>
      </p:sp>
      <p:sp>
        <p:nvSpPr>
          <p:cNvPr id="6" name="Rectangle 2"/>
          <p:cNvSpPr>
            <a:spLocks noGrp="1" noChangeArrowheads="1"/>
          </p:cNvSpPr>
          <p:nvPr>
            <p:ph type="title"/>
          </p:nvPr>
        </p:nvSpPr>
        <p:spPr bwMode="auto">
          <a:xfrm>
            <a:off x="1219200" y="0"/>
            <a:ext cx="9753600" cy="100584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defRPr sz="2100"/>
            </a:lvl1pPr>
          </a:lstStyle>
          <a:p>
            <a:pPr lvl="0"/>
            <a:r>
              <a:rPr lang="en-US" dirty="0"/>
              <a:t>Click to edit Master title style</a:t>
            </a:r>
          </a:p>
        </p:txBody>
      </p:sp>
    </p:spTree>
    <p:extLst>
      <p:ext uri="{BB962C8B-B14F-4D97-AF65-F5344CB8AC3E}">
        <p14:creationId xmlns:p14="http://schemas.microsoft.com/office/powerpoint/2010/main" val="25514588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8031" y="1135380"/>
            <a:ext cx="5608320" cy="4114800"/>
          </a:xfrm>
        </p:spPr>
        <p:txBody>
          <a:bodyPr/>
          <a:lstStyle>
            <a:lvl1pPr>
              <a:defRPr sz="1500"/>
            </a:lvl1pPr>
            <a:lvl2pPr>
              <a:defRPr sz="1350"/>
            </a:lvl2pPr>
            <a:lvl3pPr>
              <a:defRPr sz="1200"/>
            </a:lvl3pPr>
            <a:lvl4pPr>
              <a:defRPr sz="1050"/>
            </a:lvl4pPr>
            <a:lvl5pPr>
              <a:defRPr sz="90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86623" y="1135380"/>
            <a:ext cx="5608320" cy="4114800"/>
          </a:xfrm>
        </p:spPr>
        <p:txBody>
          <a:bodyPr/>
          <a:lstStyle>
            <a:lvl1pPr>
              <a:defRPr sz="1500"/>
            </a:lvl1pPr>
            <a:lvl2pPr>
              <a:defRPr sz="1350"/>
            </a:lvl2pPr>
            <a:lvl3pPr>
              <a:defRPr sz="1200"/>
            </a:lvl3pPr>
            <a:lvl4pPr>
              <a:defRPr sz="1050"/>
            </a:lvl4pPr>
            <a:lvl5pPr>
              <a:defRPr sz="90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a:spLocks noGrp="1" noChangeArrowheads="1"/>
          </p:cNvSpPr>
          <p:nvPr>
            <p:ph type="sldNum" sz="quarter" idx="11"/>
          </p:nvPr>
        </p:nvSpPr>
        <p:spPr>
          <a:ln/>
        </p:spPr>
        <p:txBody>
          <a:bodyPr/>
          <a:lstStyle>
            <a:lvl1pPr>
              <a:defRPr/>
            </a:lvl1pPr>
          </a:lstStyle>
          <a:p>
            <a:fld id="{B6731FE5-2FCF-4664-8E8A-61445836C26E}" type="slidenum">
              <a:rPr lang="en-US" smtClean="0">
                <a:solidFill>
                  <a:srgbClr val="000000"/>
                </a:solidFill>
              </a:rPr>
              <a:pPr/>
              <a:t>‹#›</a:t>
            </a:fld>
            <a:endParaRPr lang="en-US" dirty="0">
              <a:solidFill>
                <a:srgbClr val="000000"/>
              </a:solidFill>
            </a:endParaRPr>
          </a:p>
        </p:txBody>
      </p:sp>
      <p:sp>
        <p:nvSpPr>
          <p:cNvPr id="7" name="Rectangle 2"/>
          <p:cNvSpPr>
            <a:spLocks noGrp="1" noChangeArrowheads="1"/>
          </p:cNvSpPr>
          <p:nvPr>
            <p:ph type="title"/>
          </p:nvPr>
        </p:nvSpPr>
        <p:spPr bwMode="auto">
          <a:xfrm>
            <a:off x="1219200" y="0"/>
            <a:ext cx="9753600" cy="100584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10688478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 y="1132116"/>
            <a:ext cx="11704320" cy="5029200"/>
          </a:xfrm>
          <a:prstGeom prst="rect">
            <a:avLst/>
          </a:prstGeom>
        </p:spPr>
        <p:txBody>
          <a:bodyPr/>
          <a:lstStyle>
            <a:lvl1pPr>
              <a:spcBef>
                <a:spcPts val="450"/>
              </a:spcBef>
              <a:defRPr sz="1500">
                <a:solidFill>
                  <a:schemeClr val="tx1"/>
                </a:solidFill>
                <a:latin typeface="+mn-lt"/>
              </a:defRPr>
            </a:lvl1pPr>
            <a:lvl2pPr>
              <a:spcBef>
                <a:spcPts val="450"/>
              </a:spcBef>
              <a:defRPr sz="1350" b="0">
                <a:solidFill>
                  <a:schemeClr val="tx1"/>
                </a:solidFill>
                <a:latin typeface="+mn-lt"/>
              </a:defRPr>
            </a:lvl2pPr>
            <a:lvl3pPr>
              <a:spcBef>
                <a:spcPts val="450"/>
              </a:spcBef>
              <a:defRPr sz="1200" b="0">
                <a:solidFill>
                  <a:schemeClr val="tx1"/>
                </a:solidFill>
                <a:latin typeface="+mn-lt"/>
              </a:defRPr>
            </a:lvl3pPr>
            <a:lvl4pPr>
              <a:spcBef>
                <a:spcPts val="450"/>
              </a:spcBef>
              <a:defRPr sz="1050" b="0">
                <a:solidFill>
                  <a:schemeClr val="tx1"/>
                </a:solidFill>
                <a:latin typeface="+mn-lt"/>
              </a:defRPr>
            </a:lvl4pPr>
            <a:lvl5pPr>
              <a:spcBef>
                <a:spcPts val="450"/>
              </a:spcBef>
              <a:defRPr sz="900" b="0">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sldNum" sz="quarter" idx="11"/>
          </p:nvPr>
        </p:nvSpPr>
        <p:spPr>
          <a:ln/>
        </p:spPr>
        <p:txBody>
          <a:bodyPr/>
          <a:lstStyle>
            <a:lvl1pPr>
              <a:defRPr/>
            </a:lvl1pPr>
          </a:lstStyle>
          <a:p>
            <a:fld id="{B6731FE5-2FCF-4664-8E8A-61445836C26E}" type="slidenum">
              <a:rPr lang="en-US" smtClean="0">
                <a:solidFill>
                  <a:srgbClr val="000000"/>
                </a:solidFill>
              </a:rPr>
              <a:pPr/>
              <a:t>‹#›</a:t>
            </a:fld>
            <a:endParaRPr lang="en-US" dirty="0">
              <a:solidFill>
                <a:srgbClr val="000000"/>
              </a:solidFill>
            </a:endParaRPr>
          </a:p>
        </p:txBody>
      </p:sp>
      <p:sp>
        <p:nvSpPr>
          <p:cNvPr id="6" name="Rectangle 2"/>
          <p:cNvSpPr>
            <a:spLocks noGrp="1" noChangeArrowheads="1"/>
          </p:cNvSpPr>
          <p:nvPr>
            <p:ph type="title"/>
          </p:nvPr>
        </p:nvSpPr>
        <p:spPr bwMode="auto">
          <a:xfrm>
            <a:off x="1219200" y="0"/>
            <a:ext cx="9753600" cy="100584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defRPr sz="2100"/>
            </a:lvl1pPr>
          </a:lstStyle>
          <a:p>
            <a:pPr lvl="0"/>
            <a:r>
              <a:rPr lang="en-US" dirty="0"/>
              <a:t>Click to edit Master title style</a:t>
            </a:r>
          </a:p>
        </p:txBody>
      </p:sp>
    </p:spTree>
    <p:extLst>
      <p:ext uri="{BB962C8B-B14F-4D97-AF65-F5344CB8AC3E}">
        <p14:creationId xmlns:p14="http://schemas.microsoft.com/office/powerpoint/2010/main" val="316526259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100"/>
            </a:lvl1pPr>
          </a:lstStyle>
          <a:p>
            <a:r>
              <a:rPr lang="en-US" dirty="0"/>
              <a:t>Click to edit Master title style</a:t>
            </a:r>
          </a:p>
        </p:txBody>
      </p:sp>
      <p:sp>
        <p:nvSpPr>
          <p:cNvPr id="4" name="Rectangle 5"/>
          <p:cNvSpPr>
            <a:spLocks noGrp="1" noChangeArrowheads="1"/>
          </p:cNvSpPr>
          <p:nvPr>
            <p:ph type="sldNum" sz="quarter" idx="11"/>
          </p:nvPr>
        </p:nvSpPr>
        <p:spPr>
          <a:ln/>
        </p:spPr>
        <p:txBody>
          <a:bodyPr/>
          <a:lstStyle>
            <a:lvl1pPr>
              <a:defRPr/>
            </a:lvl1pPr>
          </a:lstStyle>
          <a:p>
            <a:fld id="{B6731FE5-2FCF-4664-8E8A-61445836C2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2915329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5"/>
          <p:cNvSpPr>
            <a:spLocks noGrp="1" noChangeArrowheads="1"/>
          </p:cNvSpPr>
          <p:nvPr>
            <p:ph type="sldNum" sz="quarter" idx="11"/>
          </p:nvPr>
        </p:nvSpPr>
        <p:spPr>
          <a:ln/>
        </p:spPr>
        <p:txBody>
          <a:bodyPr/>
          <a:lstStyle>
            <a:lvl1pPr>
              <a:defRPr/>
            </a:lvl1pPr>
          </a:lstStyle>
          <a:p>
            <a:fld id="{B6731FE5-2FCF-4664-8E8A-61445836C2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320111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5"/>
          <p:cNvSpPr>
            <a:spLocks noGrp="1" noChangeArrowheads="1"/>
          </p:cNvSpPr>
          <p:nvPr>
            <p:ph type="sldNum" sz="quarter" idx="11"/>
          </p:nvPr>
        </p:nvSpPr>
        <p:spPr>
          <a:ln/>
        </p:spPr>
        <p:txBody>
          <a:bodyPr/>
          <a:lstStyle>
            <a:lvl1pPr>
              <a:defRPr/>
            </a:lvl1pPr>
          </a:lstStyle>
          <a:p>
            <a:fld id="{B6731FE5-2FCF-4664-8E8A-61445836C2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0387272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3840" y="1276985"/>
            <a:ext cx="11704320" cy="879620"/>
          </a:xfrm>
        </p:spPr>
        <p:txBody>
          <a:bodyPr/>
          <a:lstStyle>
            <a:lvl1pPr>
              <a:defRPr sz="2100"/>
            </a:lvl1pPr>
          </a:lstStyle>
          <a:p>
            <a:r>
              <a:rPr lang="en-US" dirty="0"/>
              <a:t>Click to edit Master title style</a:t>
            </a:r>
          </a:p>
        </p:txBody>
      </p:sp>
      <p:sp>
        <p:nvSpPr>
          <p:cNvPr id="3" name="Subtitle 2"/>
          <p:cNvSpPr>
            <a:spLocks noGrp="1"/>
          </p:cNvSpPr>
          <p:nvPr>
            <p:ph type="subTitle" idx="1"/>
          </p:nvPr>
        </p:nvSpPr>
        <p:spPr>
          <a:xfrm>
            <a:off x="243840" y="4749836"/>
            <a:ext cx="11704320" cy="809898"/>
          </a:xfrm>
          <a:prstGeom prst="rect">
            <a:avLst/>
          </a:prstGeom>
        </p:spPr>
        <p:txBody>
          <a:bodyPr/>
          <a:lstStyle>
            <a:lvl1pPr marL="0" indent="0" algn="ctr">
              <a:buNone/>
              <a:defRPr sz="1800">
                <a:latin typeface="+mn-lt"/>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a:t>Click to edit Master subtitle style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3920" y="2485744"/>
            <a:ext cx="2804160" cy="2103120"/>
          </a:xfrm>
          <a:prstGeom prst="rect">
            <a:avLst/>
          </a:prstGeom>
        </p:spPr>
      </p:pic>
    </p:spTree>
    <p:extLst>
      <p:ext uri="{BB962C8B-B14F-4D97-AF65-F5344CB8AC3E}">
        <p14:creationId xmlns:p14="http://schemas.microsoft.com/office/powerpoint/2010/main" val="92262942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 y="1132116"/>
            <a:ext cx="11704320" cy="5029200"/>
          </a:xfrm>
          <a:prstGeom prst="rect">
            <a:avLst/>
          </a:prstGeom>
        </p:spPr>
        <p:txBody>
          <a:bodyPr/>
          <a:lstStyle>
            <a:lvl1pPr>
              <a:spcBef>
                <a:spcPts val="450"/>
              </a:spcBef>
              <a:defRPr sz="1500">
                <a:solidFill>
                  <a:schemeClr val="tx1"/>
                </a:solidFill>
                <a:latin typeface="+mn-lt"/>
              </a:defRPr>
            </a:lvl1pPr>
            <a:lvl2pPr>
              <a:spcBef>
                <a:spcPts val="450"/>
              </a:spcBef>
              <a:defRPr sz="1350" b="0">
                <a:solidFill>
                  <a:schemeClr val="tx1"/>
                </a:solidFill>
                <a:latin typeface="+mn-lt"/>
              </a:defRPr>
            </a:lvl2pPr>
            <a:lvl3pPr>
              <a:spcBef>
                <a:spcPts val="450"/>
              </a:spcBef>
              <a:defRPr sz="1200" b="0">
                <a:solidFill>
                  <a:schemeClr val="tx1"/>
                </a:solidFill>
                <a:latin typeface="+mn-lt"/>
              </a:defRPr>
            </a:lvl3pPr>
            <a:lvl4pPr>
              <a:spcBef>
                <a:spcPts val="450"/>
              </a:spcBef>
              <a:defRPr sz="1050" b="0">
                <a:solidFill>
                  <a:schemeClr val="tx1"/>
                </a:solidFill>
                <a:latin typeface="+mn-lt"/>
              </a:defRPr>
            </a:lvl4pPr>
            <a:lvl5pPr>
              <a:spcBef>
                <a:spcPts val="450"/>
              </a:spcBef>
              <a:defRPr sz="900" b="0">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sldNum" sz="quarter" idx="11"/>
          </p:nvPr>
        </p:nvSpPr>
        <p:spPr>
          <a:ln/>
        </p:spPr>
        <p:txBody>
          <a:bodyPr/>
          <a:lstStyle>
            <a:lvl1pPr>
              <a:defRPr/>
            </a:lvl1pPr>
          </a:lstStyle>
          <a:p>
            <a:fld id="{B6731FE5-2FCF-4664-8E8A-61445836C26E}" type="slidenum">
              <a:rPr lang="en-US" smtClean="0">
                <a:solidFill>
                  <a:srgbClr val="000000"/>
                </a:solidFill>
              </a:rPr>
              <a:pPr/>
              <a:t>‹#›</a:t>
            </a:fld>
            <a:endParaRPr lang="en-US" dirty="0">
              <a:solidFill>
                <a:srgbClr val="000000"/>
              </a:solidFill>
            </a:endParaRPr>
          </a:p>
        </p:txBody>
      </p:sp>
      <p:sp>
        <p:nvSpPr>
          <p:cNvPr id="6" name="Rectangle 2"/>
          <p:cNvSpPr>
            <a:spLocks noGrp="1" noChangeArrowheads="1"/>
          </p:cNvSpPr>
          <p:nvPr>
            <p:ph type="title"/>
          </p:nvPr>
        </p:nvSpPr>
        <p:spPr bwMode="auto">
          <a:xfrm>
            <a:off x="1219200" y="0"/>
            <a:ext cx="9753600" cy="100584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defRPr sz="2100"/>
            </a:lvl1pPr>
          </a:lstStyle>
          <a:p>
            <a:pPr lvl="0"/>
            <a:r>
              <a:rPr lang="en-US" dirty="0"/>
              <a:t>Click to edit Master title style</a:t>
            </a:r>
          </a:p>
        </p:txBody>
      </p:sp>
    </p:spTree>
    <p:extLst>
      <p:ext uri="{BB962C8B-B14F-4D97-AF65-F5344CB8AC3E}">
        <p14:creationId xmlns:p14="http://schemas.microsoft.com/office/powerpoint/2010/main" val="392212353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8031" y="1135380"/>
            <a:ext cx="5608320" cy="4114800"/>
          </a:xfrm>
        </p:spPr>
        <p:txBody>
          <a:bodyPr/>
          <a:lstStyle>
            <a:lvl1pPr>
              <a:defRPr sz="1500"/>
            </a:lvl1pPr>
            <a:lvl2pPr>
              <a:defRPr sz="1350"/>
            </a:lvl2pPr>
            <a:lvl3pPr>
              <a:defRPr sz="1200"/>
            </a:lvl3pPr>
            <a:lvl4pPr>
              <a:defRPr sz="1050"/>
            </a:lvl4pPr>
            <a:lvl5pPr>
              <a:defRPr sz="90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86623" y="1135380"/>
            <a:ext cx="5608320" cy="4114800"/>
          </a:xfrm>
        </p:spPr>
        <p:txBody>
          <a:bodyPr/>
          <a:lstStyle>
            <a:lvl1pPr>
              <a:defRPr sz="1500"/>
            </a:lvl1pPr>
            <a:lvl2pPr>
              <a:defRPr sz="1350"/>
            </a:lvl2pPr>
            <a:lvl3pPr>
              <a:defRPr sz="1200"/>
            </a:lvl3pPr>
            <a:lvl4pPr>
              <a:defRPr sz="1050"/>
            </a:lvl4pPr>
            <a:lvl5pPr>
              <a:defRPr sz="90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a:spLocks noGrp="1" noChangeArrowheads="1"/>
          </p:cNvSpPr>
          <p:nvPr>
            <p:ph type="sldNum" sz="quarter" idx="11"/>
          </p:nvPr>
        </p:nvSpPr>
        <p:spPr>
          <a:ln/>
        </p:spPr>
        <p:txBody>
          <a:bodyPr/>
          <a:lstStyle>
            <a:lvl1pPr>
              <a:defRPr/>
            </a:lvl1pPr>
          </a:lstStyle>
          <a:p>
            <a:fld id="{B6731FE5-2FCF-4664-8E8A-61445836C26E}" type="slidenum">
              <a:rPr lang="en-US" smtClean="0">
                <a:solidFill>
                  <a:srgbClr val="000000"/>
                </a:solidFill>
              </a:rPr>
              <a:pPr/>
              <a:t>‹#›</a:t>
            </a:fld>
            <a:endParaRPr lang="en-US" dirty="0">
              <a:solidFill>
                <a:srgbClr val="000000"/>
              </a:solidFill>
            </a:endParaRPr>
          </a:p>
        </p:txBody>
      </p:sp>
      <p:sp>
        <p:nvSpPr>
          <p:cNvPr id="7" name="Rectangle 2"/>
          <p:cNvSpPr>
            <a:spLocks noGrp="1" noChangeArrowheads="1"/>
          </p:cNvSpPr>
          <p:nvPr>
            <p:ph type="title"/>
          </p:nvPr>
        </p:nvSpPr>
        <p:spPr bwMode="auto">
          <a:xfrm>
            <a:off x="1219200" y="0"/>
            <a:ext cx="9753600" cy="100584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27611547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100"/>
            </a:lvl1pPr>
          </a:lstStyle>
          <a:p>
            <a:r>
              <a:rPr lang="en-US" dirty="0"/>
              <a:t>Click to edit Master title style</a:t>
            </a:r>
          </a:p>
        </p:txBody>
      </p:sp>
      <p:sp>
        <p:nvSpPr>
          <p:cNvPr id="4" name="Rectangle 5"/>
          <p:cNvSpPr>
            <a:spLocks noGrp="1" noChangeArrowheads="1"/>
          </p:cNvSpPr>
          <p:nvPr>
            <p:ph type="sldNum" sz="quarter" idx="11"/>
          </p:nvPr>
        </p:nvSpPr>
        <p:spPr>
          <a:ln/>
        </p:spPr>
        <p:txBody>
          <a:bodyPr/>
          <a:lstStyle>
            <a:lvl1pPr>
              <a:defRPr/>
            </a:lvl1pPr>
          </a:lstStyle>
          <a:p>
            <a:fld id="{B6731FE5-2FCF-4664-8E8A-61445836C2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4595286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5"/>
          <p:cNvSpPr>
            <a:spLocks noGrp="1" noChangeArrowheads="1"/>
          </p:cNvSpPr>
          <p:nvPr>
            <p:ph type="sldNum" sz="quarter" idx="11"/>
          </p:nvPr>
        </p:nvSpPr>
        <p:spPr>
          <a:ln/>
        </p:spPr>
        <p:txBody>
          <a:bodyPr/>
          <a:lstStyle>
            <a:lvl1pPr>
              <a:defRPr/>
            </a:lvl1pPr>
          </a:lstStyle>
          <a:p>
            <a:fld id="{B6731FE5-2FCF-4664-8E8A-61445836C2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0596581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5"/>
          <p:cNvSpPr>
            <a:spLocks noGrp="1" noChangeArrowheads="1"/>
          </p:cNvSpPr>
          <p:nvPr>
            <p:ph type="sldNum" sz="quarter" idx="11"/>
          </p:nvPr>
        </p:nvSpPr>
        <p:spPr>
          <a:ln/>
        </p:spPr>
        <p:txBody>
          <a:bodyPr/>
          <a:lstStyle>
            <a:lvl1pPr>
              <a:defRPr/>
            </a:lvl1pPr>
          </a:lstStyle>
          <a:p>
            <a:fld id="{B6731FE5-2FCF-4664-8E8A-61445836C26E}" type="slidenum">
              <a:rPr lang="en-US" smtClean="0">
                <a:solidFill>
                  <a:srgbClr val="000000"/>
                </a:solidFill>
              </a:rPr>
              <a:pPr/>
              <a:t>‹#›</a:t>
            </a:fld>
            <a:endParaRPr lang="en-US" dirty="0">
              <a:solidFill>
                <a:srgbClr val="000000"/>
              </a:solidFill>
            </a:endParaRPr>
          </a:p>
        </p:txBody>
      </p:sp>
      <p:sp>
        <p:nvSpPr>
          <p:cNvPr id="7" name="TextBox 6"/>
          <p:cNvSpPr txBox="1"/>
          <p:nvPr userDrawn="1"/>
        </p:nvSpPr>
        <p:spPr>
          <a:xfrm>
            <a:off x="5766636" y="-18472"/>
            <a:ext cx="417102" cy="253916"/>
          </a:xfrm>
          <a:prstGeom prst="rect">
            <a:avLst/>
          </a:prstGeom>
          <a:noFill/>
        </p:spPr>
        <p:txBody>
          <a:bodyPr wrap="none" rtlCol="0">
            <a:spAutoFit/>
          </a:bodyPr>
          <a:lstStyle/>
          <a:p>
            <a:r>
              <a:rPr lang="en-US" sz="1050" dirty="0"/>
              <a:t>CUI</a:t>
            </a:r>
          </a:p>
        </p:txBody>
      </p:sp>
      <p:sp>
        <p:nvSpPr>
          <p:cNvPr id="10" name="TextBox 9"/>
          <p:cNvSpPr txBox="1"/>
          <p:nvPr userDrawn="1"/>
        </p:nvSpPr>
        <p:spPr>
          <a:xfrm>
            <a:off x="5766636" y="6567869"/>
            <a:ext cx="417102" cy="253916"/>
          </a:xfrm>
          <a:prstGeom prst="rect">
            <a:avLst/>
          </a:prstGeom>
          <a:noFill/>
        </p:spPr>
        <p:txBody>
          <a:bodyPr wrap="none" rtlCol="0">
            <a:spAutoFit/>
          </a:bodyPr>
          <a:lstStyle/>
          <a:p>
            <a:r>
              <a:rPr lang="en-US" sz="1050" dirty="0"/>
              <a:t>CUI</a:t>
            </a:r>
            <a:endParaRPr lang="en-US" sz="1200" dirty="0"/>
          </a:p>
        </p:txBody>
      </p:sp>
    </p:spTree>
    <p:extLst>
      <p:ext uri="{BB962C8B-B14F-4D97-AF65-F5344CB8AC3E}">
        <p14:creationId xmlns:p14="http://schemas.microsoft.com/office/powerpoint/2010/main" val="318466951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4811-83DE-40F3-AB15-8860BDFB16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15CC33-8C0E-4FD9-99D7-2E1255903288}"/>
              </a:ext>
            </a:extLst>
          </p:cNvPr>
          <p:cNvSpPr>
            <a:spLocks noGrp="1"/>
          </p:cNvSpPr>
          <p:nvPr>
            <p:ph type="dt" sz="half" idx="10"/>
          </p:nvPr>
        </p:nvSpPr>
        <p:spPr/>
        <p:txBody>
          <a:bodyPr/>
          <a:lstStyle/>
          <a:p>
            <a:fld id="{EEE90226-FCBB-5641-A743-AEB4AF7552C5}" type="datetimeFigureOut">
              <a:rPr lang="en-US" smtClean="0"/>
              <a:t>6/4/2024</a:t>
            </a:fld>
            <a:endParaRPr lang="en-US"/>
          </a:p>
        </p:txBody>
      </p:sp>
      <p:sp>
        <p:nvSpPr>
          <p:cNvPr id="4" name="Footer Placeholder 3">
            <a:extLst>
              <a:ext uri="{FF2B5EF4-FFF2-40B4-BE49-F238E27FC236}">
                <a16:creationId xmlns:a16="http://schemas.microsoft.com/office/drawing/2014/main" id="{05B56C85-9CCF-4F54-8B97-A7FB5A0032A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814D545-F88B-4887-A1B8-FBF06EFD48F0}"/>
              </a:ext>
            </a:extLst>
          </p:cNvPr>
          <p:cNvSpPr>
            <a:spLocks noGrp="1"/>
          </p:cNvSpPr>
          <p:nvPr>
            <p:ph type="sldNum" sz="quarter" idx="12"/>
          </p:nvPr>
        </p:nvSpPr>
        <p:spPr/>
        <p:txBody>
          <a:bodyPr/>
          <a:lstStyle/>
          <a:p>
            <a:fld id="{469B0BD3-8476-344E-B488-3CB520626DF6}" type="slidenum">
              <a:rPr lang="en-US" smtClean="0"/>
              <a:t>‹#›</a:t>
            </a:fld>
            <a:endParaRPr lang="en-US"/>
          </a:p>
        </p:txBody>
      </p:sp>
    </p:spTree>
    <p:extLst>
      <p:ext uri="{BB962C8B-B14F-4D97-AF65-F5344CB8AC3E}">
        <p14:creationId xmlns:p14="http://schemas.microsoft.com/office/powerpoint/2010/main" val="3159947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8031" y="1135380"/>
            <a:ext cx="5608320" cy="4114800"/>
          </a:xfrm>
        </p:spPr>
        <p:txBody>
          <a:bodyPr/>
          <a:lstStyle>
            <a:lvl1pPr>
              <a:defRPr sz="1500"/>
            </a:lvl1pPr>
            <a:lvl2pPr>
              <a:defRPr sz="1350"/>
            </a:lvl2pPr>
            <a:lvl3pPr>
              <a:defRPr sz="1200"/>
            </a:lvl3pPr>
            <a:lvl4pPr>
              <a:defRPr sz="1050"/>
            </a:lvl4pPr>
            <a:lvl5pPr>
              <a:defRPr sz="90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86623" y="1135380"/>
            <a:ext cx="5608320" cy="4114800"/>
          </a:xfrm>
        </p:spPr>
        <p:txBody>
          <a:bodyPr/>
          <a:lstStyle>
            <a:lvl1pPr>
              <a:defRPr sz="1500"/>
            </a:lvl1pPr>
            <a:lvl2pPr>
              <a:defRPr sz="1350"/>
            </a:lvl2pPr>
            <a:lvl3pPr>
              <a:defRPr sz="1200"/>
            </a:lvl3pPr>
            <a:lvl4pPr>
              <a:defRPr sz="1050"/>
            </a:lvl4pPr>
            <a:lvl5pPr>
              <a:defRPr sz="90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a:spLocks noGrp="1" noChangeArrowheads="1"/>
          </p:cNvSpPr>
          <p:nvPr>
            <p:ph type="sldNum" sz="quarter" idx="11"/>
          </p:nvPr>
        </p:nvSpPr>
        <p:spPr>
          <a:ln/>
        </p:spPr>
        <p:txBody>
          <a:bodyPr/>
          <a:lstStyle>
            <a:lvl1pPr>
              <a:defRPr/>
            </a:lvl1pPr>
          </a:lstStyle>
          <a:p>
            <a:fld id="{B6731FE5-2FCF-4664-8E8A-61445836C26E}" type="slidenum">
              <a:rPr lang="en-US" smtClean="0">
                <a:solidFill>
                  <a:srgbClr val="000000"/>
                </a:solidFill>
              </a:rPr>
              <a:pPr/>
              <a:t>‹#›</a:t>
            </a:fld>
            <a:endParaRPr lang="en-US" dirty="0">
              <a:solidFill>
                <a:srgbClr val="000000"/>
              </a:solidFill>
            </a:endParaRPr>
          </a:p>
        </p:txBody>
      </p:sp>
      <p:sp>
        <p:nvSpPr>
          <p:cNvPr id="7" name="Rectangle 2"/>
          <p:cNvSpPr>
            <a:spLocks noGrp="1" noChangeArrowheads="1"/>
          </p:cNvSpPr>
          <p:nvPr>
            <p:ph type="title"/>
          </p:nvPr>
        </p:nvSpPr>
        <p:spPr bwMode="auto">
          <a:xfrm>
            <a:off x="1219200" y="0"/>
            <a:ext cx="9753600" cy="100584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94705089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 y="1132116"/>
            <a:ext cx="11704320" cy="5029200"/>
          </a:xfrm>
          <a:prstGeom prst="rect">
            <a:avLst/>
          </a:prstGeom>
        </p:spPr>
        <p:txBody>
          <a:bodyPr/>
          <a:lstStyle>
            <a:lvl1pPr>
              <a:spcBef>
                <a:spcPts val="450"/>
              </a:spcBef>
              <a:defRPr sz="1500">
                <a:solidFill>
                  <a:schemeClr val="tx1"/>
                </a:solidFill>
                <a:latin typeface="+mn-lt"/>
              </a:defRPr>
            </a:lvl1pPr>
            <a:lvl2pPr>
              <a:spcBef>
                <a:spcPts val="450"/>
              </a:spcBef>
              <a:defRPr sz="1350" b="0">
                <a:solidFill>
                  <a:schemeClr val="tx1"/>
                </a:solidFill>
                <a:latin typeface="+mn-lt"/>
              </a:defRPr>
            </a:lvl2pPr>
            <a:lvl3pPr>
              <a:spcBef>
                <a:spcPts val="450"/>
              </a:spcBef>
              <a:defRPr sz="1200" b="0">
                <a:solidFill>
                  <a:schemeClr val="tx1"/>
                </a:solidFill>
                <a:latin typeface="+mn-lt"/>
              </a:defRPr>
            </a:lvl3pPr>
            <a:lvl4pPr>
              <a:spcBef>
                <a:spcPts val="450"/>
              </a:spcBef>
              <a:defRPr sz="1050" b="0">
                <a:solidFill>
                  <a:schemeClr val="tx1"/>
                </a:solidFill>
                <a:latin typeface="+mn-lt"/>
              </a:defRPr>
            </a:lvl4pPr>
            <a:lvl5pPr>
              <a:spcBef>
                <a:spcPts val="450"/>
              </a:spcBef>
              <a:defRPr sz="900" b="0">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sldNum" sz="quarter" idx="11"/>
          </p:nvPr>
        </p:nvSpPr>
        <p:spPr>
          <a:ln/>
        </p:spPr>
        <p:txBody>
          <a:bodyPr/>
          <a:lstStyle>
            <a:lvl1pPr>
              <a:defRPr/>
            </a:lvl1pPr>
          </a:lstStyle>
          <a:p>
            <a:fld id="{B6731FE5-2FCF-4664-8E8A-61445836C26E}" type="slidenum">
              <a:rPr lang="en-US" smtClean="0">
                <a:solidFill>
                  <a:srgbClr val="000000"/>
                </a:solidFill>
              </a:rPr>
              <a:pPr/>
              <a:t>‹#›</a:t>
            </a:fld>
            <a:endParaRPr lang="en-US" dirty="0">
              <a:solidFill>
                <a:srgbClr val="000000"/>
              </a:solidFill>
            </a:endParaRPr>
          </a:p>
        </p:txBody>
      </p:sp>
      <p:sp>
        <p:nvSpPr>
          <p:cNvPr id="6" name="Rectangle 2"/>
          <p:cNvSpPr>
            <a:spLocks noGrp="1" noChangeArrowheads="1"/>
          </p:cNvSpPr>
          <p:nvPr>
            <p:ph type="title"/>
          </p:nvPr>
        </p:nvSpPr>
        <p:spPr bwMode="auto">
          <a:xfrm>
            <a:off x="3860800" y="609600"/>
            <a:ext cx="8357125" cy="62484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defRPr sz="2100"/>
            </a:lvl1pPr>
          </a:lstStyle>
          <a:p>
            <a:pPr lvl="0"/>
            <a:r>
              <a:rPr lang="en-US" dirty="0"/>
              <a:t>Click to edit Master title style</a:t>
            </a:r>
          </a:p>
        </p:txBody>
      </p:sp>
    </p:spTree>
    <p:extLst>
      <p:ext uri="{BB962C8B-B14F-4D97-AF65-F5344CB8AC3E}">
        <p14:creationId xmlns:p14="http://schemas.microsoft.com/office/powerpoint/2010/main" val="188019135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67F9F-3202-B443-A87A-BDA16F4A141C}"/>
              </a:ext>
            </a:extLst>
          </p:cNvPr>
          <p:cNvSpPr>
            <a:spLocks noGrp="1"/>
          </p:cNvSpPr>
          <p:nvPr>
            <p:ph type="ctrTitle"/>
          </p:nvPr>
        </p:nvSpPr>
        <p:spPr>
          <a:xfrm>
            <a:off x="560832" y="1303655"/>
            <a:ext cx="9144000" cy="2009720"/>
          </a:xfrm>
        </p:spPr>
        <p:txBody>
          <a:bodyPr anchor="b" anchorCtr="0"/>
          <a:lstStyle>
            <a:lvl1pPr algn="l">
              <a:lnSpc>
                <a:spcPct val="100000"/>
              </a:lnSpc>
              <a:spcBef>
                <a:spcPts val="1000"/>
              </a:spcBef>
              <a:defRPr sz="4000"/>
            </a:lvl1pPr>
          </a:lstStyle>
          <a:p>
            <a:r>
              <a:rPr lang="en-US"/>
              <a:t>Click to edit Master title style</a:t>
            </a:r>
          </a:p>
        </p:txBody>
      </p:sp>
      <p:sp>
        <p:nvSpPr>
          <p:cNvPr id="3" name="Subtitle 2">
            <a:extLst>
              <a:ext uri="{FF2B5EF4-FFF2-40B4-BE49-F238E27FC236}">
                <a16:creationId xmlns:a16="http://schemas.microsoft.com/office/drawing/2014/main" id="{3EEFF059-95DD-D442-8A2F-BA0EC6593E12}"/>
              </a:ext>
            </a:extLst>
          </p:cNvPr>
          <p:cNvSpPr>
            <a:spLocks noGrp="1"/>
          </p:cNvSpPr>
          <p:nvPr>
            <p:ph type="subTitle" idx="1"/>
          </p:nvPr>
        </p:nvSpPr>
        <p:spPr>
          <a:xfrm>
            <a:off x="560832" y="3446675"/>
            <a:ext cx="9144000" cy="560059"/>
          </a:xfrm>
          <a:prstGeom prst="rect">
            <a:avLst/>
          </a:prstGeom>
        </p:spPr>
        <p:txBody>
          <a:bodyPr/>
          <a:lstStyle>
            <a:lvl1pPr marL="0" indent="0" algn="l">
              <a:lnSpc>
                <a:spcPct val="100000"/>
              </a:lnSpc>
              <a:spcBef>
                <a:spcPts val="100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B9791879-EF0E-4A4B-8C65-7D96C9E4D68E}"/>
              </a:ext>
            </a:extLst>
          </p:cNvPr>
          <p:cNvSpPr>
            <a:spLocks noGrp="1"/>
          </p:cNvSpPr>
          <p:nvPr>
            <p:ph type="body" sz="quarter" idx="20" hasCustomPrompt="1"/>
          </p:nvPr>
        </p:nvSpPr>
        <p:spPr>
          <a:xfrm>
            <a:off x="560832" y="4090988"/>
            <a:ext cx="5547360" cy="457200"/>
          </a:xfrm>
        </p:spPr>
        <p:txBody>
          <a:bodyPr anchor="t" anchorCtr="0"/>
          <a:lstStyle>
            <a:lvl1pPr marL="0" indent="0">
              <a:lnSpc>
                <a:spcPct val="100000"/>
              </a:lnSpc>
              <a:spcBef>
                <a:spcPts val="1000"/>
              </a:spcBef>
              <a:buNone/>
              <a:defRPr sz="1800"/>
            </a:lvl1pPr>
          </a:lstStyle>
          <a:p>
            <a:pPr lvl="0"/>
            <a:r>
              <a:rPr lang="en-US"/>
              <a:t>Click to edit date</a:t>
            </a:r>
          </a:p>
        </p:txBody>
      </p:sp>
      <p:sp>
        <p:nvSpPr>
          <p:cNvPr id="7" name="L-Shape 7">
            <a:extLst>
              <a:ext uri="{FF2B5EF4-FFF2-40B4-BE49-F238E27FC236}">
                <a16:creationId xmlns:a16="http://schemas.microsoft.com/office/drawing/2014/main" id="{CFC0854C-57DE-9242-98F0-D8D2BC1DD757}"/>
              </a:ext>
              <a:ext uri="{C183D7F6-B498-43B3-948B-1728B52AA6E4}">
                <adec:decorative xmlns:adec="http://schemas.microsoft.com/office/drawing/2017/decorative" val="1"/>
              </a:ext>
            </a:extLst>
          </p:cNvPr>
          <p:cNvSpPr/>
          <p:nvPr userDrawn="1"/>
        </p:nvSpPr>
        <p:spPr>
          <a:xfrm rot="10800000">
            <a:off x="10665172" y="-1"/>
            <a:ext cx="1550581" cy="1560820"/>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D4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L-Shape 7">
            <a:extLst>
              <a:ext uri="{FF2B5EF4-FFF2-40B4-BE49-F238E27FC236}">
                <a16:creationId xmlns:a16="http://schemas.microsoft.com/office/drawing/2014/main" id="{6DEFB773-8237-A54F-B786-B5C19211F108}"/>
              </a:ext>
              <a:ext uri="{C183D7F6-B498-43B3-948B-1728B52AA6E4}">
                <adec:decorative xmlns:adec="http://schemas.microsoft.com/office/drawing/2017/decorative" val="1"/>
              </a:ext>
            </a:extLst>
          </p:cNvPr>
          <p:cNvSpPr/>
          <p:nvPr userDrawn="1"/>
        </p:nvSpPr>
        <p:spPr>
          <a:xfrm>
            <a:off x="0" y="5315957"/>
            <a:ext cx="1550581" cy="1560820"/>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D4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9" name="Picture 9" descr="MITRE Logo MITRE Solving Problems For A Safer World">
            <a:extLst>
              <a:ext uri="{FF2B5EF4-FFF2-40B4-BE49-F238E27FC236}">
                <a16:creationId xmlns:a16="http://schemas.microsoft.com/office/drawing/2014/main" id="{1CA5B1A7-52FD-0C4B-8EDC-29DDE1809A0B}"/>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p:blipFill>
        <p:spPr>
          <a:xfrm>
            <a:off x="9282866" y="6388133"/>
            <a:ext cx="2764612" cy="274320"/>
          </a:xfrm>
          <a:prstGeom prst="rect">
            <a:avLst/>
          </a:prstGeom>
        </p:spPr>
      </p:pic>
    </p:spTree>
    <p:extLst>
      <p:ext uri="{BB962C8B-B14F-4D97-AF65-F5344CB8AC3E}">
        <p14:creationId xmlns:p14="http://schemas.microsoft.com/office/powerpoint/2010/main" val="3971860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a:xfrm>
            <a:off x="426720" y="365760"/>
            <a:ext cx="11338560" cy="548640"/>
          </a:xfrm>
        </p:spPr>
        <p:txBody>
          <a:bodyPr/>
          <a:lstStyle/>
          <a:p>
            <a:r>
              <a:rPr lang="en-US"/>
              <a:t>Click to edit Master title style</a:t>
            </a:r>
          </a:p>
        </p:txBody>
      </p:sp>
      <p:sp>
        <p:nvSpPr>
          <p:cNvPr id="7" name="Text Placeholder 6">
            <a:extLst>
              <a:ext uri="{FF2B5EF4-FFF2-40B4-BE49-F238E27FC236}">
                <a16:creationId xmlns:a16="http://schemas.microsoft.com/office/drawing/2014/main" id="{33164F8F-2BF9-7D49-8924-6537913F66D0}"/>
              </a:ext>
            </a:extLst>
          </p:cNvPr>
          <p:cNvSpPr>
            <a:spLocks noGrp="1"/>
          </p:cNvSpPr>
          <p:nvPr>
            <p:ph type="body" sz="quarter" idx="13"/>
          </p:nvPr>
        </p:nvSpPr>
        <p:spPr>
          <a:xfrm>
            <a:off x="426720" y="1371600"/>
            <a:ext cx="11338560" cy="4572000"/>
          </a:xfrm>
        </p:spPr>
        <p:txBody>
          <a:bodyPr/>
          <a:lstStyle>
            <a:lvl1pPr marL="228600" indent="-219075">
              <a:lnSpc>
                <a:spcPct val="100000"/>
              </a:lnSpc>
              <a:spcBef>
                <a:spcPts val="1000"/>
              </a:spcBef>
              <a:spcAft>
                <a:spcPts val="0"/>
              </a:spcAft>
              <a:buFont typeface="Wingdings" pitchFamily="2" charset="2"/>
              <a:buChar char="§"/>
              <a:tabLst/>
              <a:defRPr sz="2400" b="0"/>
            </a:lvl1pPr>
            <a:lvl2pPr marL="457200" indent="-228600">
              <a:lnSpc>
                <a:spcPct val="100000"/>
              </a:lnSpc>
              <a:spcBef>
                <a:spcPts val="1000"/>
              </a:spcBef>
              <a:spcAft>
                <a:spcPts val="0"/>
              </a:spcAft>
              <a:buFont typeface="Courier New" panose="02070309020205020404" pitchFamily="49" charset="0"/>
              <a:buChar char="o"/>
              <a:tabLst/>
              <a:defRPr sz="2000"/>
            </a:lvl2pPr>
            <a:lvl3pPr marL="690563" indent="-228600">
              <a:lnSpc>
                <a:spcPct val="100000"/>
              </a:lnSpc>
              <a:spcBef>
                <a:spcPts val="1000"/>
              </a:spcBef>
              <a:spcAft>
                <a:spcPts val="0"/>
              </a:spcAft>
              <a:tabLst/>
              <a:defRPr sz="1800"/>
            </a:lvl3pPr>
            <a:lvl4pPr marL="914400" indent="-228600">
              <a:lnSpc>
                <a:spcPct val="100000"/>
              </a:lnSpc>
              <a:spcBef>
                <a:spcPts val="1000"/>
              </a:spcBef>
              <a:spcAft>
                <a:spcPts val="0"/>
              </a:spcAft>
              <a:tabLst/>
              <a:defRPr sz="1600"/>
            </a:lvl4pPr>
            <a:lvl5pPr marL="1138238" indent="-228600">
              <a:lnSpc>
                <a:spcPct val="100000"/>
              </a:lnSpc>
              <a:spcBef>
                <a:spcPts val="10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MITRE Logo MITRE">
            <a:extLst>
              <a:ext uri="{FF2B5EF4-FFF2-40B4-BE49-F238E27FC236}">
                <a16:creationId xmlns:a16="http://schemas.microsoft.com/office/drawing/2014/main" id="{C571BE03-9705-4AAA-9A08-473E99D83C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6720" y="6492240"/>
            <a:ext cx="711749" cy="274320"/>
          </a:xfrm>
          <a:prstGeom prst="rect">
            <a:avLst/>
          </a:prstGeom>
        </p:spPr>
      </p:pic>
    </p:spTree>
    <p:extLst>
      <p:ext uri="{BB962C8B-B14F-4D97-AF65-F5344CB8AC3E}">
        <p14:creationId xmlns:p14="http://schemas.microsoft.com/office/powerpoint/2010/main" val="1741782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a:xfrm>
            <a:off x="426720" y="365760"/>
            <a:ext cx="11338560" cy="548640"/>
          </a:xfrm>
        </p:spPr>
        <p:txBody>
          <a:bodyPr/>
          <a:lstStyle/>
          <a:p>
            <a:r>
              <a:rPr lang="en-US"/>
              <a:t>Click to edit Master title style</a:t>
            </a:r>
          </a:p>
        </p:txBody>
      </p:sp>
      <p:pic>
        <p:nvPicPr>
          <p:cNvPr id="10" name="Picture 9" descr="MITRE Logo MITRE">
            <a:extLst>
              <a:ext uri="{FF2B5EF4-FFF2-40B4-BE49-F238E27FC236}">
                <a16:creationId xmlns:a16="http://schemas.microsoft.com/office/drawing/2014/main" id="{C571BE03-9705-4AAA-9A08-473E99D83C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6720" y="6492240"/>
            <a:ext cx="711749" cy="274320"/>
          </a:xfrm>
          <a:prstGeom prst="rect">
            <a:avLst/>
          </a:prstGeom>
        </p:spPr>
      </p:pic>
    </p:spTree>
    <p:extLst>
      <p:ext uri="{BB962C8B-B14F-4D97-AF65-F5344CB8AC3E}">
        <p14:creationId xmlns:p14="http://schemas.microsoft.com/office/powerpoint/2010/main" val="3323805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7BA89-147B-D544-859D-FE2871473492}"/>
              </a:ext>
            </a:extLst>
          </p:cNvPr>
          <p:cNvSpPr>
            <a:spLocks noGrp="1"/>
          </p:cNvSpPr>
          <p:nvPr>
            <p:ph type="title" hasCustomPrompt="1"/>
          </p:nvPr>
        </p:nvSpPr>
        <p:spPr>
          <a:xfrm>
            <a:off x="429768" y="2926080"/>
            <a:ext cx="10515600" cy="840230"/>
          </a:xfrm>
        </p:spPr>
        <p:txBody>
          <a:bodyPr anchor="ctr">
            <a:noAutofit/>
          </a:bodyPr>
          <a:lstStyle>
            <a:lvl1pPr>
              <a:lnSpc>
                <a:spcPct val="100000"/>
              </a:lnSpc>
              <a:spcBef>
                <a:spcPts val="1000"/>
              </a:spcBef>
              <a:defRPr sz="3600"/>
            </a:lvl1pPr>
          </a:lstStyle>
          <a:p>
            <a:r>
              <a:rPr lang="en-US"/>
              <a:t>Section Title</a:t>
            </a:r>
          </a:p>
        </p:txBody>
      </p:sp>
      <p:pic>
        <p:nvPicPr>
          <p:cNvPr id="3" name="Picture 2" descr="MITRE Logo MITRE">
            <a:extLst>
              <a:ext uri="{FF2B5EF4-FFF2-40B4-BE49-F238E27FC236}">
                <a16:creationId xmlns:a16="http://schemas.microsoft.com/office/drawing/2014/main" id="{B7FD596B-CEBF-6D8D-A18A-300CCF1B9A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6720" y="6492240"/>
            <a:ext cx="711749" cy="274320"/>
          </a:xfrm>
          <a:prstGeom prst="rect">
            <a:avLst/>
          </a:prstGeom>
        </p:spPr>
      </p:pic>
      <p:sp>
        <p:nvSpPr>
          <p:cNvPr id="4" name="Slide Number Placeholder 5">
            <a:extLst>
              <a:ext uri="{FF2B5EF4-FFF2-40B4-BE49-F238E27FC236}">
                <a16:creationId xmlns:a16="http://schemas.microsoft.com/office/drawing/2014/main" id="{93E1A030-0664-3F68-DB57-4C66272AD287}"/>
              </a:ext>
            </a:extLst>
          </p:cNvPr>
          <p:cNvSpPr>
            <a:spLocks noGrp="1"/>
          </p:cNvSpPr>
          <p:nvPr>
            <p:ph type="sldNum" sz="quarter" idx="12"/>
          </p:nvPr>
        </p:nvSpPr>
        <p:spPr>
          <a:xfrm>
            <a:off x="11157529" y="6492240"/>
            <a:ext cx="620891" cy="3657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459727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8D1223-949E-42AE-85D8-3EED775BDAF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 name="Picture 3" descr="MITRE Logo MITRE">
            <a:extLst>
              <a:ext uri="{FF2B5EF4-FFF2-40B4-BE49-F238E27FC236}">
                <a16:creationId xmlns:a16="http://schemas.microsoft.com/office/drawing/2014/main" id="{CE9CB527-8791-0A06-67B5-0DA7F73DE32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6720" y="6492240"/>
            <a:ext cx="711749" cy="274320"/>
          </a:xfrm>
          <a:prstGeom prst="rect">
            <a:avLst/>
          </a:prstGeom>
        </p:spPr>
      </p:pic>
    </p:spTree>
    <p:extLst>
      <p:ext uri="{BB962C8B-B14F-4D97-AF65-F5344CB8AC3E}">
        <p14:creationId xmlns:p14="http://schemas.microsoft.com/office/powerpoint/2010/main" val="204239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 Contact Info">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5583B77-0D77-A34E-8283-81275F3E9415}"/>
              </a:ext>
            </a:extLst>
          </p:cNvPr>
          <p:cNvSpPr>
            <a:spLocks noGrp="1"/>
          </p:cNvSpPr>
          <p:nvPr>
            <p:ph type="body" sz="quarter" idx="18" hasCustomPrompt="1"/>
          </p:nvPr>
        </p:nvSpPr>
        <p:spPr>
          <a:xfrm>
            <a:off x="1097280" y="2971800"/>
            <a:ext cx="7071360" cy="548640"/>
          </a:xfrm>
          <a:prstGeom prst="rect">
            <a:avLst/>
          </a:prstGeom>
        </p:spPr>
        <p:txBody>
          <a:bodyPr anchor="ctr"/>
          <a:lstStyle>
            <a:lvl1pPr>
              <a:buFontTx/>
              <a:buNone/>
              <a:defRPr/>
            </a:lvl1pPr>
          </a:lstStyle>
          <a:p>
            <a:pPr lvl="0"/>
            <a:r>
              <a:rPr lang="en-US"/>
              <a:t>Name</a:t>
            </a:r>
          </a:p>
        </p:txBody>
      </p:sp>
      <p:sp>
        <p:nvSpPr>
          <p:cNvPr id="17" name="Text Placeholder 2">
            <a:extLst>
              <a:ext uri="{FF2B5EF4-FFF2-40B4-BE49-F238E27FC236}">
                <a16:creationId xmlns:a16="http://schemas.microsoft.com/office/drawing/2014/main" id="{8CF98308-AFBC-E14C-A180-1231217F1E6E}"/>
              </a:ext>
            </a:extLst>
          </p:cNvPr>
          <p:cNvSpPr>
            <a:spLocks noGrp="1"/>
          </p:cNvSpPr>
          <p:nvPr>
            <p:ph type="body" sz="quarter" idx="14" hasCustomPrompt="1"/>
          </p:nvPr>
        </p:nvSpPr>
        <p:spPr>
          <a:xfrm>
            <a:off x="1097280" y="3593030"/>
            <a:ext cx="7071360" cy="548640"/>
          </a:xfrm>
          <a:prstGeom prst="rect">
            <a:avLst/>
          </a:prstGeom>
        </p:spPr>
        <p:txBody>
          <a:bodyPr anchor="ctr"/>
          <a:lstStyle>
            <a:lvl1pPr>
              <a:buFontTx/>
              <a:buNone/>
              <a:defRPr/>
            </a:lvl1pPr>
          </a:lstStyle>
          <a:p>
            <a:pPr lvl="0"/>
            <a:r>
              <a:rPr lang="en-US" err="1"/>
              <a:t>email@mitre.org</a:t>
            </a:r>
            <a:endParaRPr lang="en-US"/>
          </a:p>
        </p:txBody>
      </p:sp>
      <p:sp>
        <p:nvSpPr>
          <p:cNvPr id="19" name="Text Placeholder 2">
            <a:extLst>
              <a:ext uri="{FF2B5EF4-FFF2-40B4-BE49-F238E27FC236}">
                <a16:creationId xmlns:a16="http://schemas.microsoft.com/office/drawing/2014/main" id="{C2210306-A808-2E4A-B31D-FFC4F65B2EF7}"/>
              </a:ext>
            </a:extLst>
          </p:cNvPr>
          <p:cNvSpPr>
            <a:spLocks noGrp="1"/>
          </p:cNvSpPr>
          <p:nvPr>
            <p:ph type="body" sz="quarter" idx="16" hasCustomPrompt="1"/>
          </p:nvPr>
        </p:nvSpPr>
        <p:spPr>
          <a:xfrm>
            <a:off x="1097280" y="4214260"/>
            <a:ext cx="7071360" cy="548640"/>
          </a:xfrm>
          <a:prstGeom prst="rect">
            <a:avLst/>
          </a:prstGeom>
        </p:spPr>
        <p:txBody>
          <a:bodyPr anchor="ctr"/>
          <a:lstStyle>
            <a:lvl1pPr>
              <a:buFontTx/>
              <a:buNone/>
              <a:defRPr/>
            </a:lvl1pPr>
          </a:lstStyle>
          <a:p>
            <a:pPr lvl="0"/>
            <a:r>
              <a:rPr lang="en-US"/>
              <a:t>@</a:t>
            </a:r>
            <a:r>
              <a:rPr lang="en-US" err="1"/>
              <a:t>TwitterHandle</a:t>
            </a:r>
            <a:endParaRPr lang="en-US"/>
          </a:p>
        </p:txBody>
      </p:sp>
      <p:sp>
        <p:nvSpPr>
          <p:cNvPr id="18" name="Text Placeholder 2">
            <a:extLst>
              <a:ext uri="{FF2B5EF4-FFF2-40B4-BE49-F238E27FC236}">
                <a16:creationId xmlns:a16="http://schemas.microsoft.com/office/drawing/2014/main" id="{D717D3CB-D2D4-6A49-BA33-1E044F035217}"/>
              </a:ext>
            </a:extLst>
          </p:cNvPr>
          <p:cNvSpPr>
            <a:spLocks noGrp="1"/>
          </p:cNvSpPr>
          <p:nvPr>
            <p:ph type="body" sz="quarter" idx="15" hasCustomPrompt="1"/>
          </p:nvPr>
        </p:nvSpPr>
        <p:spPr>
          <a:xfrm>
            <a:off x="1097280" y="4835491"/>
            <a:ext cx="7071360" cy="548640"/>
          </a:xfrm>
          <a:prstGeom prst="rect">
            <a:avLst/>
          </a:prstGeom>
        </p:spPr>
        <p:txBody>
          <a:bodyPr anchor="ctr"/>
          <a:lstStyle>
            <a:lvl1pPr>
              <a:buFontTx/>
              <a:buNone/>
              <a:defRPr/>
            </a:lvl1pPr>
          </a:lstStyle>
          <a:p>
            <a:pPr lvl="0"/>
            <a:r>
              <a:rPr lang="en-US" err="1"/>
              <a:t>linkedin.com</a:t>
            </a:r>
            <a:r>
              <a:rPr lang="en-US"/>
              <a:t>/in/</a:t>
            </a:r>
            <a:r>
              <a:rPr lang="en-US" err="1"/>
              <a:t>firstnamelastname</a:t>
            </a:r>
            <a:endParaRPr lang="en-US"/>
          </a:p>
        </p:txBody>
      </p:sp>
      <p:pic>
        <p:nvPicPr>
          <p:cNvPr id="10" name="Picture 9" descr="MITRE Logo MITRE Solving Problems For A Safer World">
            <a:extLst>
              <a:ext uri="{FF2B5EF4-FFF2-40B4-BE49-F238E27FC236}">
                <a16:creationId xmlns:a16="http://schemas.microsoft.com/office/drawing/2014/main" id="{D23C0A56-A953-468F-9E5F-EDC4FC2B885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p:blipFill>
        <p:spPr>
          <a:xfrm>
            <a:off x="8984537" y="5880067"/>
            <a:ext cx="2764612" cy="274320"/>
          </a:xfrm>
          <a:prstGeom prst="rect">
            <a:avLst/>
          </a:prstGeom>
        </p:spPr>
      </p:pic>
      <p:pic>
        <p:nvPicPr>
          <p:cNvPr id="13" name="Picture 12" descr="Linkedin Logo, icon">
            <a:extLst>
              <a:ext uri="{FF2B5EF4-FFF2-40B4-BE49-F238E27FC236}">
                <a16:creationId xmlns:a16="http://schemas.microsoft.com/office/drawing/2014/main" id="{FC95A8AC-CCAE-4A4A-8478-7FEF6A955DA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4926931"/>
            <a:ext cx="537633" cy="457200"/>
          </a:xfrm>
          <a:prstGeom prst="rect">
            <a:avLst/>
          </a:prstGeom>
        </p:spPr>
      </p:pic>
      <p:pic>
        <p:nvPicPr>
          <p:cNvPr id="20" name="Picture 19" descr="Twitter Logo, Icon">
            <a:extLst>
              <a:ext uri="{FF2B5EF4-FFF2-40B4-BE49-F238E27FC236}">
                <a16:creationId xmlns:a16="http://schemas.microsoft.com/office/drawing/2014/main" id="{587230FE-80E5-4954-8A18-405DEC9CEFD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05223" y="4145280"/>
            <a:ext cx="731520" cy="731520"/>
          </a:xfrm>
          <a:prstGeom prst="rect">
            <a:avLst/>
          </a:prstGeom>
        </p:spPr>
      </p:pic>
    </p:spTree>
    <p:extLst>
      <p:ext uri="{BB962C8B-B14F-4D97-AF65-F5344CB8AC3E}">
        <p14:creationId xmlns:p14="http://schemas.microsoft.com/office/powerpoint/2010/main" val="42882675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67F9F-3202-B443-A87A-BDA16F4A141C}"/>
              </a:ext>
            </a:extLst>
          </p:cNvPr>
          <p:cNvSpPr>
            <a:spLocks noGrp="1"/>
          </p:cNvSpPr>
          <p:nvPr>
            <p:ph type="ctrTitle"/>
          </p:nvPr>
        </p:nvSpPr>
        <p:spPr>
          <a:xfrm>
            <a:off x="560832" y="1303655"/>
            <a:ext cx="9144000" cy="2009720"/>
          </a:xfrm>
        </p:spPr>
        <p:txBody>
          <a:bodyPr anchor="b" anchorCtr="0"/>
          <a:lstStyle>
            <a:lvl1pPr algn="l">
              <a:lnSpc>
                <a:spcPct val="100000"/>
              </a:lnSpc>
              <a:spcBef>
                <a:spcPts val="1000"/>
              </a:spcBef>
              <a:defRPr sz="4000"/>
            </a:lvl1pPr>
          </a:lstStyle>
          <a:p>
            <a:r>
              <a:rPr lang="en-US"/>
              <a:t>Click to edit Master title style</a:t>
            </a:r>
          </a:p>
        </p:txBody>
      </p:sp>
      <p:sp>
        <p:nvSpPr>
          <p:cNvPr id="3" name="Subtitle 2">
            <a:extLst>
              <a:ext uri="{FF2B5EF4-FFF2-40B4-BE49-F238E27FC236}">
                <a16:creationId xmlns:a16="http://schemas.microsoft.com/office/drawing/2014/main" id="{3EEFF059-95DD-D442-8A2F-BA0EC6593E12}"/>
              </a:ext>
            </a:extLst>
          </p:cNvPr>
          <p:cNvSpPr>
            <a:spLocks noGrp="1"/>
          </p:cNvSpPr>
          <p:nvPr>
            <p:ph type="subTitle" idx="1"/>
          </p:nvPr>
        </p:nvSpPr>
        <p:spPr>
          <a:xfrm>
            <a:off x="560832" y="3446675"/>
            <a:ext cx="9144000" cy="560059"/>
          </a:xfrm>
          <a:prstGeom prst="rect">
            <a:avLst/>
          </a:prstGeom>
        </p:spPr>
        <p:txBody>
          <a:bodyPr/>
          <a:lstStyle>
            <a:lvl1pPr marL="0" indent="0" algn="l">
              <a:lnSpc>
                <a:spcPct val="100000"/>
              </a:lnSpc>
              <a:spcBef>
                <a:spcPts val="100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B9791879-EF0E-4A4B-8C65-7D96C9E4D68E}"/>
              </a:ext>
            </a:extLst>
          </p:cNvPr>
          <p:cNvSpPr>
            <a:spLocks noGrp="1"/>
          </p:cNvSpPr>
          <p:nvPr>
            <p:ph type="body" sz="quarter" idx="20" hasCustomPrompt="1"/>
          </p:nvPr>
        </p:nvSpPr>
        <p:spPr>
          <a:xfrm>
            <a:off x="560832" y="4090988"/>
            <a:ext cx="5547360" cy="457200"/>
          </a:xfrm>
        </p:spPr>
        <p:txBody>
          <a:bodyPr anchor="t" anchorCtr="0"/>
          <a:lstStyle>
            <a:lvl1pPr marL="0" indent="0">
              <a:lnSpc>
                <a:spcPct val="100000"/>
              </a:lnSpc>
              <a:spcBef>
                <a:spcPts val="1000"/>
              </a:spcBef>
              <a:buNone/>
              <a:defRPr sz="1800"/>
            </a:lvl1pPr>
          </a:lstStyle>
          <a:p>
            <a:pPr lvl="0"/>
            <a:r>
              <a:rPr lang="en-US"/>
              <a:t>Click to edit date</a:t>
            </a:r>
          </a:p>
        </p:txBody>
      </p:sp>
      <p:sp>
        <p:nvSpPr>
          <p:cNvPr id="7" name="L-Shape 7">
            <a:extLst>
              <a:ext uri="{FF2B5EF4-FFF2-40B4-BE49-F238E27FC236}">
                <a16:creationId xmlns:a16="http://schemas.microsoft.com/office/drawing/2014/main" id="{CFC0854C-57DE-9242-98F0-D8D2BC1DD757}"/>
              </a:ext>
              <a:ext uri="{C183D7F6-B498-43B3-948B-1728B52AA6E4}">
                <adec:decorative xmlns:adec="http://schemas.microsoft.com/office/drawing/2017/decorative" val="1"/>
              </a:ext>
            </a:extLst>
          </p:cNvPr>
          <p:cNvSpPr/>
          <p:nvPr userDrawn="1"/>
        </p:nvSpPr>
        <p:spPr>
          <a:xfrm rot="10800000">
            <a:off x="10665172" y="-1"/>
            <a:ext cx="1550581" cy="1560820"/>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D4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L-Shape 7">
            <a:extLst>
              <a:ext uri="{FF2B5EF4-FFF2-40B4-BE49-F238E27FC236}">
                <a16:creationId xmlns:a16="http://schemas.microsoft.com/office/drawing/2014/main" id="{6DEFB773-8237-A54F-B786-B5C19211F108}"/>
              </a:ext>
              <a:ext uri="{C183D7F6-B498-43B3-948B-1728B52AA6E4}">
                <adec:decorative xmlns:adec="http://schemas.microsoft.com/office/drawing/2017/decorative" val="1"/>
              </a:ext>
            </a:extLst>
          </p:cNvPr>
          <p:cNvSpPr/>
          <p:nvPr userDrawn="1"/>
        </p:nvSpPr>
        <p:spPr>
          <a:xfrm>
            <a:off x="0" y="5315957"/>
            <a:ext cx="1550581" cy="1560820"/>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D4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9" name="Picture 9" descr="MITRE Logo MITRE Solving Problems For A Safer World">
            <a:extLst>
              <a:ext uri="{FF2B5EF4-FFF2-40B4-BE49-F238E27FC236}">
                <a16:creationId xmlns:a16="http://schemas.microsoft.com/office/drawing/2014/main" id="{1CA5B1A7-52FD-0C4B-8EDC-29DDE1809A0B}"/>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p:blipFill>
        <p:spPr>
          <a:xfrm>
            <a:off x="9282866" y="6388133"/>
            <a:ext cx="2764612" cy="274320"/>
          </a:xfrm>
          <a:prstGeom prst="rect">
            <a:avLst/>
          </a:prstGeom>
        </p:spPr>
      </p:pic>
    </p:spTree>
    <p:extLst>
      <p:ext uri="{BB962C8B-B14F-4D97-AF65-F5344CB8AC3E}">
        <p14:creationId xmlns:p14="http://schemas.microsoft.com/office/powerpoint/2010/main" val="508647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a:xfrm>
            <a:off x="426720" y="365760"/>
            <a:ext cx="11338560" cy="548640"/>
          </a:xfrm>
        </p:spPr>
        <p:txBody>
          <a:bodyPr/>
          <a:lstStyle/>
          <a:p>
            <a:r>
              <a:rPr lang="en-US"/>
              <a:t>Click to edit Master title style</a:t>
            </a:r>
          </a:p>
        </p:txBody>
      </p:sp>
      <p:sp>
        <p:nvSpPr>
          <p:cNvPr id="7" name="Text Placeholder 6">
            <a:extLst>
              <a:ext uri="{FF2B5EF4-FFF2-40B4-BE49-F238E27FC236}">
                <a16:creationId xmlns:a16="http://schemas.microsoft.com/office/drawing/2014/main" id="{33164F8F-2BF9-7D49-8924-6537913F66D0}"/>
              </a:ext>
            </a:extLst>
          </p:cNvPr>
          <p:cNvSpPr>
            <a:spLocks noGrp="1"/>
          </p:cNvSpPr>
          <p:nvPr>
            <p:ph type="body" sz="quarter" idx="13"/>
          </p:nvPr>
        </p:nvSpPr>
        <p:spPr>
          <a:xfrm>
            <a:off x="426720" y="1371600"/>
            <a:ext cx="11338560" cy="4572000"/>
          </a:xfrm>
        </p:spPr>
        <p:txBody>
          <a:bodyPr/>
          <a:lstStyle>
            <a:lvl1pPr marL="228600" indent="-219075">
              <a:lnSpc>
                <a:spcPct val="100000"/>
              </a:lnSpc>
              <a:spcBef>
                <a:spcPts val="1000"/>
              </a:spcBef>
              <a:spcAft>
                <a:spcPts val="0"/>
              </a:spcAft>
              <a:buFont typeface="Wingdings" pitchFamily="2" charset="2"/>
              <a:buChar char="§"/>
              <a:tabLst/>
              <a:defRPr sz="2400" b="0"/>
            </a:lvl1pPr>
            <a:lvl2pPr marL="457200" indent="-228600">
              <a:lnSpc>
                <a:spcPct val="100000"/>
              </a:lnSpc>
              <a:spcBef>
                <a:spcPts val="1000"/>
              </a:spcBef>
              <a:spcAft>
                <a:spcPts val="0"/>
              </a:spcAft>
              <a:buFont typeface="Courier New" panose="02070309020205020404" pitchFamily="49" charset="0"/>
              <a:buChar char="o"/>
              <a:tabLst/>
              <a:defRPr sz="2000"/>
            </a:lvl2pPr>
            <a:lvl3pPr marL="690563" indent="-228600">
              <a:lnSpc>
                <a:spcPct val="100000"/>
              </a:lnSpc>
              <a:spcBef>
                <a:spcPts val="1000"/>
              </a:spcBef>
              <a:spcAft>
                <a:spcPts val="0"/>
              </a:spcAft>
              <a:tabLst/>
              <a:defRPr sz="1800"/>
            </a:lvl3pPr>
            <a:lvl4pPr marL="914400" indent="-228600">
              <a:lnSpc>
                <a:spcPct val="100000"/>
              </a:lnSpc>
              <a:spcBef>
                <a:spcPts val="1000"/>
              </a:spcBef>
              <a:spcAft>
                <a:spcPts val="0"/>
              </a:spcAft>
              <a:tabLst/>
              <a:defRPr sz="1600"/>
            </a:lvl4pPr>
            <a:lvl5pPr marL="1138238" indent="-228600">
              <a:lnSpc>
                <a:spcPct val="100000"/>
              </a:lnSpc>
              <a:spcBef>
                <a:spcPts val="10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MITRE Logo MITRE">
            <a:extLst>
              <a:ext uri="{FF2B5EF4-FFF2-40B4-BE49-F238E27FC236}">
                <a16:creationId xmlns:a16="http://schemas.microsoft.com/office/drawing/2014/main" id="{C571BE03-9705-4AAA-9A08-473E99D83C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6720" y="6492240"/>
            <a:ext cx="711749" cy="274320"/>
          </a:xfrm>
          <a:prstGeom prst="rect">
            <a:avLst/>
          </a:prstGeom>
        </p:spPr>
      </p:pic>
    </p:spTree>
    <p:extLst>
      <p:ext uri="{BB962C8B-B14F-4D97-AF65-F5344CB8AC3E}">
        <p14:creationId xmlns:p14="http://schemas.microsoft.com/office/powerpoint/2010/main" val="3329503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a:xfrm>
            <a:off x="426720" y="365760"/>
            <a:ext cx="11338560" cy="548640"/>
          </a:xfrm>
        </p:spPr>
        <p:txBody>
          <a:bodyPr/>
          <a:lstStyle/>
          <a:p>
            <a:r>
              <a:rPr lang="en-US"/>
              <a:t>Click to edit Master title style</a:t>
            </a:r>
          </a:p>
        </p:txBody>
      </p:sp>
      <p:pic>
        <p:nvPicPr>
          <p:cNvPr id="10" name="Picture 9" descr="MITRE Logo MITRE">
            <a:extLst>
              <a:ext uri="{FF2B5EF4-FFF2-40B4-BE49-F238E27FC236}">
                <a16:creationId xmlns:a16="http://schemas.microsoft.com/office/drawing/2014/main" id="{C571BE03-9705-4AAA-9A08-473E99D83C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6720" y="6492240"/>
            <a:ext cx="711749" cy="274320"/>
          </a:xfrm>
          <a:prstGeom prst="rect">
            <a:avLst/>
          </a:prstGeom>
        </p:spPr>
      </p:pic>
    </p:spTree>
    <p:extLst>
      <p:ext uri="{BB962C8B-B14F-4D97-AF65-F5344CB8AC3E}">
        <p14:creationId xmlns:p14="http://schemas.microsoft.com/office/powerpoint/2010/main" val="184815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100"/>
            </a:lvl1pPr>
          </a:lstStyle>
          <a:p>
            <a:r>
              <a:rPr lang="en-US" dirty="0"/>
              <a:t>Click to edit Master title style</a:t>
            </a:r>
          </a:p>
        </p:txBody>
      </p:sp>
      <p:sp>
        <p:nvSpPr>
          <p:cNvPr id="4" name="Rectangle 5"/>
          <p:cNvSpPr>
            <a:spLocks noGrp="1" noChangeArrowheads="1"/>
          </p:cNvSpPr>
          <p:nvPr>
            <p:ph type="sldNum" sz="quarter" idx="11"/>
          </p:nvPr>
        </p:nvSpPr>
        <p:spPr>
          <a:ln/>
        </p:spPr>
        <p:txBody>
          <a:bodyPr/>
          <a:lstStyle>
            <a:lvl1pPr>
              <a:defRPr/>
            </a:lvl1pPr>
          </a:lstStyle>
          <a:p>
            <a:fld id="{B6731FE5-2FCF-4664-8E8A-61445836C2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6019360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7BA89-147B-D544-859D-FE2871473492}"/>
              </a:ext>
            </a:extLst>
          </p:cNvPr>
          <p:cNvSpPr>
            <a:spLocks noGrp="1"/>
          </p:cNvSpPr>
          <p:nvPr>
            <p:ph type="title" hasCustomPrompt="1"/>
          </p:nvPr>
        </p:nvSpPr>
        <p:spPr>
          <a:xfrm>
            <a:off x="429768" y="2926080"/>
            <a:ext cx="10515600" cy="840230"/>
          </a:xfrm>
        </p:spPr>
        <p:txBody>
          <a:bodyPr anchor="ctr">
            <a:noAutofit/>
          </a:bodyPr>
          <a:lstStyle>
            <a:lvl1pPr>
              <a:lnSpc>
                <a:spcPct val="100000"/>
              </a:lnSpc>
              <a:spcBef>
                <a:spcPts val="1000"/>
              </a:spcBef>
              <a:defRPr sz="3600"/>
            </a:lvl1pPr>
          </a:lstStyle>
          <a:p>
            <a:r>
              <a:rPr lang="en-US"/>
              <a:t>Section Title</a:t>
            </a:r>
          </a:p>
        </p:txBody>
      </p:sp>
      <p:pic>
        <p:nvPicPr>
          <p:cNvPr id="3" name="Picture 2" descr="MITRE Logo MITRE">
            <a:extLst>
              <a:ext uri="{FF2B5EF4-FFF2-40B4-BE49-F238E27FC236}">
                <a16:creationId xmlns:a16="http://schemas.microsoft.com/office/drawing/2014/main" id="{B7FD596B-CEBF-6D8D-A18A-300CCF1B9A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6720" y="6492240"/>
            <a:ext cx="711749" cy="274320"/>
          </a:xfrm>
          <a:prstGeom prst="rect">
            <a:avLst/>
          </a:prstGeom>
        </p:spPr>
      </p:pic>
      <p:sp>
        <p:nvSpPr>
          <p:cNvPr id="4" name="Slide Number Placeholder 5">
            <a:extLst>
              <a:ext uri="{FF2B5EF4-FFF2-40B4-BE49-F238E27FC236}">
                <a16:creationId xmlns:a16="http://schemas.microsoft.com/office/drawing/2014/main" id="{93E1A030-0664-3F68-DB57-4C66272AD287}"/>
              </a:ext>
            </a:extLst>
          </p:cNvPr>
          <p:cNvSpPr>
            <a:spLocks noGrp="1"/>
          </p:cNvSpPr>
          <p:nvPr>
            <p:ph type="sldNum" sz="quarter" idx="12"/>
          </p:nvPr>
        </p:nvSpPr>
        <p:spPr>
          <a:xfrm>
            <a:off x="11157529" y="6492240"/>
            <a:ext cx="620891" cy="3657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993466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8D1223-949E-42AE-85D8-3EED775BDAF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 name="Picture 3" descr="MITRE Logo MITRE">
            <a:extLst>
              <a:ext uri="{FF2B5EF4-FFF2-40B4-BE49-F238E27FC236}">
                <a16:creationId xmlns:a16="http://schemas.microsoft.com/office/drawing/2014/main" id="{CE9CB527-8791-0A06-67B5-0DA7F73DE32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6720" y="6492240"/>
            <a:ext cx="711749" cy="274320"/>
          </a:xfrm>
          <a:prstGeom prst="rect">
            <a:avLst/>
          </a:prstGeom>
        </p:spPr>
      </p:pic>
    </p:spTree>
    <p:extLst>
      <p:ext uri="{BB962C8B-B14F-4D97-AF65-F5344CB8AC3E}">
        <p14:creationId xmlns:p14="http://schemas.microsoft.com/office/powerpoint/2010/main" val="2079208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Slide Contact Info">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5583B77-0D77-A34E-8283-81275F3E9415}"/>
              </a:ext>
            </a:extLst>
          </p:cNvPr>
          <p:cNvSpPr>
            <a:spLocks noGrp="1"/>
          </p:cNvSpPr>
          <p:nvPr>
            <p:ph type="body" sz="quarter" idx="18" hasCustomPrompt="1"/>
          </p:nvPr>
        </p:nvSpPr>
        <p:spPr>
          <a:xfrm>
            <a:off x="1097280" y="2971800"/>
            <a:ext cx="7071360" cy="548640"/>
          </a:xfrm>
          <a:prstGeom prst="rect">
            <a:avLst/>
          </a:prstGeom>
        </p:spPr>
        <p:txBody>
          <a:bodyPr anchor="ctr"/>
          <a:lstStyle>
            <a:lvl1pPr>
              <a:buFontTx/>
              <a:buNone/>
              <a:defRPr/>
            </a:lvl1pPr>
          </a:lstStyle>
          <a:p>
            <a:pPr lvl="0"/>
            <a:r>
              <a:rPr lang="en-US"/>
              <a:t>Name</a:t>
            </a:r>
          </a:p>
        </p:txBody>
      </p:sp>
      <p:sp>
        <p:nvSpPr>
          <p:cNvPr id="17" name="Text Placeholder 2">
            <a:extLst>
              <a:ext uri="{FF2B5EF4-FFF2-40B4-BE49-F238E27FC236}">
                <a16:creationId xmlns:a16="http://schemas.microsoft.com/office/drawing/2014/main" id="{8CF98308-AFBC-E14C-A180-1231217F1E6E}"/>
              </a:ext>
            </a:extLst>
          </p:cNvPr>
          <p:cNvSpPr>
            <a:spLocks noGrp="1"/>
          </p:cNvSpPr>
          <p:nvPr>
            <p:ph type="body" sz="quarter" idx="14" hasCustomPrompt="1"/>
          </p:nvPr>
        </p:nvSpPr>
        <p:spPr>
          <a:xfrm>
            <a:off x="1097280" y="3593030"/>
            <a:ext cx="7071360" cy="548640"/>
          </a:xfrm>
          <a:prstGeom prst="rect">
            <a:avLst/>
          </a:prstGeom>
        </p:spPr>
        <p:txBody>
          <a:bodyPr anchor="ctr"/>
          <a:lstStyle>
            <a:lvl1pPr>
              <a:buFontTx/>
              <a:buNone/>
              <a:defRPr/>
            </a:lvl1pPr>
          </a:lstStyle>
          <a:p>
            <a:pPr lvl="0"/>
            <a:r>
              <a:rPr lang="en-US" err="1"/>
              <a:t>email@mitre.org</a:t>
            </a:r>
            <a:endParaRPr lang="en-US"/>
          </a:p>
        </p:txBody>
      </p:sp>
      <p:pic>
        <p:nvPicPr>
          <p:cNvPr id="10" name="Picture 9" descr="MITRE Logo MITRE Solving Problems For A Safer World">
            <a:extLst>
              <a:ext uri="{FF2B5EF4-FFF2-40B4-BE49-F238E27FC236}">
                <a16:creationId xmlns:a16="http://schemas.microsoft.com/office/drawing/2014/main" id="{D23C0A56-A953-468F-9E5F-EDC4FC2B8857}"/>
              </a:ex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p:blipFill>
        <p:spPr>
          <a:xfrm>
            <a:off x="8984537" y="5880067"/>
            <a:ext cx="2764612" cy="274320"/>
          </a:xfrm>
          <a:prstGeom prst="rect">
            <a:avLst/>
          </a:prstGeom>
        </p:spPr>
      </p:pic>
    </p:spTree>
    <p:extLst>
      <p:ext uri="{BB962C8B-B14F-4D97-AF65-F5344CB8AC3E}">
        <p14:creationId xmlns:p14="http://schemas.microsoft.com/office/powerpoint/2010/main" val="6606826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a:xfrm>
            <a:off x="426720" y="365760"/>
            <a:ext cx="11338560" cy="548640"/>
          </a:xfrm>
        </p:spPr>
        <p:txBody>
          <a:bodyPr/>
          <a:lstStyle/>
          <a:p>
            <a:r>
              <a:rPr lang="en-US"/>
              <a:t>Click to edit Master title style</a:t>
            </a:r>
          </a:p>
        </p:txBody>
      </p:sp>
      <p:sp>
        <p:nvSpPr>
          <p:cNvPr id="7" name="Text Placeholder 6">
            <a:extLst>
              <a:ext uri="{FF2B5EF4-FFF2-40B4-BE49-F238E27FC236}">
                <a16:creationId xmlns:a16="http://schemas.microsoft.com/office/drawing/2014/main" id="{33164F8F-2BF9-7D49-8924-6537913F66D0}"/>
              </a:ext>
            </a:extLst>
          </p:cNvPr>
          <p:cNvSpPr>
            <a:spLocks noGrp="1"/>
          </p:cNvSpPr>
          <p:nvPr>
            <p:ph type="body" sz="quarter" idx="13"/>
          </p:nvPr>
        </p:nvSpPr>
        <p:spPr>
          <a:xfrm>
            <a:off x="426720" y="1116623"/>
            <a:ext cx="11338560" cy="5090746"/>
          </a:xfrm>
        </p:spPr>
        <p:txBody>
          <a:bodyPr/>
          <a:lstStyle>
            <a:lvl1pPr marL="228600" indent="-219075">
              <a:lnSpc>
                <a:spcPct val="100000"/>
              </a:lnSpc>
              <a:spcBef>
                <a:spcPts val="1000"/>
              </a:spcBef>
              <a:spcAft>
                <a:spcPts val="0"/>
              </a:spcAft>
              <a:buFont typeface="Wingdings" pitchFamily="2" charset="2"/>
              <a:buChar char="§"/>
              <a:tabLst/>
              <a:defRPr sz="2400" b="1"/>
            </a:lvl1pPr>
            <a:lvl2pPr marL="457200" indent="-228600">
              <a:lnSpc>
                <a:spcPct val="100000"/>
              </a:lnSpc>
              <a:spcBef>
                <a:spcPts val="1000"/>
              </a:spcBef>
              <a:spcAft>
                <a:spcPts val="0"/>
              </a:spcAft>
              <a:buFont typeface="Courier New" panose="02070309020205020404" pitchFamily="49" charset="0"/>
              <a:buChar char="o"/>
              <a:tabLst/>
              <a:defRPr sz="2000"/>
            </a:lvl2pPr>
            <a:lvl3pPr marL="690563" indent="-228600">
              <a:lnSpc>
                <a:spcPct val="100000"/>
              </a:lnSpc>
              <a:spcBef>
                <a:spcPts val="1000"/>
              </a:spcBef>
              <a:spcAft>
                <a:spcPts val="0"/>
              </a:spcAft>
              <a:tabLst/>
              <a:defRPr sz="1800"/>
            </a:lvl3pPr>
            <a:lvl4pPr marL="914400" indent="-228600">
              <a:lnSpc>
                <a:spcPct val="100000"/>
              </a:lnSpc>
              <a:spcBef>
                <a:spcPts val="1000"/>
              </a:spcBef>
              <a:spcAft>
                <a:spcPts val="0"/>
              </a:spcAft>
              <a:tabLst/>
              <a:defRPr sz="1600"/>
            </a:lvl4pPr>
            <a:lvl5pPr marL="1138238" indent="-228600">
              <a:lnSpc>
                <a:spcPct val="100000"/>
              </a:lnSpc>
              <a:spcBef>
                <a:spcPts val="10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MITRE Logo MITRE">
            <a:extLst>
              <a:ext uri="{FF2B5EF4-FFF2-40B4-BE49-F238E27FC236}">
                <a16:creationId xmlns:a16="http://schemas.microsoft.com/office/drawing/2014/main" id="{C571BE03-9705-4AAA-9A08-473E99D83C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9768" y="6327648"/>
            <a:ext cx="711749" cy="274320"/>
          </a:xfrm>
          <a:prstGeom prst="rect">
            <a:avLst/>
          </a:prstGeom>
        </p:spPr>
      </p:pic>
    </p:spTree>
    <p:extLst>
      <p:ext uri="{BB962C8B-B14F-4D97-AF65-F5344CB8AC3E}">
        <p14:creationId xmlns:p14="http://schemas.microsoft.com/office/powerpoint/2010/main" val="232947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5"/>
          <p:cNvSpPr>
            <a:spLocks noGrp="1" noChangeArrowheads="1"/>
          </p:cNvSpPr>
          <p:nvPr>
            <p:ph type="sldNum" sz="quarter" idx="11"/>
          </p:nvPr>
        </p:nvSpPr>
        <p:spPr>
          <a:ln/>
        </p:spPr>
        <p:txBody>
          <a:bodyPr/>
          <a:lstStyle>
            <a:lvl1pPr>
              <a:defRPr/>
            </a:lvl1pPr>
          </a:lstStyle>
          <a:p>
            <a:fld id="{B6731FE5-2FCF-4664-8E8A-61445836C2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1796800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5"/>
          <p:cNvSpPr>
            <a:spLocks noGrp="1" noChangeArrowheads="1"/>
          </p:cNvSpPr>
          <p:nvPr>
            <p:ph type="sldNum" sz="quarter" idx="11"/>
          </p:nvPr>
        </p:nvSpPr>
        <p:spPr>
          <a:ln/>
        </p:spPr>
        <p:txBody>
          <a:bodyPr/>
          <a:lstStyle>
            <a:lvl1pPr>
              <a:defRPr/>
            </a:lvl1pPr>
          </a:lstStyle>
          <a:p>
            <a:fld id="{B6731FE5-2FCF-4664-8E8A-61445836C2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5565254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04800"/>
            <a:ext cx="9753600" cy="465138"/>
          </a:xfrm>
        </p:spPr>
        <p:txBody>
          <a:bodyPr/>
          <a:lstStyle>
            <a:lvl1pPr>
              <a:defRPr sz="28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87404" y="990600"/>
            <a:ext cx="5283200" cy="495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94400" y="1143000"/>
            <a:ext cx="5283200" cy="495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p:cNvSpPr>
          <p:nvPr>
            <p:ph type="sldNum" sz="quarter" idx="10"/>
          </p:nvPr>
        </p:nvSpPr>
        <p:spPr>
          <a:ln/>
        </p:spPr>
        <p:txBody>
          <a:bodyPr/>
          <a:lstStyle>
            <a:lvl1pPr>
              <a:defRPr/>
            </a:lvl1pPr>
          </a:lstStyle>
          <a:p>
            <a:pPr>
              <a:defRPr/>
            </a:pPr>
            <a:fld id="{2B8A495E-7803-403D-AF70-A90AD1571A8F}" type="slidenum">
              <a:rPr lang="en-US" altLang="en-US"/>
              <a:pPr>
                <a:defRPr/>
              </a:pPr>
              <a:t>‹#›</a:t>
            </a:fld>
            <a:endParaRPr lang="en-US" altLang="en-US"/>
          </a:p>
        </p:txBody>
      </p:sp>
    </p:spTree>
    <p:extLst>
      <p:ext uri="{BB962C8B-B14F-4D97-AF65-F5344CB8AC3E}">
        <p14:creationId xmlns:p14="http://schemas.microsoft.com/office/powerpoint/2010/main" val="3554706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4811-83DE-40F3-AB15-8860BDFB16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15CC33-8C0E-4FD9-99D7-2E1255903288}"/>
              </a:ext>
            </a:extLst>
          </p:cNvPr>
          <p:cNvSpPr>
            <a:spLocks noGrp="1"/>
          </p:cNvSpPr>
          <p:nvPr>
            <p:ph type="dt" sz="half" idx="10"/>
          </p:nvPr>
        </p:nvSpPr>
        <p:spPr/>
        <p:txBody>
          <a:bodyPr/>
          <a:lstStyle/>
          <a:p>
            <a:fld id="{EEE90226-FCBB-5641-A743-AEB4AF7552C5}" type="datetimeFigureOut">
              <a:rPr lang="en-US" smtClean="0"/>
              <a:t>6/4/2024</a:t>
            </a:fld>
            <a:endParaRPr lang="en-US"/>
          </a:p>
        </p:txBody>
      </p:sp>
      <p:sp>
        <p:nvSpPr>
          <p:cNvPr id="4" name="Footer Placeholder 3">
            <a:extLst>
              <a:ext uri="{FF2B5EF4-FFF2-40B4-BE49-F238E27FC236}">
                <a16:creationId xmlns:a16="http://schemas.microsoft.com/office/drawing/2014/main" id="{05B56C85-9CCF-4F54-8B97-A7FB5A0032A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814D545-F88B-4887-A1B8-FBF06EFD48F0}"/>
              </a:ext>
            </a:extLst>
          </p:cNvPr>
          <p:cNvSpPr>
            <a:spLocks noGrp="1"/>
          </p:cNvSpPr>
          <p:nvPr>
            <p:ph type="sldNum" sz="quarter" idx="12"/>
          </p:nvPr>
        </p:nvSpPr>
        <p:spPr/>
        <p:txBody>
          <a:bodyPr/>
          <a:lstStyle/>
          <a:p>
            <a:fld id="{469B0BD3-8476-344E-B488-3CB520626DF6}" type="slidenum">
              <a:rPr lang="en-US" smtClean="0"/>
              <a:t>‹#›</a:t>
            </a:fld>
            <a:endParaRPr lang="en-US"/>
          </a:p>
        </p:txBody>
      </p:sp>
    </p:spTree>
    <p:extLst>
      <p:ext uri="{BB962C8B-B14F-4D97-AF65-F5344CB8AC3E}">
        <p14:creationId xmlns:p14="http://schemas.microsoft.com/office/powerpoint/2010/main" val="881733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p:txBody>
          <a:bodyPr/>
          <a:lstStyle/>
          <a:p>
            <a:fld id="{BECF63ED-5365-0347-943C-46237B9951C9}" type="slidenum">
              <a:rPr lang="en-US" smtClean="0"/>
              <a:t>‹#›</a:t>
            </a:fld>
            <a:endParaRPr lang="en-US"/>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a:xfrm>
            <a:off x="426720" y="365760"/>
            <a:ext cx="11338560" cy="548640"/>
          </a:xfrm>
        </p:spPr>
        <p:txBody>
          <a:bodyPr/>
          <a:lstStyle/>
          <a:p>
            <a:r>
              <a:rPr lang="en-US"/>
              <a:t>Click to edit Master title style</a:t>
            </a:r>
          </a:p>
        </p:txBody>
      </p:sp>
      <p:sp>
        <p:nvSpPr>
          <p:cNvPr id="7" name="Text Placeholder 6">
            <a:extLst>
              <a:ext uri="{FF2B5EF4-FFF2-40B4-BE49-F238E27FC236}">
                <a16:creationId xmlns:a16="http://schemas.microsoft.com/office/drawing/2014/main" id="{33164F8F-2BF9-7D49-8924-6537913F66D0}"/>
              </a:ext>
            </a:extLst>
          </p:cNvPr>
          <p:cNvSpPr>
            <a:spLocks noGrp="1"/>
          </p:cNvSpPr>
          <p:nvPr>
            <p:ph type="body" sz="quarter" idx="13"/>
          </p:nvPr>
        </p:nvSpPr>
        <p:spPr>
          <a:xfrm>
            <a:off x="426720" y="1116623"/>
            <a:ext cx="11338560" cy="5090746"/>
          </a:xfrm>
        </p:spPr>
        <p:txBody>
          <a:bodyPr/>
          <a:lstStyle>
            <a:lvl1pPr marL="171450" indent="-164306">
              <a:lnSpc>
                <a:spcPct val="100000"/>
              </a:lnSpc>
              <a:spcBef>
                <a:spcPts val="750"/>
              </a:spcBef>
              <a:spcAft>
                <a:spcPts val="0"/>
              </a:spcAft>
              <a:buFont typeface="Wingdings" pitchFamily="2" charset="2"/>
              <a:buChar char="§"/>
              <a:tabLst/>
              <a:defRPr sz="1800" b="1"/>
            </a:lvl1pPr>
            <a:lvl2pPr marL="342900" indent="-171450">
              <a:lnSpc>
                <a:spcPct val="100000"/>
              </a:lnSpc>
              <a:spcBef>
                <a:spcPts val="750"/>
              </a:spcBef>
              <a:spcAft>
                <a:spcPts val="0"/>
              </a:spcAft>
              <a:buFont typeface="Courier New" panose="02070309020205020404" pitchFamily="49" charset="0"/>
              <a:buChar char="o"/>
              <a:tabLst/>
              <a:defRPr sz="1500"/>
            </a:lvl2pPr>
            <a:lvl3pPr marL="517922" indent="-171450">
              <a:lnSpc>
                <a:spcPct val="100000"/>
              </a:lnSpc>
              <a:spcBef>
                <a:spcPts val="750"/>
              </a:spcBef>
              <a:spcAft>
                <a:spcPts val="0"/>
              </a:spcAft>
              <a:tabLst/>
              <a:defRPr sz="1350"/>
            </a:lvl3pPr>
            <a:lvl4pPr marL="685800" indent="-171450">
              <a:lnSpc>
                <a:spcPct val="100000"/>
              </a:lnSpc>
              <a:spcBef>
                <a:spcPts val="750"/>
              </a:spcBef>
              <a:spcAft>
                <a:spcPts val="0"/>
              </a:spcAft>
              <a:tabLst/>
              <a:defRPr sz="1200"/>
            </a:lvl4pPr>
            <a:lvl5pPr marL="853679" indent="-171450">
              <a:lnSpc>
                <a:spcPct val="100000"/>
              </a:lnSpc>
              <a:spcBef>
                <a:spcPts val="750"/>
              </a:spcBef>
              <a:spcAft>
                <a:spcPts val="0"/>
              </a:spcAf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643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2.png"/><Relationship Id="rId5" Type="http://schemas.openxmlformats.org/officeDocument/2006/relationships/slideLayout" Target="../slideLayouts/slideLayout27.xml"/><Relationship Id="rId10"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0"/>
            <a:ext cx="9753600" cy="100584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9941" name="Rectangle 5"/>
          <p:cNvSpPr>
            <a:spLocks noGrp="1" noChangeArrowheads="1"/>
          </p:cNvSpPr>
          <p:nvPr>
            <p:ph type="sldNum" sz="quarter" idx="4"/>
          </p:nvPr>
        </p:nvSpPr>
        <p:spPr bwMode="auto">
          <a:xfrm>
            <a:off x="10972800" y="6610350"/>
            <a:ext cx="1219200" cy="2476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900" i="1">
                <a:latin typeface="Source Sans Pro" panose="020B0503030403020204" pitchFamily="34" charset="0"/>
              </a:defRPr>
            </a:lvl1pPr>
          </a:lstStyle>
          <a:p>
            <a:pPr defTabSz="342900"/>
            <a:fld id="{B6731FE5-2FCF-4664-8E8A-61445836C26E}" type="slidenum">
              <a:rPr lang="en-US" smtClean="0">
                <a:solidFill>
                  <a:srgbClr val="000000"/>
                </a:solidFill>
              </a:rPr>
              <a:pPr defTabSz="342900"/>
              <a:t>‹#›</a:t>
            </a:fld>
            <a:endParaRPr lang="en-US" dirty="0">
              <a:solidFill>
                <a:srgbClr val="000000"/>
              </a:solidFill>
            </a:endParaRPr>
          </a:p>
        </p:txBody>
      </p:sp>
      <p:sp>
        <p:nvSpPr>
          <p:cNvPr id="1030" name="Line 6"/>
          <p:cNvSpPr>
            <a:spLocks noChangeShapeType="1"/>
          </p:cNvSpPr>
          <p:nvPr/>
        </p:nvSpPr>
        <p:spPr bwMode="auto">
          <a:xfrm>
            <a:off x="3" y="1051560"/>
            <a:ext cx="12189884" cy="0"/>
          </a:xfrm>
          <a:prstGeom prst="line">
            <a:avLst/>
          </a:prstGeom>
          <a:noFill/>
          <a:ln w="28575">
            <a:solidFill>
              <a:srgbClr val="032AA1"/>
            </a:solidFill>
            <a:round/>
            <a:headEnd type="none" w="sm" len="sm"/>
            <a:tailEnd type="none" w="sm" len="sm"/>
          </a:ln>
        </p:spPr>
        <p:txBody>
          <a:bodyPr wrap="none" anchor="ctr"/>
          <a:lstStyle/>
          <a:p>
            <a:pPr defTabSz="342900">
              <a:defRPr/>
            </a:pPr>
            <a:endParaRPr lang="en-US" sz="1350" dirty="0">
              <a:solidFill>
                <a:srgbClr val="000000"/>
              </a:solidFill>
              <a:ea typeface="ＭＳ Ｐゴシック" pitchFamily="1" charset="-128"/>
            </a:endParaRPr>
          </a:p>
        </p:txBody>
      </p:sp>
      <p:sp>
        <p:nvSpPr>
          <p:cNvPr id="1031" name="Line 7"/>
          <p:cNvSpPr>
            <a:spLocks noChangeShapeType="1"/>
          </p:cNvSpPr>
          <p:nvPr/>
        </p:nvSpPr>
        <p:spPr bwMode="auto">
          <a:xfrm>
            <a:off x="2121" y="1005840"/>
            <a:ext cx="12189883" cy="0"/>
          </a:xfrm>
          <a:prstGeom prst="line">
            <a:avLst/>
          </a:prstGeom>
          <a:noFill/>
          <a:ln w="25400">
            <a:solidFill>
              <a:srgbClr val="FF3300"/>
            </a:solidFill>
            <a:round/>
            <a:headEnd type="none" w="sm" len="sm"/>
            <a:tailEnd type="none" w="sm" len="sm"/>
          </a:ln>
        </p:spPr>
        <p:txBody>
          <a:bodyPr wrap="none" anchor="ctr"/>
          <a:lstStyle/>
          <a:p>
            <a:pPr defTabSz="342900">
              <a:defRPr/>
            </a:pPr>
            <a:endParaRPr lang="en-US" sz="1350" i="1" dirty="0">
              <a:solidFill>
                <a:srgbClr val="000000"/>
              </a:solidFill>
              <a:ea typeface="ＭＳ Ｐゴシック" pitchFamily="1" charset="-128"/>
            </a:endParaRPr>
          </a:p>
        </p:txBody>
      </p:sp>
      <p:pic>
        <p:nvPicPr>
          <p:cNvPr id="11" name="Picture 1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0964" y="45719"/>
            <a:ext cx="1011877" cy="925285"/>
          </a:xfrm>
          <a:prstGeom prst="rect">
            <a:avLst/>
          </a:prstGeom>
        </p:spPr>
      </p:pic>
      <p:sp>
        <p:nvSpPr>
          <p:cNvPr id="10" name="Rectangle 3"/>
          <p:cNvSpPr>
            <a:spLocks noGrp="1" noChangeArrowheads="1"/>
          </p:cNvSpPr>
          <p:nvPr>
            <p:ph type="body" idx="1"/>
          </p:nvPr>
        </p:nvSpPr>
        <p:spPr bwMode="auto">
          <a:xfrm>
            <a:off x="243840" y="1132116"/>
            <a:ext cx="11704320" cy="4572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062569" y="29944"/>
            <a:ext cx="1086971" cy="975893"/>
          </a:xfrm>
          <a:prstGeom prst="rect">
            <a:avLst/>
          </a:prstGeom>
        </p:spPr>
      </p:pic>
    </p:spTree>
    <p:extLst>
      <p:ext uri="{BB962C8B-B14F-4D97-AF65-F5344CB8AC3E}">
        <p14:creationId xmlns:p14="http://schemas.microsoft.com/office/powerpoint/2010/main" val="19639516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48" r:id="rId9"/>
    <p:sldLayoutId id="2147483757" r:id="rId10"/>
  </p:sldLayoutIdLst>
  <p:transition/>
  <p:hf hdr="0" ftr="0" dt="0"/>
  <p:txStyles>
    <p:titleStyle>
      <a:lvl1pPr algn="ctr" rtl="0" eaLnBrk="1" fontAlgn="base" hangingPunct="1">
        <a:lnSpc>
          <a:spcPct val="85000"/>
        </a:lnSpc>
        <a:spcBef>
          <a:spcPct val="0"/>
        </a:spcBef>
        <a:spcAft>
          <a:spcPct val="0"/>
        </a:spcAft>
        <a:defRPr sz="2100" b="1" i="0">
          <a:solidFill>
            <a:schemeClr val="tx1"/>
          </a:solidFill>
          <a:latin typeface="+mn-lt"/>
          <a:ea typeface="ＭＳ Ｐゴシック" pitchFamily="1" charset="-128"/>
          <a:cs typeface="+mj-cs"/>
        </a:defRPr>
      </a:lvl1pPr>
      <a:lvl2pPr algn="ctr" rtl="0" eaLnBrk="1" fontAlgn="base" hangingPunct="1">
        <a:lnSpc>
          <a:spcPct val="85000"/>
        </a:lnSpc>
        <a:spcBef>
          <a:spcPct val="0"/>
        </a:spcBef>
        <a:spcAft>
          <a:spcPct val="0"/>
        </a:spcAft>
        <a:defRPr sz="2700" b="1">
          <a:solidFill>
            <a:schemeClr val="tx2"/>
          </a:solidFill>
          <a:latin typeface="Arial" charset="0"/>
          <a:ea typeface="ＭＳ Ｐゴシック" pitchFamily="1" charset="-128"/>
        </a:defRPr>
      </a:lvl2pPr>
      <a:lvl3pPr algn="ctr" rtl="0" eaLnBrk="1" fontAlgn="base" hangingPunct="1">
        <a:lnSpc>
          <a:spcPct val="85000"/>
        </a:lnSpc>
        <a:spcBef>
          <a:spcPct val="0"/>
        </a:spcBef>
        <a:spcAft>
          <a:spcPct val="0"/>
        </a:spcAft>
        <a:defRPr sz="2700" b="1">
          <a:solidFill>
            <a:schemeClr val="tx2"/>
          </a:solidFill>
          <a:latin typeface="Arial" charset="0"/>
          <a:ea typeface="ＭＳ Ｐゴシック" pitchFamily="1" charset="-128"/>
        </a:defRPr>
      </a:lvl3pPr>
      <a:lvl4pPr algn="ctr" rtl="0" eaLnBrk="1" fontAlgn="base" hangingPunct="1">
        <a:lnSpc>
          <a:spcPct val="85000"/>
        </a:lnSpc>
        <a:spcBef>
          <a:spcPct val="0"/>
        </a:spcBef>
        <a:spcAft>
          <a:spcPct val="0"/>
        </a:spcAft>
        <a:defRPr sz="2700" b="1">
          <a:solidFill>
            <a:schemeClr val="tx2"/>
          </a:solidFill>
          <a:latin typeface="Arial" charset="0"/>
          <a:ea typeface="ＭＳ Ｐゴシック" pitchFamily="1" charset="-128"/>
        </a:defRPr>
      </a:lvl4pPr>
      <a:lvl5pPr algn="ctr" rtl="0" eaLnBrk="1" fontAlgn="base" hangingPunct="1">
        <a:lnSpc>
          <a:spcPct val="85000"/>
        </a:lnSpc>
        <a:spcBef>
          <a:spcPct val="0"/>
        </a:spcBef>
        <a:spcAft>
          <a:spcPct val="0"/>
        </a:spcAft>
        <a:defRPr sz="2700" b="1">
          <a:solidFill>
            <a:schemeClr val="tx2"/>
          </a:solidFill>
          <a:latin typeface="Arial" charset="0"/>
          <a:ea typeface="ＭＳ Ｐゴシック" pitchFamily="1" charset="-128"/>
        </a:defRPr>
      </a:lvl5pPr>
      <a:lvl6pPr marL="342900" algn="ctr" rtl="0" eaLnBrk="1" fontAlgn="base" hangingPunct="1">
        <a:lnSpc>
          <a:spcPct val="85000"/>
        </a:lnSpc>
        <a:spcBef>
          <a:spcPct val="0"/>
        </a:spcBef>
        <a:spcAft>
          <a:spcPct val="0"/>
        </a:spcAft>
        <a:defRPr sz="2700" b="1">
          <a:solidFill>
            <a:schemeClr val="tx2"/>
          </a:solidFill>
          <a:latin typeface="Arial" charset="0"/>
        </a:defRPr>
      </a:lvl6pPr>
      <a:lvl7pPr marL="685800" algn="ctr" rtl="0" eaLnBrk="1" fontAlgn="base" hangingPunct="1">
        <a:lnSpc>
          <a:spcPct val="85000"/>
        </a:lnSpc>
        <a:spcBef>
          <a:spcPct val="0"/>
        </a:spcBef>
        <a:spcAft>
          <a:spcPct val="0"/>
        </a:spcAft>
        <a:defRPr sz="2700" b="1">
          <a:solidFill>
            <a:schemeClr val="tx2"/>
          </a:solidFill>
          <a:latin typeface="Arial" charset="0"/>
        </a:defRPr>
      </a:lvl7pPr>
      <a:lvl8pPr marL="1028700" algn="ctr" rtl="0" eaLnBrk="1" fontAlgn="base" hangingPunct="1">
        <a:lnSpc>
          <a:spcPct val="85000"/>
        </a:lnSpc>
        <a:spcBef>
          <a:spcPct val="0"/>
        </a:spcBef>
        <a:spcAft>
          <a:spcPct val="0"/>
        </a:spcAft>
        <a:defRPr sz="2700" b="1">
          <a:solidFill>
            <a:schemeClr val="tx2"/>
          </a:solidFill>
          <a:latin typeface="Arial" charset="0"/>
        </a:defRPr>
      </a:lvl8pPr>
      <a:lvl9pPr marL="1371600" algn="ctr" rtl="0" eaLnBrk="1" fontAlgn="base" hangingPunct="1">
        <a:lnSpc>
          <a:spcPct val="85000"/>
        </a:lnSpc>
        <a:spcBef>
          <a:spcPct val="0"/>
        </a:spcBef>
        <a:spcAft>
          <a:spcPct val="0"/>
        </a:spcAft>
        <a:defRPr sz="2700" b="1">
          <a:solidFill>
            <a:schemeClr val="tx2"/>
          </a:solidFill>
          <a:latin typeface="Arial" charset="0"/>
        </a:defRPr>
      </a:lvl9pPr>
    </p:titleStyle>
    <p:bodyStyle>
      <a:lvl1pPr marL="257175" indent="-257175" algn="l" rtl="0" eaLnBrk="1" fontAlgn="base" hangingPunct="1">
        <a:spcBef>
          <a:spcPts val="450"/>
        </a:spcBef>
        <a:spcAft>
          <a:spcPct val="0"/>
        </a:spcAft>
        <a:buChar char="•"/>
        <a:defRPr sz="1500">
          <a:solidFill>
            <a:schemeClr val="tx1"/>
          </a:solidFill>
          <a:latin typeface="+mn-lt"/>
          <a:ea typeface="ＭＳ Ｐゴシック" pitchFamily="1" charset="-128"/>
          <a:cs typeface="+mn-cs"/>
        </a:defRPr>
      </a:lvl1pPr>
      <a:lvl2pPr marL="557213" indent="-214313" algn="l" rtl="0" eaLnBrk="1" fontAlgn="base" hangingPunct="1">
        <a:spcBef>
          <a:spcPts val="450"/>
        </a:spcBef>
        <a:spcAft>
          <a:spcPct val="0"/>
        </a:spcAft>
        <a:buChar char="–"/>
        <a:defRPr sz="1350" b="0">
          <a:solidFill>
            <a:schemeClr val="tx1"/>
          </a:solidFill>
          <a:latin typeface="+mn-lt"/>
          <a:ea typeface="ＭＳ Ｐゴシック" pitchFamily="1" charset="-128"/>
        </a:defRPr>
      </a:lvl2pPr>
      <a:lvl3pPr marL="857250" indent="-171450" algn="l" rtl="0" eaLnBrk="1" fontAlgn="base" hangingPunct="1">
        <a:spcBef>
          <a:spcPts val="450"/>
        </a:spcBef>
        <a:spcAft>
          <a:spcPct val="0"/>
        </a:spcAft>
        <a:buFont typeface="Times New Roman" pitchFamily="18" charset="0"/>
        <a:buChar char="−"/>
        <a:defRPr sz="1200" b="0">
          <a:solidFill>
            <a:schemeClr val="tx1"/>
          </a:solidFill>
          <a:latin typeface="+mn-lt"/>
          <a:ea typeface="ＭＳ Ｐゴシック" pitchFamily="1" charset="-128"/>
        </a:defRPr>
      </a:lvl3pPr>
      <a:lvl4pPr marL="1200150" indent="-171450" algn="l" rtl="0" eaLnBrk="1" fontAlgn="base" hangingPunct="1">
        <a:spcBef>
          <a:spcPts val="450"/>
        </a:spcBef>
        <a:spcAft>
          <a:spcPct val="0"/>
        </a:spcAft>
        <a:buChar char="–"/>
        <a:defRPr sz="1050" b="0">
          <a:solidFill>
            <a:schemeClr val="tx1"/>
          </a:solidFill>
          <a:latin typeface="+mn-lt"/>
          <a:ea typeface="ＭＳ Ｐゴシック" pitchFamily="1" charset="-128"/>
        </a:defRPr>
      </a:lvl4pPr>
      <a:lvl5pPr marL="1543050" indent="-171450" algn="l" rtl="0" eaLnBrk="1" fontAlgn="base" hangingPunct="1">
        <a:spcBef>
          <a:spcPts val="450"/>
        </a:spcBef>
        <a:spcAft>
          <a:spcPct val="0"/>
        </a:spcAft>
        <a:buChar char="»"/>
        <a:defRPr sz="900" b="0">
          <a:solidFill>
            <a:schemeClr val="tx1"/>
          </a:solidFill>
          <a:latin typeface="+mn-lt"/>
          <a:ea typeface="ＭＳ Ｐゴシック" pitchFamily="1" charset="-128"/>
        </a:defRPr>
      </a:lvl5pPr>
      <a:lvl6pPr marL="1885950" indent="-171450" algn="l" rtl="0" eaLnBrk="1" fontAlgn="base" hangingPunct="1">
        <a:spcBef>
          <a:spcPct val="20000"/>
        </a:spcBef>
        <a:spcAft>
          <a:spcPct val="0"/>
        </a:spcAft>
        <a:buChar char="»"/>
        <a:defRPr sz="1050" b="1">
          <a:solidFill>
            <a:schemeClr val="tx1"/>
          </a:solidFill>
          <a:latin typeface="+mn-lt"/>
        </a:defRPr>
      </a:lvl6pPr>
      <a:lvl7pPr marL="2228850" indent="-171450" algn="l" rtl="0" eaLnBrk="1" fontAlgn="base" hangingPunct="1">
        <a:spcBef>
          <a:spcPct val="20000"/>
        </a:spcBef>
        <a:spcAft>
          <a:spcPct val="0"/>
        </a:spcAft>
        <a:buChar char="»"/>
        <a:defRPr sz="1050" b="1">
          <a:solidFill>
            <a:schemeClr val="tx1"/>
          </a:solidFill>
          <a:latin typeface="+mn-lt"/>
        </a:defRPr>
      </a:lvl7pPr>
      <a:lvl8pPr marL="2571750" indent="-171450" algn="l" rtl="0" eaLnBrk="1" fontAlgn="base" hangingPunct="1">
        <a:spcBef>
          <a:spcPct val="20000"/>
        </a:spcBef>
        <a:spcAft>
          <a:spcPct val="0"/>
        </a:spcAft>
        <a:buChar char="»"/>
        <a:defRPr sz="1050" b="1">
          <a:solidFill>
            <a:schemeClr val="tx1"/>
          </a:solidFill>
          <a:latin typeface="+mn-lt"/>
        </a:defRPr>
      </a:lvl8pPr>
      <a:lvl9pPr marL="2914650" indent="-171450" algn="l" rtl="0" eaLnBrk="1" fontAlgn="base" hangingPunct="1">
        <a:spcBef>
          <a:spcPct val="20000"/>
        </a:spcBef>
        <a:spcAft>
          <a:spcPct val="0"/>
        </a:spcAft>
        <a:buChar char="»"/>
        <a:defRPr sz="1050"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0"/>
            <a:ext cx="9753600" cy="100584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9941" name="Rectangle 5"/>
          <p:cNvSpPr>
            <a:spLocks noGrp="1" noChangeArrowheads="1"/>
          </p:cNvSpPr>
          <p:nvPr>
            <p:ph type="sldNum" sz="quarter" idx="4"/>
          </p:nvPr>
        </p:nvSpPr>
        <p:spPr bwMode="auto">
          <a:xfrm>
            <a:off x="10972800" y="6610350"/>
            <a:ext cx="1219200" cy="2476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900" i="1">
                <a:latin typeface="Source Sans Pro" panose="020B0503030403020204" pitchFamily="34" charset="0"/>
              </a:defRPr>
            </a:lvl1pPr>
          </a:lstStyle>
          <a:p>
            <a:pPr defTabSz="342900"/>
            <a:fld id="{B6731FE5-2FCF-4664-8E8A-61445836C26E}" type="slidenum">
              <a:rPr lang="en-US" smtClean="0">
                <a:solidFill>
                  <a:srgbClr val="000000"/>
                </a:solidFill>
              </a:rPr>
              <a:pPr defTabSz="342900"/>
              <a:t>‹#›</a:t>
            </a:fld>
            <a:endParaRPr lang="en-US" dirty="0">
              <a:solidFill>
                <a:srgbClr val="000000"/>
              </a:solidFill>
            </a:endParaRPr>
          </a:p>
        </p:txBody>
      </p:sp>
      <p:sp>
        <p:nvSpPr>
          <p:cNvPr id="1030" name="Line 6"/>
          <p:cNvSpPr>
            <a:spLocks noChangeShapeType="1"/>
          </p:cNvSpPr>
          <p:nvPr/>
        </p:nvSpPr>
        <p:spPr bwMode="auto">
          <a:xfrm>
            <a:off x="3" y="1051560"/>
            <a:ext cx="12189884" cy="0"/>
          </a:xfrm>
          <a:prstGeom prst="line">
            <a:avLst/>
          </a:prstGeom>
          <a:noFill/>
          <a:ln w="28575">
            <a:solidFill>
              <a:srgbClr val="032AA1"/>
            </a:solidFill>
            <a:round/>
            <a:headEnd type="none" w="sm" len="sm"/>
            <a:tailEnd type="none" w="sm" len="sm"/>
          </a:ln>
        </p:spPr>
        <p:txBody>
          <a:bodyPr wrap="none" anchor="ctr"/>
          <a:lstStyle/>
          <a:p>
            <a:pPr defTabSz="342900">
              <a:defRPr/>
            </a:pPr>
            <a:endParaRPr lang="en-US" sz="1350" dirty="0">
              <a:solidFill>
                <a:srgbClr val="000000"/>
              </a:solidFill>
              <a:ea typeface="ＭＳ Ｐゴシック" pitchFamily="1" charset="-128"/>
            </a:endParaRPr>
          </a:p>
        </p:txBody>
      </p:sp>
      <p:sp>
        <p:nvSpPr>
          <p:cNvPr id="1031" name="Line 7"/>
          <p:cNvSpPr>
            <a:spLocks noChangeShapeType="1"/>
          </p:cNvSpPr>
          <p:nvPr/>
        </p:nvSpPr>
        <p:spPr bwMode="auto">
          <a:xfrm>
            <a:off x="2121" y="1005840"/>
            <a:ext cx="12189883" cy="0"/>
          </a:xfrm>
          <a:prstGeom prst="line">
            <a:avLst/>
          </a:prstGeom>
          <a:noFill/>
          <a:ln w="25400">
            <a:solidFill>
              <a:srgbClr val="FF3300"/>
            </a:solidFill>
            <a:round/>
            <a:headEnd type="none" w="sm" len="sm"/>
            <a:tailEnd type="none" w="sm" len="sm"/>
          </a:ln>
        </p:spPr>
        <p:txBody>
          <a:bodyPr wrap="none" anchor="ctr"/>
          <a:lstStyle/>
          <a:p>
            <a:pPr defTabSz="342900">
              <a:defRPr/>
            </a:pPr>
            <a:endParaRPr lang="en-US" sz="1350" i="1" dirty="0">
              <a:solidFill>
                <a:srgbClr val="000000"/>
              </a:solidFill>
              <a:ea typeface="ＭＳ Ｐゴシック" pitchFamily="1" charset="-128"/>
            </a:endParaRPr>
          </a:p>
        </p:txBody>
      </p:sp>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65" y="45720"/>
            <a:ext cx="1220391" cy="914400"/>
          </a:xfrm>
          <a:prstGeom prst="rect">
            <a:avLst/>
          </a:prstGeom>
        </p:spPr>
      </p:pic>
      <p:sp>
        <p:nvSpPr>
          <p:cNvPr id="10" name="Rectangle 3"/>
          <p:cNvSpPr>
            <a:spLocks noGrp="1" noChangeArrowheads="1"/>
          </p:cNvSpPr>
          <p:nvPr>
            <p:ph type="body" idx="1"/>
          </p:nvPr>
        </p:nvSpPr>
        <p:spPr bwMode="auto">
          <a:xfrm>
            <a:off x="243840" y="1132116"/>
            <a:ext cx="11704320" cy="4572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920305" y="29945"/>
            <a:ext cx="1280160" cy="960120"/>
          </a:xfrm>
          <a:prstGeom prst="rect">
            <a:avLst/>
          </a:prstGeom>
        </p:spPr>
      </p:pic>
    </p:spTree>
    <p:extLst>
      <p:ext uri="{BB962C8B-B14F-4D97-AF65-F5344CB8AC3E}">
        <p14:creationId xmlns:p14="http://schemas.microsoft.com/office/powerpoint/2010/main" val="385691289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Lst>
  <p:transition/>
  <p:hf hdr="0" ftr="0" dt="0"/>
  <p:txStyles>
    <p:titleStyle>
      <a:lvl1pPr algn="ctr" rtl="0" eaLnBrk="1" fontAlgn="base" hangingPunct="1">
        <a:lnSpc>
          <a:spcPct val="85000"/>
        </a:lnSpc>
        <a:spcBef>
          <a:spcPct val="0"/>
        </a:spcBef>
        <a:spcAft>
          <a:spcPct val="0"/>
        </a:spcAft>
        <a:defRPr sz="2100" b="1" i="0">
          <a:solidFill>
            <a:schemeClr val="tx1"/>
          </a:solidFill>
          <a:latin typeface="+mn-lt"/>
          <a:ea typeface="ＭＳ Ｐゴシック" pitchFamily="1" charset="-128"/>
          <a:cs typeface="+mj-cs"/>
        </a:defRPr>
      </a:lvl1pPr>
      <a:lvl2pPr algn="ctr" rtl="0" eaLnBrk="1" fontAlgn="base" hangingPunct="1">
        <a:lnSpc>
          <a:spcPct val="85000"/>
        </a:lnSpc>
        <a:spcBef>
          <a:spcPct val="0"/>
        </a:spcBef>
        <a:spcAft>
          <a:spcPct val="0"/>
        </a:spcAft>
        <a:defRPr sz="2700" b="1">
          <a:solidFill>
            <a:schemeClr val="tx2"/>
          </a:solidFill>
          <a:latin typeface="Arial" charset="0"/>
          <a:ea typeface="ＭＳ Ｐゴシック" pitchFamily="1" charset="-128"/>
        </a:defRPr>
      </a:lvl2pPr>
      <a:lvl3pPr algn="ctr" rtl="0" eaLnBrk="1" fontAlgn="base" hangingPunct="1">
        <a:lnSpc>
          <a:spcPct val="85000"/>
        </a:lnSpc>
        <a:spcBef>
          <a:spcPct val="0"/>
        </a:spcBef>
        <a:spcAft>
          <a:spcPct val="0"/>
        </a:spcAft>
        <a:defRPr sz="2700" b="1">
          <a:solidFill>
            <a:schemeClr val="tx2"/>
          </a:solidFill>
          <a:latin typeface="Arial" charset="0"/>
          <a:ea typeface="ＭＳ Ｐゴシック" pitchFamily="1" charset="-128"/>
        </a:defRPr>
      </a:lvl3pPr>
      <a:lvl4pPr algn="ctr" rtl="0" eaLnBrk="1" fontAlgn="base" hangingPunct="1">
        <a:lnSpc>
          <a:spcPct val="85000"/>
        </a:lnSpc>
        <a:spcBef>
          <a:spcPct val="0"/>
        </a:spcBef>
        <a:spcAft>
          <a:spcPct val="0"/>
        </a:spcAft>
        <a:defRPr sz="2700" b="1">
          <a:solidFill>
            <a:schemeClr val="tx2"/>
          </a:solidFill>
          <a:latin typeface="Arial" charset="0"/>
          <a:ea typeface="ＭＳ Ｐゴシック" pitchFamily="1" charset="-128"/>
        </a:defRPr>
      </a:lvl4pPr>
      <a:lvl5pPr algn="ctr" rtl="0" eaLnBrk="1" fontAlgn="base" hangingPunct="1">
        <a:lnSpc>
          <a:spcPct val="85000"/>
        </a:lnSpc>
        <a:spcBef>
          <a:spcPct val="0"/>
        </a:spcBef>
        <a:spcAft>
          <a:spcPct val="0"/>
        </a:spcAft>
        <a:defRPr sz="2700" b="1">
          <a:solidFill>
            <a:schemeClr val="tx2"/>
          </a:solidFill>
          <a:latin typeface="Arial" charset="0"/>
          <a:ea typeface="ＭＳ Ｐゴシック" pitchFamily="1" charset="-128"/>
        </a:defRPr>
      </a:lvl5pPr>
      <a:lvl6pPr marL="342900" algn="ctr" rtl="0" eaLnBrk="1" fontAlgn="base" hangingPunct="1">
        <a:lnSpc>
          <a:spcPct val="85000"/>
        </a:lnSpc>
        <a:spcBef>
          <a:spcPct val="0"/>
        </a:spcBef>
        <a:spcAft>
          <a:spcPct val="0"/>
        </a:spcAft>
        <a:defRPr sz="2700" b="1">
          <a:solidFill>
            <a:schemeClr val="tx2"/>
          </a:solidFill>
          <a:latin typeface="Arial" charset="0"/>
        </a:defRPr>
      </a:lvl6pPr>
      <a:lvl7pPr marL="685800" algn="ctr" rtl="0" eaLnBrk="1" fontAlgn="base" hangingPunct="1">
        <a:lnSpc>
          <a:spcPct val="85000"/>
        </a:lnSpc>
        <a:spcBef>
          <a:spcPct val="0"/>
        </a:spcBef>
        <a:spcAft>
          <a:spcPct val="0"/>
        </a:spcAft>
        <a:defRPr sz="2700" b="1">
          <a:solidFill>
            <a:schemeClr val="tx2"/>
          </a:solidFill>
          <a:latin typeface="Arial" charset="0"/>
        </a:defRPr>
      </a:lvl7pPr>
      <a:lvl8pPr marL="1028700" algn="ctr" rtl="0" eaLnBrk="1" fontAlgn="base" hangingPunct="1">
        <a:lnSpc>
          <a:spcPct val="85000"/>
        </a:lnSpc>
        <a:spcBef>
          <a:spcPct val="0"/>
        </a:spcBef>
        <a:spcAft>
          <a:spcPct val="0"/>
        </a:spcAft>
        <a:defRPr sz="2700" b="1">
          <a:solidFill>
            <a:schemeClr val="tx2"/>
          </a:solidFill>
          <a:latin typeface="Arial" charset="0"/>
        </a:defRPr>
      </a:lvl8pPr>
      <a:lvl9pPr marL="1371600" algn="ctr" rtl="0" eaLnBrk="1" fontAlgn="base" hangingPunct="1">
        <a:lnSpc>
          <a:spcPct val="85000"/>
        </a:lnSpc>
        <a:spcBef>
          <a:spcPct val="0"/>
        </a:spcBef>
        <a:spcAft>
          <a:spcPct val="0"/>
        </a:spcAft>
        <a:defRPr sz="2700" b="1">
          <a:solidFill>
            <a:schemeClr val="tx2"/>
          </a:solidFill>
          <a:latin typeface="Arial" charset="0"/>
        </a:defRPr>
      </a:lvl9pPr>
    </p:titleStyle>
    <p:bodyStyle>
      <a:lvl1pPr marL="257175" indent="-257175" algn="l" rtl="0" eaLnBrk="1" fontAlgn="base" hangingPunct="1">
        <a:spcBef>
          <a:spcPts val="450"/>
        </a:spcBef>
        <a:spcAft>
          <a:spcPct val="0"/>
        </a:spcAft>
        <a:buChar char="•"/>
        <a:defRPr sz="1500">
          <a:solidFill>
            <a:schemeClr val="tx1"/>
          </a:solidFill>
          <a:latin typeface="+mn-lt"/>
          <a:ea typeface="ＭＳ Ｐゴシック" pitchFamily="1" charset="-128"/>
          <a:cs typeface="+mn-cs"/>
        </a:defRPr>
      </a:lvl1pPr>
      <a:lvl2pPr marL="557213" indent="-214313" algn="l" rtl="0" eaLnBrk="1" fontAlgn="base" hangingPunct="1">
        <a:spcBef>
          <a:spcPts val="450"/>
        </a:spcBef>
        <a:spcAft>
          <a:spcPct val="0"/>
        </a:spcAft>
        <a:buChar char="–"/>
        <a:defRPr sz="1350" b="0">
          <a:solidFill>
            <a:schemeClr val="tx1"/>
          </a:solidFill>
          <a:latin typeface="+mn-lt"/>
          <a:ea typeface="ＭＳ Ｐゴシック" pitchFamily="1" charset="-128"/>
        </a:defRPr>
      </a:lvl2pPr>
      <a:lvl3pPr marL="857250" indent="-171450" algn="l" rtl="0" eaLnBrk="1" fontAlgn="base" hangingPunct="1">
        <a:spcBef>
          <a:spcPts val="450"/>
        </a:spcBef>
        <a:spcAft>
          <a:spcPct val="0"/>
        </a:spcAft>
        <a:buFont typeface="Times New Roman" pitchFamily="18" charset="0"/>
        <a:buChar char="−"/>
        <a:defRPr sz="1200" b="0">
          <a:solidFill>
            <a:schemeClr val="tx1"/>
          </a:solidFill>
          <a:latin typeface="+mn-lt"/>
          <a:ea typeface="ＭＳ Ｐゴシック" pitchFamily="1" charset="-128"/>
        </a:defRPr>
      </a:lvl3pPr>
      <a:lvl4pPr marL="1200150" indent="-171450" algn="l" rtl="0" eaLnBrk="1" fontAlgn="base" hangingPunct="1">
        <a:spcBef>
          <a:spcPts val="450"/>
        </a:spcBef>
        <a:spcAft>
          <a:spcPct val="0"/>
        </a:spcAft>
        <a:buChar char="–"/>
        <a:defRPr sz="1050" b="0">
          <a:solidFill>
            <a:schemeClr val="tx1"/>
          </a:solidFill>
          <a:latin typeface="+mn-lt"/>
          <a:ea typeface="ＭＳ Ｐゴシック" pitchFamily="1" charset="-128"/>
        </a:defRPr>
      </a:lvl4pPr>
      <a:lvl5pPr marL="1543050" indent="-171450" algn="l" rtl="0" eaLnBrk="1" fontAlgn="base" hangingPunct="1">
        <a:spcBef>
          <a:spcPts val="450"/>
        </a:spcBef>
        <a:spcAft>
          <a:spcPct val="0"/>
        </a:spcAft>
        <a:buChar char="»"/>
        <a:defRPr sz="900" b="0">
          <a:solidFill>
            <a:schemeClr val="tx1"/>
          </a:solidFill>
          <a:latin typeface="+mn-lt"/>
          <a:ea typeface="ＭＳ Ｐゴシック" pitchFamily="1" charset="-128"/>
        </a:defRPr>
      </a:lvl5pPr>
      <a:lvl6pPr marL="1885950" indent="-171450" algn="l" rtl="0" eaLnBrk="1" fontAlgn="base" hangingPunct="1">
        <a:spcBef>
          <a:spcPct val="20000"/>
        </a:spcBef>
        <a:spcAft>
          <a:spcPct val="0"/>
        </a:spcAft>
        <a:buChar char="»"/>
        <a:defRPr sz="1050" b="1">
          <a:solidFill>
            <a:schemeClr val="tx1"/>
          </a:solidFill>
          <a:latin typeface="+mn-lt"/>
        </a:defRPr>
      </a:lvl6pPr>
      <a:lvl7pPr marL="2228850" indent="-171450" algn="l" rtl="0" eaLnBrk="1" fontAlgn="base" hangingPunct="1">
        <a:spcBef>
          <a:spcPct val="20000"/>
        </a:spcBef>
        <a:spcAft>
          <a:spcPct val="0"/>
        </a:spcAft>
        <a:buChar char="»"/>
        <a:defRPr sz="1050" b="1">
          <a:solidFill>
            <a:schemeClr val="tx1"/>
          </a:solidFill>
          <a:latin typeface="+mn-lt"/>
        </a:defRPr>
      </a:lvl7pPr>
      <a:lvl8pPr marL="2571750" indent="-171450" algn="l" rtl="0" eaLnBrk="1" fontAlgn="base" hangingPunct="1">
        <a:spcBef>
          <a:spcPct val="20000"/>
        </a:spcBef>
        <a:spcAft>
          <a:spcPct val="0"/>
        </a:spcAft>
        <a:buChar char="»"/>
        <a:defRPr sz="1050" b="1">
          <a:solidFill>
            <a:schemeClr val="tx1"/>
          </a:solidFill>
          <a:latin typeface="+mn-lt"/>
        </a:defRPr>
      </a:lvl8pPr>
      <a:lvl9pPr marL="2914650" indent="-171450" algn="l" rtl="0" eaLnBrk="1" fontAlgn="base" hangingPunct="1">
        <a:spcBef>
          <a:spcPct val="20000"/>
        </a:spcBef>
        <a:spcAft>
          <a:spcPct val="0"/>
        </a:spcAft>
        <a:buChar char="»"/>
        <a:defRPr sz="1050"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0"/>
            <a:ext cx="9753600" cy="100584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9941" name="Rectangle 5"/>
          <p:cNvSpPr>
            <a:spLocks noGrp="1" noChangeArrowheads="1"/>
          </p:cNvSpPr>
          <p:nvPr>
            <p:ph type="sldNum" sz="quarter" idx="4"/>
          </p:nvPr>
        </p:nvSpPr>
        <p:spPr bwMode="auto">
          <a:xfrm>
            <a:off x="10972800" y="6610350"/>
            <a:ext cx="1219200" cy="2476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900" i="1">
                <a:latin typeface="Source Sans Pro" panose="020B0503030403020204" pitchFamily="34" charset="0"/>
              </a:defRPr>
            </a:lvl1pPr>
          </a:lstStyle>
          <a:p>
            <a:pPr defTabSz="342900"/>
            <a:fld id="{B6731FE5-2FCF-4664-8E8A-61445836C26E}" type="slidenum">
              <a:rPr lang="en-US" smtClean="0">
                <a:solidFill>
                  <a:srgbClr val="000000"/>
                </a:solidFill>
              </a:rPr>
              <a:pPr defTabSz="342900"/>
              <a:t>‹#›</a:t>
            </a:fld>
            <a:endParaRPr lang="en-US" dirty="0">
              <a:solidFill>
                <a:srgbClr val="000000"/>
              </a:solidFill>
            </a:endParaRPr>
          </a:p>
        </p:txBody>
      </p:sp>
      <p:sp>
        <p:nvSpPr>
          <p:cNvPr id="1030" name="Line 6"/>
          <p:cNvSpPr>
            <a:spLocks noChangeShapeType="1"/>
          </p:cNvSpPr>
          <p:nvPr/>
        </p:nvSpPr>
        <p:spPr bwMode="auto">
          <a:xfrm>
            <a:off x="3" y="1051560"/>
            <a:ext cx="12189884" cy="0"/>
          </a:xfrm>
          <a:prstGeom prst="line">
            <a:avLst/>
          </a:prstGeom>
          <a:noFill/>
          <a:ln w="28575">
            <a:solidFill>
              <a:srgbClr val="032AA1"/>
            </a:solidFill>
            <a:round/>
            <a:headEnd type="none" w="sm" len="sm"/>
            <a:tailEnd type="none" w="sm" len="sm"/>
          </a:ln>
        </p:spPr>
        <p:txBody>
          <a:bodyPr wrap="none" anchor="ctr"/>
          <a:lstStyle/>
          <a:p>
            <a:pPr defTabSz="342900">
              <a:defRPr/>
            </a:pPr>
            <a:endParaRPr lang="en-US" sz="1350" dirty="0">
              <a:solidFill>
                <a:srgbClr val="000000"/>
              </a:solidFill>
              <a:ea typeface="ＭＳ Ｐゴシック" pitchFamily="1" charset="-128"/>
            </a:endParaRPr>
          </a:p>
        </p:txBody>
      </p:sp>
      <p:sp>
        <p:nvSpPr>
          <p:cNvPr id="1031" name="Line 7"/>
          <p:cNvSpPr>
            <a:spLocks noChangeShapeType="1"/>
          </p:cNvSpPr>
          <p:nvPr/>
        </p:nvSpPr>
        <p:spPr bwMode="auto">
          <a:xfrm>
            <a:off x="2121" y="1005840"/>
            <a:ext cx="12189883" cy="0"/>
          </a:xfrm>
          <a:prstGeom prst="line">
            <a:avLst/>
          </a:prstGeom>
          <a:noFill/>
          <a:ln w="25400">
            <a:solidFill>
              <a:srgbClr val="FF3300"/>
            </a:solidFill>
            <a:round/>
            <a:headEnd type="none" w="sm" len="sm"/>
            <a:tailEnd type="none" w="sm" len="sm"/>
          </a:ln>
        </p:spPr>
        <p:txBody>
          <a:bodyPr wrap="none" anchor="ctr"/>
          <a:lstStyle/>
          <a:p>
            <a:pPr defTabSz="342900">
              <a:defRPr/>
            </a:pPr>
            <a:endParaRPr lang="en-US" sz="1350" i="1" dirty="0">
              <a:solidFill>
                <a:srgbClr val="000000"/>
              </a:solidFill>
              <a:ea typeface="ＭＳ Ｐゴシック" pitchFamily="1" charset="-128"/>
            </a:endParaRPr>
          </a:p>
        </p:txBody>
      </p:sp>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65" y="45720"/>
            <a:ext cx="1220391" cy="914400"/>
          </a:xfrm>
          <a:prstGeom prst="rect">
            <a:avLst/>
          </a:prstGeom>
        </p:spPr>
      </p:pic>
      <p:sp>
        <p:nvSpPr>
          <p:cNvPr id="10" name="Rectangle 3"/>
          <p:cNvSpPr>
            <a:spLocks noGrp="1" noChangeArrowheads="1"/>
          </p:cNvSpPr>
          <p:nvPr>
            <p:ph type="body" idx="1"/>
          </p:nvPr>
        </p:nvSpPr>
        <p:spPr bwMode="auto">
          <a:xfrm>
            <a:off x="243840" y="1132116"/>
            <a:ext cx="11704320" cy="4572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920305" y="29945"/>
            <a:ext cx="1280160" cy="960120"/>
          </a:xfrm>
          <a:prstGeom prst="rect">
            <a:avLst/>
          </a:prstGeom>
        </p:spPr>
      </p:pic>
    </p:spTree>
    <p:extLst>
      <p:ext uri="{BB962C8B-B14F-4D97-AF65-F5344CB8AC3E}">
        <p14:creationId xmlns:p14="http://schemas.microsoft.com/office/powerpoint/2010/main" val="155642088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Lst>
  <p:transition/>
  <p:hf hdr="0" ftr="0" dt="0"/>
  <p:txStyles>
    <p:titleStyle>
      <a:lvl1pPr algn="ctr" rtl="0" eaLnBrk="1" fontAlgn="base" hangingPunct="1">
        <a:lnSpc>
          <a:spcPct val="85000"/>
        </a:lnSpc>
        <a:spcBef>
          <a:spcPct val="0"/>
        </a:spcBef>
        <a:spcAft>
          <a:spcPct val="0"/>
        </a:spcAft>
        <a:defRPr sz="2100" b="1" i="0">
          <a:solidFill>
            <a:schemeClr val="tx1"/>
          </a:solidFill>
          <a:latin typeface="+mn-lt"/>
          <a:ea typeface="ＭＳ Ｐゴシック" pitchFamily="1" charset="-128"/>
          <a:cs typeface="+mj-cs"/>
        </a:defRPr>
      </a:lvl1pPr>
      <a:lvl2pPr algn="ctr" rtl="0" eaLnBrk="1" fontAlgn="base" hangingPunct="1">
        <a:lnSpc>
          <a:spcPct val="85000"/>
        </a:lnSpc>
        <a:spcBef>
          <a:spcPct val="0"/>
        </a:spcBef>
        <a:spcAft>
          <a:spcPct val="0"/>
        </a:spcAft>
        <a:defRPr sz="2700" b="1">
          <a:solidFill>
            <a:schemeClr val="tx2"/>
          </a:solidFill>
          <a:latin typeface="Arial" charset="0"/>
          <a:ea typeface="ＭＳ Ｐゴシック" pitchFamily="1" charset="-128"/>
        </a:defRPr>
      </a:lvl2pPr>
      <a:lvl3pPr algn="ctr" rtl="0" eaLnBrk="1" fontAlgn="base" hangingPunct="1">
        <a:lnSpc>
          <a:spcPct val="85000"/>
        </a:lnSpc>
        <a:spcBef>
          <a:spcPct val="0"/>
        </a:spcBef>
        <a:spcAft>
          <a:spcPct val="0"/>
        </a:spcAft>
        <a:defRPr sz="2700" b="1">
          <a:solidFill>
            <a:schemeClr val="tx2"/>
          </a:solidFill>
          <a:latin typeface="Arial" charset="0"/>
          <a:ea typeface="ＭＳ Ｐゴシック" pitchFamily="1" charset="-128"/>
        </a:defRPr>
      </a:lvl3pPr>
      <a:lvl4pPr algn="ctr" rtl="0" eaLnBrk="1" fontAlgn="base" hangingPunct="1">
        <a:lnSpc>
          <a:spcPct val="85000"/>
        </a:lnSpc>
        <a:spcBef>
          <a:spcPct val="0"/>
        </a:spcBef>
        <a:spcAft>
          <a:spcPct val="0"/>
        </a:spcAft>
        <a:defRPr sz="2700" b="1">
          <a:solidFill>
            <a:schemeClr val="tx2"/>
          </a:solidFill>
          <a:latin typeface="Arial" charset="0"/>
          <a:ea typeface="ＭＳ Ｐゴシック" pitchFamily="1" charset="-128"/>
        </a:defRPr>
      </a:lvl4pPr>
      <a:lvl5pPr algn="ctr" rtl="0" eaLnBrk="1" fontAlgn="base" hangingPunct="1">
        <a:lnSpc>
          <a:spcPct val="85000"/>
        </a:lnSpc>
        <a:spcBef>
          <a:spcPct val="0"/>
        </a:spcBef>
        <a:spcAft>
          <a:spcPct val="0"/>
        </a:spcAft>
        <a:defRPr sz="2700" b="1">
          <a:solidFill>
            <a:schemeClr val="tx2"/>
          </a:solidFill>
          <a:latin typeface="Arial" charset="0"/>
          <a:ea typeface="ＭＳ Ｐゴシック" pitchFamily="1" charset="-128"/>
        </a:defRPr>
      </a:lvl5pPr>
      <a:lvl6pPr marL="342900" algn="ctr" rtl="0" eaLnBrk="1" fontAlgn="base" hangingPunct="1">
        <a:lnSpc>
          <a:spcPct val="85000"/>
        </a:lnSpc>
        <a:spcBef>
          <a:spcPct val="0"/>
        </a:spcBef>
        <a:spcAft>
          <a:spcPct val="0"/>
        </a:spcAft>
        <a:defRPr sz="2700" b="1">
          <a:solidFill>
            <a:schemeClr val="tx2"/>
          </a:solidFill>
          <a:latin typeface="Arial" charset="0"/>
        </a:defRPr>
      </a:lvl6pPr>
      <a:lvl7pPr marL="685800" algn="ctr" rtl="0" eaLnBrk="1" fontAlgn="base" hangingPunct="1">
        <a:lnSpc>
          <a:spcPct val="85000"/>
        </a:lnSpc>
        <a:spcBef>
          <a:spcPct val="0"/>
        </a:spcBef>
        <a:spcAft>
          <a:spcPct val="0"/>
        </a:spcAft>
        <a:defRPr sz="2700" b="1">
          <a:solidFill>
            <a:schemeClr val="tx2"/>
          </a:solidFill>
          <a:latin typeface="Arial" charset="0"/>
        </a:defRPr>
      </a:lvl7pPr>
      <a:lvl8pPr marL="1028700" algn="ctr" rtl="0" eaLnBrk="1" fontAlgn="base" hangingPunct="1">
        <a:lnSpc>
          <a:spcPct val="85000"/>
        </a:lnSpc>
        <a:spcBef>
          <a:spcPct val="0"/>
        </a:spcBef>
        <a:spcAft>
          <a:spcPct val="0"/>
        </a:spcAft>
        <a:defRPr sz="2700" b="1">
          <a:solidFill>
            <a:schemeClr val="tx2"/>
          </a:solidFill>
          <a:latin typeface="Arial" charset="0"/>
        </a:defRPr>
      </a:lvl8pPr>
      <a:lvl9pPr marL="1371600" algn="ctr" rtl="0" eaLnBrk="1" fontAlgn="base" hangingPunct="1">
        <a:lnSpc>
          <a:spcPct val="85000"/>
        </a:lnSpc>
        <a:spcBef>
          <a:spcPct val="0"/>
        </a:spcBef>
        <a:spcAft>
          <a:spcPct val="0"/>
        </a:spcAft>
        <a:defRPr sz="2700" b="1">
          <a:solidFill>
            <a:schemeClr val="tx2"/>
          </a:solidFill>
          <a:latin typeface="Arial" charset="0"/>
        </a:defRPr>
      </a:lvl9pPr>
    </p:titleStyle>
    <p:bodyStyle>
      <a:lvl1pPr marL="257175" indent="-257175" algn="l" rtl="0" eaLnBrk="1" fontAlgn="base" hangingPunct="1">
        <a:spcBef>
          <a:spcPts val="450"/>
        </a:spcBef>
        <a:spcAft>
          <a:spcPct val="0"/>
        </a:spcAft>
        <a:buChar char="•"/>
        <a:defRPr sz="1500">
          <a:solidFill>
            <a:schemeClr val="tx1"/>
          </a:solidFill>
          <a:latin typeface="+mn-lt"/>
          <a:ea typeface="ＭＳ Ｐゴシック" pitchFamily="1" charset="-128"/>
          <a:cs typeface="+mn-cs"/>
        </a:defRPr>
      </a:lvl1pPr>
      <a:lvl2pPr marL="557213" indent="-214313" algn="l" rtl="0" eaLnBrk="1" fontAlgn="base" hangingPunct="1">
        <a:spcBef>
          <a:spcPts val="450"/>
        </a:spcBef>
        <a:spcAft>
          <a:spcPct val="0"/>
        </a:spcAft>
        <a:buChar char="–"/>
        <a:defRPr sz="1350" b="0">
          <a:solidFill>
            <a:schemeClr val="tx1"/>
          </a:solidFill>
          <a:latin typeface="+mn-lt"/>
          <a:ea typeface="ＭＳ Ｐゴシック" pitchFamily="1" charset="-128"/>
        </a:defRPr>
      </a:lvl2pPr>
      <a:lvl3pPr marL="857250" indent="-171450" algn="l" rtl="0" eaLnBrk="1" fontAlgn="base" hangingPunct="1">
        <a:spcBef>
          <a:spcPts val="450"/>
        </a:spcBef>
        <a:spcAft>
          <a:spcPct val="0"/>
        </a:spcAft>
        <a:buFont typeface="Times New Roman" pitchFamily="18" charset="0"/>
        <a:buChar char="−"/>
        <a:defRPr sz="1200" b="0">
          <a:solidFill>
            <a:schemeClr val="tx1"/>
          </a:solidFill>
          <a:latin typeface="+mn-lt"/>
          <a:ea typeface="ＭＳ Ｐゴシック" pitchFamily="1" charset="-128"/>
        </a:defRPr>
      </a:lvl3pPr>
      <a:lvl4pPr marL="1200150" indent="-171450" algn="l" rtl="0" eaLnBrk="1" fontAlgn="base" hangingPunct="1">
        <a:spcBef>
          <a:spcPts val="450"/>
        </a:spcBef>
        <a:spcAft>
          <a:spcPct val="0"/>
        </a:spcAft>
        <a:buChar char="–"/>
        <a:defRPr sz="1050" b="0">
          <a:solidFill>
            <a:schemeClr val="tx1"/>
          </a:solidFill>
          <a:latin typeface="+mn-lt"/>
          <a:ea typeface="ＭＳ Ｐゴシック" pitchFamily="1" charset="-128"/>
        </a:defRPr>
      </a:lvl4pPr>
      <a:lvl5pPr marL="1543050" indent="-171450" algn="l" rtl="0" eaLnBrk="1" fontAlgn="base" hangingPunct="1">
        <a:spcBef>
          <a:spcPts val="450"/>
        </a:spcBef>
        <a:spcAft>
          <a:spcPct val="0"/>
        </a:spcAft>
        <a:buChar char="»"/>
        <a:defRPr sz="900" b="0">
          <a:solidFill>
            <a:schemeClr val="tx1"/>
          </a:solidFill>
          <a:latin typeface="+mn-lt"/>
          <a:ea typeface="ＭＳ Ｐゴシック" pitchFamily="1" charset="-128"/>
        </a:defRPr>
      </a:lvl5pPr>
      <a:lvl6pPr marL="1885950" indent="-171450" algn="l" rtl="0" eaLnBrk="1" fontAlgn="base" hangingPunct="1">
        <a:spcBef>
          <a:spcPct val="20000"/>
        </a:spcBef>
        <a:spcAft>
          <a:spcPct val="0"/>
        </a:spcAft>
        <a:buChar char="»"/>
        <a:defRPr sz="1050" b="1">
          <a:solidFill>
            <a:schemeClr val="tx1"/>
          </a:solidFill>
          <a:latin typeface="+mn-lt"/>
        </a:defRPr>
      </a:lvl6pPr>
      <a:lvl7pPr marL="2228850" indent="-171450" algn="l" rtl="0" eaLnBrk="1" fontAlgn="base" hangingPunct="1">
        <a:spcBef>
          <a:spcPct val="20000"/>
        </a:spcBef>
        <a:spcAft>
          <a:spcPct val="0"/>
        </a:spcAft>
        <a:buChar char="»"/>
        <a:defRPr sz="1050" b="1">
          <a:solidFill>
            <a:schemeClr val="tx1"/>
          </a:solidFill>
          <a:latin typeface="+mn-lt"/>
        </a:defRPr>
      </a:lvl7pPr>
      <a:lvl8pPr marL="2571750" indent="-171450" algn="l" rtl="0" eaLnBrk="1" fontAlgn="base" hangingPunct="1">
        <a:spcBef>
          <a:spcPct val="20000"/>
        </a:spcBef>
        <a:spcAft>
          <a:spcPct val="0"/>
        </a:spcAft>
        <a:buChar char="»"/>
        <a:defRPr sz="1050" b="1">
          <a:solidFill>
            <a:schemeClr val="tx1"/>
          </a:solidFill>
          <a:latin typeface="+mn-lt"/>
        </a:defRPr>
      </a:lvl8pPr>
      <a:lvl9pPr marL="2914650" indent="-171450" algn="l" rtl="0" eaLnBrk="1" fontAlgn="base" hangingPunct="1">
        <a:spcBef>
          <a:spcPct val="20000"/>
        </a:spcBef>
        <a:spcAft>
          <a:spcPct val="0"/>
        </a:spcAft>
        <a:buChar char="»"/>
        <a:defRPr sz="1050"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0"/>
            <a:ext cx="9753600" cy="100584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9941" name="Rectangle 5"/>
          <p:cNvSpPr>
            <a:spLocks noGrp="1" noChangeArrowheads="1"/>
          </p:cNvSpPr>
          <p:nvPr>
            <p:ph type="sldNum" sz="quarter" idx="4"/>
          </p:nvPr>
        </p:nvSpPr>
        <p:spPr bwMode="auto">
          <a:xfrm>
            <a:off x="10972800" y="6610350"/>
            <a:ext cx="1219200" cy="2476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0" hangingPunct="0">
              <a:defRPr sz="900" i="1">
                <a:latin typeface="Source Sans Pro" panose="020B0503030403020204" pitchFamily="34" charset="0"/>
              </a:defRPr>
            </a:lvl1pPr>
          </a:lstStyle>
          <a:p>
            <a:pPr defTabSz="342900"/>
            <a:fld id="{B6731FE5-2FCF-4664-8E8A-61445836C26E}" type="slidenum">
              <a:rPr lang="en-US" smtClean="0">
                <a:solidFill>
                  <a:srgbClr val="000000"/>
                </a:solidFill>
              </a:rPr>
              <a:pPr defTabSz="342900"/>
              <a:t>‹#›</a:t>
            </a:fld>
            <a:endParaRPr lang="en-US" dirty="0">
              <a:solidFill>
                <a:srgbClr val="000000"/>
              </a:solidFill>
            </a:endParaRPr>
          </a:p>
        </p:txBody>
      </p:sp>
      <p:sp>
        <p:nvSpPr>
          <p:cNvPr id="1030" name="Line 6"/>
          <p:cNvSpPr>
            <a:spLocks noChangeShapeType="1"/>
          </p:cNvSpPr>
          <p:nvPr/>
        </p:nvSpPr>
        <p:spPr bwMode="auto">
          <a:xfrm>
            <a:off x="3" y="1051560"/>
            <a:ext cx="12189884" cy="0"/>
          </a:xfrm>
          <a:prstGeom prst="line">
            <a:avLst/>
          </a:prstGeom>
          <a:noFill/>
          <a:ln w="28575">
            <a:solidFill>
              <a:srgbClr val="032AA1"/>
            </a:solidFill>
            <a:round/>
            <a:headEnd type="none" w="sm" len="sm"/>
            <a:tailEnd type="none" w="sm" len="sm"/>
          </a:ln>
        </p:spPr>
        <p:txBody>
          <a:bodyPr wrap="none" anchor="ctr"/>
          <a:lstStyle/>
          <a:p>
            <a:pPr defTabSz="342900">
              <a:defRPr/>
            </a:pPr>
            <a:endParaRPr lang="en-US" sz="1350" dirty="0">
              <a:solidFill>
                <a:srgbClr val="000000"/>
              </a:solidFill>
              <a:ea typeface="ＭＳ Ｐゴシック" pitchFamily="1" charset="-128"/>
            </a:endParaRPr>
          </a:p>
        </p:txBody>
      </p:sp>
      <p:sp>
        <p:nvSpPr>
          <p:cNvPr id="1031" name="Line 7"/>
          <p:cNvSpPr>
            <a:spLocks noChangeShapeType="1"/>
          </p:cNvSpPr>
          <p:nvPr/>
        </p:nvSpPr>
        <p:spPr bwMode="auto">
          <a:xfrm>
            <a:off x="2121" y="1005840"/>
            <a:ext cx="12189883" cy="0"/>
          </a:xfrm>
          <a:prstGeom prst="line">
            <a:avLst/>
          </a:prstGeom>
          <a:noFill/>
          <a:ln w="25400">
            <a:solidFill>
              <a:srgbClr val="FF3300"/>
            </a:solidFill>
            <a:round/>
            <a:headEnd type="none" w="sm" len="sm"/>
            <a:tailEnd type="none" w="sm" len="sm"/>
          </a:ln>
        </p:spPr>
        <p:txBody>
          <a:bodyPr wrap="none" anchor="ctr"/>
          <a:lstStyle/>
          <a:p>
            <a:pPr defTabSz="342900">
              <a:defRPr/>
            </a:pPr>
            <a:endParaRPr lang="en-US" sz="1350" i="1" dirty="0">
              <a:solidFill>
                <a:srgbClr val="000000"/>
              </a:solidFill>
              <a:ea typeface="ＭＳ Ｐゴシック" pitchFamily="1" charset="-128"/>
            </a:endParaRPr>
          </a:p>
        </p:txBody>
      </p:sp>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963" y="45720"/>
            <a:ext cx="1220391" cy="914400"/>
          </a:xfrm>
          <a:prstGeom prst="rect">
            <a:avLst/>
          </a:prstGeom>
        </p:spPr>
      </p:pic>
      <p:sp>
        <p:nvSpPr>
          <p:cNvPr id="10" name="Rectangle 3"/>
          <p:cNvSpPr>
            <a:spLocks noGrp="1" noChangeArrowheads="1"/>
          </p:cNvSpPr>
          <p:nvPr>
            <p:ph type="body" idx="1"/>
          </p:nvPr>
        </p:nvSpPr>
        <p:spPr bwMode="auto">
          <a:xfrm>
            <a:off x="243840" y="1132116"/>
            <a:ext cx="11704320" cy="4572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920305" y="29945"/>
            <a:ext cx="1280160" cy="960120"/>
          </a:xfrm>
          <a:prstGeom prst="rect">
            <a:avLst/>
          </a:prstGeom>
        </p:spPr>
      </p:pic>
    </p:spTree>
    <p:extLst>
      <p:ext uri="{BB962C8B-B14F-4D97-AF65-F5344CB8AC3E}">
        <p14:creationId xmlns:p14="http://schemas.microsoft.com/office/powerpoint/2010/main" val="182137311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Lst>
  <p:transition/>
  <p:hf hdr="0" ftr="0" dt="0"/>
  <p:txStyles>
    <p:titleStyle>
      <a:lvl1pPr algn="ctr" rtl="0" eaLnBrk="1" fontAlgn="base" hangingPunct="1">
        <a:lnSpc>
          <a:spcPct val="85000"/>
        </a:lnSpc>
        <a:spcBef>
          <a:spcPct val="0"/>
        </a:spcBef>
        <a:spcAft>
          <a:spcPct val="0"/>
        </a:spcAft>
        <a:defRPr sz="2100" b="1" i="0">
          <a:solidFill>
            <a:schemeClr val="tx1"/>
          </a:solidFill>
          <a:latin typeface="+mn-lt"/>
          <a:ea typeface="ＭＳ Ｐゴシック" pitchFamily="1" charset="-128"/>
          <a:cs typeface="+mj-cs"/>
        </a:defRPr>
      </a:lvl1pPr>
      <a:lvl2pPr algn="ctr" rtl="0" eaLnBrk="1" fontAlgn="base" hangingPunct="1">
        <a:lnSpc>
          <a:spcPct val="85000"/>
        </a:lnSpc>
        <a:spcBef>
          <a:spcPct val="0"/>
        </a:spcBef>
        <a:spcAft>
          <a:spcPct val="0"/>
        </a:spcAft>
        <a:defRPr sz="2700" b="1">
          <a:solidFill>
            <a:schemeClr val="tx2"/>
          </a:solidFill>
          <a:latin typeface="Arial" charset="0"/>
          <a:ea typeface="ＭＳ Ｐゴシック" pitchFamily="1" charset="-128"/>
        </a:defRPr>
      </a:lvl2pPr>
      <a:lvl3pPr algn="ctr" rtl="0" eaLnBrk="1" fontAlgn="base" hangingPunct="1">
        <a:lnSpc>
          <a:spcPct val="85000"/>
        </a:lnSpc>
        <a:spcBef>
          <a:spcPct val="0"/>
        </a:spcBef>
        <a:spcAft>
          <a:spcPct val="0"/>
        </a:spcAft>
        <a:defRPr sz="2700" b="1">
          <a:solidFill>
            <a:schemeClr val="tx2"/>
          </a:solidFill>
          <a:latin typeface="Arial" charset="0"/>
          <a:ea typeface="ＭＳ Ｐゴシック" pitchFamily="1" charset="-128"/>
        </a:defRPr>
      </a:lvl3pPr>
      <a:lvl4pPr algn="ctr" rtl="0" eaLnBrk="1" fontAlgn="base" hangingPunct="1">
        <a:lnSpc>
          <a:spcPct val="85000"/>
        </a:lnSpc>
        <a:spcBef>
          <a:spcPct val="0"/>
        </a:spcBef>
        <a:spcAft>
          <a:spcPct val="0"/>
        </a:spcAft>
        <a:defRPr sz="2700" b="1">
          <a:solidFill>
            <a:schemeClr val="tx2"/>
          </a:solidFill>
          <a:latin typeface="Arial" charset="0"/>
          <a:ea typeface="ＭＳ Ｐゴシック" pitchFamily="1" charset="-128"/>
        </a:defRPr>
      </a:lvl4pPr>
      <a:lvl5pPr algn="ctr" rtl="0" eaLnBrk="1" fontAlgn="base" hangingPunct="1">
        <a:lnSpc>
          <a:spcPct val="85000"/>
        </a:lnSpc>
        <a:spcBef>
          <a:spcPct val="0"/>
        </a:spcBef>
        <a:spcAft>
          <a:spcPct val="0"/>
        </a:spcAft>
        <a:defRPr sz="2700" b="1">
          <a:solidFill>
            <a:schemeClr val="tx2"/>
          </a:solidFill>
          <a:latin typeface="Arial" charset="0"/>
          <a:ea typeface="ＭＳ Ｐゴシック" pitchFamily="1" charset="-128"/>
        </a:defRPr>
      </a:lvl5pPr>
      <a:lvl6pPr marL="342900" algn="ctr" rtl="0" eaLnBrk="1" fontAlgn="base" hangingPunct="1">
        <a:lnSpc>
          <a:spcPct val="85000"/>
        </a:lnSpc>
        <a:spcBef>
          <a:spcPct val="0"/>
        </a:spcBef>
        <a:spcAft>
          <a:spcPct val="0"/>
        </a:spcAft>
        <a:defRPr sz="2700" b="1">
          <a:solidFill>
            <a:schemeClr val="tx2"/>
          </a:solidFill>
          <a:latin typeface="Arial" charset="0"/>
        </a:defRPr>
      </a:lvl6pPr>
      <a:lvl7pPr marL="685800" algn="ctr" rtl="0" eaLnBrk="1" fontAlgn="base" hangingPunct="1">
        <a:lnSpc>
          <a:spcPct val="85000"/>
        </a:lnSpc>
        <a:spcBef>
          <a:spcPct val="0"/>
        </a:spcBef>
        <a:spcAft>
          <a:spcPct val="0"/>
        </a:spcAft>
        <a:defRPr sz="2700" b="1">
          <a:solidFill>
            <a:schemeClr val="tx2"/>
          </a:solidFill>
          <a:latin typeface="Arial" charset="0"/>
        </a:defRPr>
      </a:lvl7pPr>
      <a:lvl8pPr marL="1028700" algn="ctr" rtl="0" eaLnBrk="1" fontAlgn="base" hangingPunct="1">
        <a:lnSpc>
          <a:spcPct val="85000"/>
        </a:lnSpc>
        <a:spcBef>
          <a:spcPct val="0"/>
        </a:spcBef>
        <a:spcAft>
          <a:spcPct val="0"/>
        </a:spcAft>
        <a:defRPr sz="2700" b="1">
          <a:solidFill>
            <a:schemeClr val="tx2"/>
          </a:solidFill>
          <a:latin typeface="Arial" charset="0"/>
        </a:defRPr>
      </a:lvl8pPr>
      <a:lvl9pPr marL="1371600" algn="ctr" rtl="0" eaLnBrk="1" fontAlgn="base" hangingPunct="1">
        <a:lnSpc>
          <a:spcPct val="85000"/>
        </a:lnSpc>
        <a:spcBef>
          <a:spcPct val="0"/>
        </a:spcBef>
        <a:spcAft>
          <a:spcPct val="0"/>
        </a:spcAft>
        <a:defRPr sz="2700" b="1">
          <a:solidFill>
            <a:schemeClr val="tx2"/>
          </a:solidFill>
          <a:latin typeface="Arial" charset="0"/>
        </a:defRPr>
      </a:lvl9pPr>
    </p:titleStyle>
    <p:bodyStyle>
      <a:lvl1pPr marL="257175" indent="-257175" algn="l" rtl="0" eaLnBrk="1" fontAlgn="base" hangingPunct="1">
        <a:spcBef>
          <a:spcPts val="450"/>
        </a:spcBef>
        <a:spcAft>
          <a:spcPct val="0"/>
        </a:spcAft>
        <a:buChar char="•"/>
        <a:defRPr sz="1500">
          <a:solidFill>
            <a:schemeClr val="tx1"/>
          </a:solidFill>
          <a:latin typeface="+mn-lt"/>
          <a:ea typeface="ＭＳ Ｐゴシック" pitchFamily="1" charset="-128"/>
          <a:cs typeface="+mn-cs"/>
        </a:defRPr>
      </a:lvl1pPr>
      <a:lvl2pPr marL="557213" indent="-214313" algn="l" rtl="0" eaLnBrk="1" fontAlgn="base" hangingPunct="1">
        <a:spcBef>
          <a:spcPts val="450"/>
        </a:spcBef>
        <a:spcAft>
          <a:spcPct val="0"/>
        </a:spcAft>
        <a:buChar char="–"/>
        <a:defRPr sz="1350" b="0">
          <a:solidFill>
            <a:schemeClr val="tx1"/>
          </a:solidFill>
          <a:latin typeface="+mn-lt"/>
          <a:ea typeface="ＭＳ Ｐゴシック" pitchFamily="1" charset="-128"/>
        </a:defRPr>
      </a:lvl2pPr>
      <a:lvl3pPr marL="857250" indent="-171450" algn="l" rtl="0" eaLnBrk="1" fontAlgn="base" hangingPunct="1">
        <a:spcBef>
          <a:spcPts val="450"/>
        </a:spcBef>
        <a:spcAft>
          <a:spcPct val="0"/>
        </a:spcAft>
        <a:buFont typeface="Times New Roman" pitchFamily="18" charset="0"/>
        <a:buChar char="−"/>
        <a:defRPr sz="1200" b="0">
          <a:solidFill>
            <a:schemeClr val="tx1"/>
          </a:solidFill>
          <a:latin typeface="+mn-lt"/>
          <a:ea typeface="ＭＳ Ｐゴシック" pitchFamily="1" charset="-128"/>
        </a:defRPr>
      </a:lvl3pPr>
      <a:lvl4pPr marL="1200150" indent="-171450" algn="l" rtl="0" eaLnBrk="1" fontAlgn="base" hangingPunct="1">
        <a:spcBef>
          <a:spcPts val="450"/>
        </a:spcBef>
        <a:spcAft>
          <a:spcPct val="0"/>
        </a:spcAft>
        <a:buChar char="–"/>
        <a:defRPr sz="1050" b="0">
          <a:solidFill>
            <a:schemeClr val="tx1"/>
          </a:solidFill>
          <a:latin typeface="+mn-lt"/>
          <a:ea typeface="ＭＳ Ｐゴシック" pitchFamily="1" charset="-128"/>
        </a:defRPr>
      </a:lvl4pPr>
      <a:lvl5pPr marL="1543050" indent="-171450" algn="l" rtl="0" eaLnBrk="1" fontAlgn="base" hangingPunct="1">
        <a:spcBef>
          <a:spcPts val="450"/>
        </a:spcBef>
        <a:spcAft>
          <a:spcPct val="0"/>
        </a:spcAft>
        <a:buChar char="»"/>
        <a:defRPr sz="900" b="0">
          <a:solidFill>
            <a:schemeClr val="tx1"/>
          </a:solidFill>
          <a:latin typeface="+mn-lt"/>
          <a:ea typeface="ＭＳ Ｐゴシック" pitchFamily="1" charset="-128"/>
        </a:defRPr>
      </a:lvl5pPr>
      <a:lvl6pPr marL="1885950" indent="-171450" algn="l" rtl="0" eaLnBrk="1" fontAlgn="base" hangingPunct="1">
        <a:spcBef>
          <a:spcPct val="20000"/>
        </a:spcBef>
        <a:spcAft>
          <a:spcPct val="0"/>
        </a:spcAft>
        <a:buChar char="»"/>
        <a:defRPr sz="1050" b="1">
          <a:solidFill>
            <a:schemeClr val="tx1"/>
          </a:solidFill>
          <a:latin typeface="+mn-lt"/>
        </a:defRPr>
      </a:lvl6pPr>
      <a:lvl7pPr marL="2228850" indent="-171450" algn="l" rtl="0" eaLnBrk="1" fontAlgn="base" hangingPunct="1">
        <a:spcBef>
          <a:spcPct val="20000"/>
        </a:spcBef>
        <a:spcAft>
          <a:spcPct val="0"/>
        </a:spcAft>
        <a:buChar char="»"/>
        <a:defRPr sz="1050" b="1">
          <a:solidFill>
            <a:schemeClr val="tx1"/>
          </a:solidFill>
          <a:latin typeface="+mn-lt"/>
        </a:defRPr>
      </a:lvl7pPr>
      <a:lvl8pPr marL="2571750" indent="-171450" algn="l" rtl="0" eaLnBrk="1" fontAlgn="base" hangingPunct="1">
        <a:spcBef>
          <a:spcPct val="20000"/>
        </a:spcBef>
        <a:spcAft>
          <a:spcPct val="0"/>
        </a:spcAft>
        <a:buChar char="»"/>
        <a:defRPr sz="1050" b="1">
          <a:solidFill>
            <a:schemeClr val="tx1"/>
          </a:solidFill>
          <a:latin typeface="+mn-lt"/>
        </a:defRPr>
      </a:lvl8pPr>
      <a:lvl9pPr marL="2914650" indent="-171450" algn="l" rtl="0" eaLnBrk="1" fontAlgn="base" hangingPunct="1">
        <a:spcBef>
          <a:spcPct val="20000"/>
        </a:spcBef>
        <a:spcAft>
          <a:spcPct val="0"/>
        </a:spcAft>
        <a:buChar char="»"/>
        <a:defRPr sz="1050"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8D7E923-D905-8B4E-8992-45E91023FA5F}"/>
              </a:ext>
            </a:extLst>
          </p:cNvPr>
          <p:cNvSpPr>
            <a:spLocks noGrp="1"/>
          </p:cNvSpPr>
          <p:nvPr>
            <p:ph type="sldNum" sz="quarter" idx="4"/>
          </p:nvPr>
        </p:nvSpPr>
        <p:spPr>
          <a:xfrm>
            <a:off x="11157529" y="6492240"/>
            <a:ext cx="620891" cy="365760"/>
          </a:xfrm>
          <a:prstGeom prst="rect">
            <a:avLst/>
          </a:prstGeom>
        </p:spPr>
        <p:txBody>
          <a:bodyPr vert="horz" lIns="0" tIns="0" rIns="0" bIns="0" rtlCol="0" anchor="ctr">
            <a:noAutofit/>
          </a:bodyPr>
          <a:lstStyle>
            <a:lvl1pPr algn="r">
              <a:defRPr sz="8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Placeholder 1">
            <a:extLst>
              <a:ext uri="{FF2B5EF4-FFF2-40B4-BE49-F238E27FC236}">
                <a16:creationId xmlns:a16="http://schemas.microsoft.com/office/drawing/2014/main" id="{A1B5A2CC-40DE-704F-AD8E-AE00A98F1B1C}"/>
              </a:ext>
            </a:extLst>
          </p:cNvPr>
          <p:cNvSpPr>
            <a:spLocks noGrp="1"/>
          </p:cNvSpPr>
          <p:nvPr>
            <p:ph type="title"/>
          </p:nvPr>
        </p:nvSpPr>
        <p:spPr>
          <a:xfrm>
            <a:off x="426720" y="365760"/>
            <a:ext cx="11338560" cy="548640"/>
          </a:xfrm>
          <a:prstGeom prst="rect">
            <a:avLst/>
          </a:prstGeom>
        </p:spPr>
        <p:txBody>
          <a:bodyPr vert="horz" lIns="91440" tIns="45720" rIns="91440" bIns="45720" rtlCol="0" anchor="b">
            <a:noAutofit/>
          </a:bodyPr>
          <a:lstStyle/>
          <a:p>
            <a:r>
              <a:rPr lang="en-US"/>
              <a:t>Click to edit Master title style</a:t>
            </a:r>
          </a:p>
        </p:txBody>
      </p:sp>
      <p:sp>
        <p:nvSpPr>
          <p:cNvPr id="4" name="Text Placeholder 3">
            <a:extLst>
              <a:ext uri="{FF2B5EF4-FFF2-40B4-BE49-F238E27FC236}">
                <a16:creationId xmlns:a16="http://schemas.microsoft.com/office/drawing/2014/main" id="{D0C7A4B0-99F8-2B4A-9FCE-DFD4168F921C}"/>
              </a:ext>
            </a:extLst>
          </p:cNvPr>
          <p:cNvSpPr>
            <a:spLocks noGrp="1"/>
          </p:cNvSpPr>
          <p:nvPr>
            <p:ph type="body" idx="1"/>
          </p:nvPr>
        </p:nvSpPr>
        <p:spPr>
          <a:xfrm>
            <a:off x="429768" y="1371599"/>
            <a:ext cx="11338560" cy="48811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9F89AC26-72CC-D555-6B9F-7F01D2B75CE0}"/>
              </a:ext>
            </a:extLst>
          </p:cNvPr>
          <p:cNvSpPr txBox="1"/>
          <p:nvPr userDrawn="1"/>
        </p:nvSpPr>
        <p:spPr>
          <a:xfrm>
            <a:off x="3048000" y="6492240"/>
            <a:ext cx="6096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 2023 THE MITRE CORPORATION. ALL RIGHTS RESERVED.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panose="020B0604020202020204"/>
                <a:ea typeface="+mn-ea"/>
                <a:cs typeface="+mn-cs"/>
              </a:rPr>
              <a:t>For release to U.S. federal government and its contractors. Not approved for public release.</a:t>
            </a:r>
          </a:p>
        </p:txBody>
      </p:sp>
      <p:sp>
        <p:nvSpPr>
          <p:cNvPr id="8" name="TextBox 7">
            <a:extLst>
              <a:ext uri="{FF2B5EF4-FFF2-40B4-BE49-F238E27FC236}">
                <a16:creationId xmlns:a16="http://schemas.microsoft.com/office/drawing/2014/main" id="{FE8E9A37-47F6-EE97-8EEC-C6A70873CB8E}"/>
              </a:ext>
            </a:extLst>
          </p:cNvPr>
          <p:cNvSpPr txBox="1"/>
          <p:nvPr userDrawn="1"/>
        </p:nvSpPr>
        <p:spPr>
          <a:xfrm>
            <a:off x="3779500" y="0"/>
            <a:ext cx="3036409" cy="307777"/>
          </a:xfrm>
          <a:prstGeom prst="rect">
            <a:avLst/>
          </a:prstGeom>
          <a:noFill/>
        </p:spPr>
        <p:txBody>
          <a:bodyPr wrap="none" rtlCol="0">
            <a:spAutoFit/>
          </a:bodyPr>
          <a:lstStyle/>
          <a:p>
            <a:r>
              <a:rPr lang="en-US" sz="1400" b="1">
                <a:solidFill>
                  <a:srgbClr val="00B050"/>
                </a:solidFill>
              </a:rPr>
              <a:t>CUI//SP-CTI//DISSEM-C//FEDCOM</a:t>
            </a:r>
          </a:p>
        </p:txBody>
      </p:sp>
    </p:spTree>
    <p:extLst>
      <p:ext uri="{BB962C8B-B14F-4D97-AF65-F5344CB8AC3E}">
        <p14:creationId xmlns:p14="http://schemas.microsoft.com/office/powerpoint/2010/main" val="398621388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Lst>
  <p:hf hdr="0" dt="0"/>
  <p:txStyles>
    <p:titleStyle>
      <a:lvl1pPr algn="l" defTabSz="914400" rtl="0" eaLnBrk="1" latinLnBrk="0" hangingPunct="1">
        <a:lnSpc>
          <a:spcPct val="90000"/>
        </a:lnSpc>
        <a:spcBef>
          <a:spcPct val="0"/>
        </a:spcBef>
        <a:buNone/>
        <a:defRPr lang="en-US" sz="3200" b="1" i="0" kern="1200" cap="none" baseline="0" dirty="0">
          <a:solidFill>
            <a:schemeClr val="tx2"/>
          </a:solidFill>
          <a:latin typeface="+mn-lt"/>
          <a:ea typeface="+mj-ea"/>
          <a:cs typeface="Arial Narrow" charset="0"/>
        </a:defRPr>
      </a:lvl1pPr>
    </p:titleStyle>
    <p:bodyStyle>
      <a:lvl1pPr marL="223838" indent="-223838" algn="l" defTabSz="914400" rtl="0" eaLnBrk="1" latinLnBrk="0" hangingPunct="1">
        <a:lnSpc>
          <a:spcPct val="100000"/>
        </a:lnSpc>
        <a:spcBef>
          <a:spcPts val="1000"/>
        </a:spcBef>
        <a:spcAft>
          <a:spcPts val="0"/>
        </a:spcAft>
        <a:buFont typeface="Wingdings" panose="05000000000000000000" pitchFamily="2" charset="2"/>
        <a:buChar char="§"/>
        <a:defRPr lang="en-US" sz="2400" b="0" i="0" kern="1200" cap="none" baseline="0" dirty="0">
          <a:solidFill>
            <a:schemeClr val="tx2"/>
          </a:solidFill>
          <a:latin typeface="+mn-lt"/>
          <a:ea typeface="+mn-ea"/>
          <a:cs typeface="Arial Narrow" charset="0"/>
        </a:defRPr>
      </a:lvl1pPr>
      <a:lvl2pPr marL="466725" indent="-242888" algn="l" defTabSz="914400" rtl="0" eaLnBrk="1" latinLnBrk="0" hangingPunct="1">
        <a:lnSpc>
          <a:spcPct val="100000"/>
        </a:lnSpc>
        <a:spcBef>
          <a:spcPts val="1000"/>
        </a:spcBef>
        <a:spcAft>
          <a:spcPts val="0"/>
        </a:spcAft>
        <a:buFont typeface="Courier New" panose="02070309020205020404" pitchFamily="49" charset="0"/>
        <a:buChar char="o"/>
        <a:defRPr lang="en-US" sz="2000" b="0" i="0" kern="1200" baseline="0" dirty="0">
          <a:solidFill>
            <a:schemeClr val="tx2"/>
          </a:solidFill>
          <a:latin typeface="+mn-lt"/>
          <a:ea typeface="+mn-ea"/>
          <a:cs typeface="Arial Narrow" charset="0"/>
        </a:defRPr>
      </a:lvl2pPr>
      <a:lvl3pPr marL="690563" indent="-230188" algn="l" defTabSz="914400" rtl="0" eaLnBrk="1" latinLnBrk="0" hangingPunct="1">
        <a:lnSpc>
          <a:spcPct val="100000"/>
        </a:lnSpc>
        <a:spcBef>
          <a:spcPts val="1000"/>
        </a:spcBef>
        <a:spcAft>
          <a:spcPts val="0"/>
        </a:spcAft>
        <a:buFont typeface="Arial" panose="020B0604020202020204" pitchFamily="34" charset="0"/>
        <a:buChar char="–"/>
        <a:tabLst/>
        <a:defRPr lang="en-US" sz="1800" b="0" i="0" kern="1200" baseline="0" dirty="0">
          <a:solidFill>
            <a:schemeClr val="tx2"/>
          </a:solidFill>
          <a:latin typeface="+mn-lt"/>
          <a:ea typeface="+mn-ea"/>
          <a:cs typeface="Arial Narrow" charset="0"/>
        </a:defRPr>
      </a:lvl3pPr>
      <a:lvl4pPr marL="914400" indent="-230188" algn="l" defTabSz="914400" rtl="0" eaLnBrk="1" latinLnBrk="0" hangingPunct="1">
        <a:lnSpc>
          <a:spcPct val="100000"/>
        </a:lnSpc>
        <a:spcBef>
          <a:spcPts val="1000"/>
        </a:spcBef>
        <a:spcAft>
          <a:spcPts val="0"/>
        </a:spcAft>
        <a:buFont typeface="Wingdings" panose="05000000000000000000" pitchFamily="2" charset="2"/>
        <a:buChar char="q"/>
        <a:tabLst/>
        <a:defRPr lang="en-US" sz="1600" b="0" i="0" kern="1200" baseline="0" dirty="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anose="05000000000000000000" pitchFamily="2" charset="2"/>
        <a:buChar char="v"/>
        <a:tabLst/>
        <a:defRPr lang="en-US" sz="1400" b="0" i="0" kern="1200" baseline="0" dirty="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3864">
          <p15:clr>
            <a:srgbClr val="F26B43"/>
          </p15:clr>
        </p15:guide>
        <p15:guide id="3" pos="7416">
          <p15:clr>
            <a:srgbClr val="F26B43"/>
          </p15:clr>
        </p15:guide>
        <p15:guide id="4" pos="264">
          <p15:clr>
            <a:srgbClr val="F26B43"/>
          </p15:clr>
        </p15:guide>
        <p15:guide id="5" orient="horz" pos="4104">
          <p15:clr>
            <a:srgbClr val="F26B43"/>
          </p15:clr>
        </p15:guide>
        <p15:guide id="6" orient="horz" pos="3888">
          <p15:clr>
            <a:srgbClr val="F26B43"/>
          </p15:clr>
        </p15:guide>
        <p15:guide id="7" orient="horz" pos="4200">
          <p15:clr>
            <a:srgbClr val="F26B43"/>
          </p15:clr>
        </p15:guide>
        <p15:guide id="8" orient="horz" pos="2160">
          <p15:clr>
            <a:srgbClr val="F26B43"/>
          </p15:clr>
        </p15:guide>
        <p15:guide id="9" orient="horz" pos="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8D7E923-D905-8B4E-8992-45E91023FA5F}"/>
              </a:ext>
            </a:extLst>
          </p:cNvPr>
          <p:cNvSpPr>
            <a:spLocks noGrp="1"/>
          </p:cNvSpPr>
          <p:nvPr>
            <p:ph type="sldNum" sz="quarter" idx="4"/>
          </p:nvPr>
        </p:nvSpPr>
        <p:spPr>
          <a:xfrm>
            <a:off x="11157529" y="6492240"/>
            <a:ext cx="620891" cy="365760"/>
          </a:xfrm>
          <a:prstGeom prst="rect">
            <a:avLst/>
          </a:prstGeom>
        </p:spPr>
        <p:txBody>
          <a:bodyPr vert="horz" lIns="0" tIns="0" rIns="0" bIns="0" rtlCol="0" anchor="ctr">
            <a:noAutofit/>
          </a:bodyPr>
          <a:lstStyle>
            <a:lvl1pPr algn="r">
              <a:defRPr sz="8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Placeholder 1">
            <a:extLst>
              <a:ext uri="{FF2B5EF4-FFF2-40B4-BE49-F238E27FC236}">
                <a16:creationId xmlns:a16="http://schemas.microsoft.com/office/drawing/2014/main" id="{A1B5A2CC-40DE-704F-AD8E-AE00A98F1B1C}"/>
              </a:ext>
            </a:extLst>
          </p:cNvPr>
          <p:cNvSpPr>
            <a:spLocks noGrp="1"/>
          </p:cNvSpPr>
          <p:nvPr>
            <p:ph type="title"/>
          </p:nvPr>
        </p:nvSpPr>
        <p:spPr>
          <a:xfrm>
            <a:off x="426720" y="365760"/>
            <a:ext cx="11338560" cy="548640"/>
          </a:xfrm>
          <a:prstGeom prst="rect">
            <a:avLst/>
          </a:prstGeom>
        </p:spPr>
        <p:txBody>
          <a:bodyPr vert="horz" lIns="91440" tIns="45720" rIns="91440" bIns="45720" rtlCol="0" anchor="b">
            <a:noAutofit/>
          </a:bodyPr>
          <a:lstStyle/>
          <a:p>
            <a:r>
              <a:rPr lang="en-US"/>
              <a:t>Click to edit Master title style</a:t>
            </a:r>
          </a:p>
        </p:txBody>
      </p:sp>
      <p:sp>
        <p:nvSpPr>
          <p:cNvPr id="4" name="Text Placeholder 3">
            <a:extLst>
              <a:ext uri="{FF2B5EF4-FFF2-40B4-BE49-F238E27FC236}">
                <a16:creationId xmlns:a16="http://schemas.microsoft.com/office/drawing/2014/main" id="{D0C7A4B0-99F8-2B4A-9FCE-DFD4168F921C}"/>
              </a:ext>
            </a:extLst>
          </p:cNvPr>
          <p:cNvSpPr>
            <a:spLocks noGrp="1"/>
          </p:cNvSpPr>
          <p:nvPr>
            <p:ph type="body" idx="1"/>
          </p:nvPr>
        </p:nvSpPr>
        <p:spPr>
          <a:xfrm>
            <a:off x="429768" y="1371599"/>
            <a:ext cx="11338560" cy="48811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9F89AC26-72CC-D555-6B9F-7F01D2B75CE0}"/>
              </a:ext>
            </a:extLst>
          </p:cNvPr>
          <p:cNvSpPr txBox="1"/>
          <p:nvPr userDrawn="1"/>
        </p:nvSpPr>
        <p:spPr>
          <a:xfrm>
            <a:off x="3048000" y="6492240"/>
            <a:ext cx="6096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dirty="0">
                <a:ln>
                  <a:noFill/>
                </a:ln>
                <a:solidFill>
                  <a:srgbClr val="000000"/>
                </a:solidFill>
                <a:effectLst/>
                <a:uLnTx/>
                <a:uFillTx/>
                <a:latin typeface="Arial" panose="020B0604020202020204"/>
                <a:ea typeface="+mn-ea"/>
                <a:cs typeface="+mn-cs"/>
              </a:rPr>
              <a:t>© 2024 THE MITRE CORPORATION. ALL RIGHTS RESERVED.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dirty="0">
                <a:ln>
                  <a:noFill/>
                </a:ln>
                <a:solidFill>
                  <a:srgbClr val="000000"/>
                </a:solidFill>
                <a:effectLst/>
                <a:uLnTx/>
                <a:uFillTx/>
                <a:latin typeface="Arial" panose="020B0604020202020204"/>
                <a:ea typeface="+mn-ea"/>
                <a:cs typeface="+mn-cs"/>
              </a:rPr>
              <a:t>For release to U.S. federal government and its contractors. Not approved for public release.</a:t>
            </a:r>
          </a:p>
        </p:txBody>
      </p:sp>
      <p:sp>
        <p:nvSpPr>
          <p:cNvPr id="8" name="TextBox 7">
            <a:extLst>
              <a:ext uri="{FF2B5EF4-FFF2-40B4-BE49-F238E27FC236}">
                <a16:creationId xmlns:a16="http://schemas.microsoft.com/office/drawing/2014/main" id="{FE8E9A37-47F6-EE97-8EEC-C6A70873CB8E}"/>
              </a:ext>
            </a:extLst>
          </p:cNvPr>
          <p:cNvSpPr txBox="1"/>
          <p:nvPr userDrawn="1"/>
        </p:nvSpPr>
        <p:spPr>
          <a:xfrm>
            <a:off x="3779500" y="0"/>
            <a:ext cx="3036409" cy="307777"/>
          </a:xfrm>
          <a:prstGeom prst="rect">
            <a:avLst/>
          </a:prstGeom>
          <a:noFill/>
        </p:spPr>
        <p:txBody>
          <a:bodyPr wrap="none" rtlCol="0">
            <a:spAutoFit/>
          </a:bodyPr>
          <a:lstStyle/>
          <a:p>
            <a:r>
              <a:rPr lang="en-US" sz="1400" b="1">
                <a:solidFill>
                  <a:srgbClr val="00B050"/>
                </a:solidFill>
              </a:rPr>
              <a:t>CUI//SP-CTI//DISSEM-C//FEDCOM</a:t>
            </a:r>
          </a:p>
        </p:txBody>
      </p:sp>
    </p:spTree>
    <p:extLst>
      <p:ext uri="{BB962C8B-B14F-4D97-AF65-F5344CB8AC3E}">
        <p14:creationId xmlns:p14="http://schemas.microsoft.com/office/powerpoint/2010/main" val="388135164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Lst>
  <p:hf hdr="0" dt="0"/>
  <p:txStyles>
    <p:titleStyle>
      <a:lvl1pPr algn="l" defTabSz="914400" rtl="0" eaLnBrk="1" latinLnBrk="0" hangingPunct="1">
        <a:lnSpc>
          <a:spcPct val="90000"/>
        </a:lnSpc>
        <a:spcBef>
          <a:spcPct val="0"/>
        </a:spcBef>
        <a:buNone/>
        <a:defRPr lang="en-US" sz="3200" b="1" i="0" kern="1200" cap="none" baseline="0" dirty="0">
          <a:solidFill>
            <a:schemeClr val="tx2"/>
          </a:solidFill>
          <a:latin typeface="+mn-lt"/>
          <a:ea typeface="+mj-ea"/>
          <a:cs typeface="Arial Narrow" charset="0"/>
        </a:defRPr>
      </a:lvl1pPr>
    </p:titleStyle>
    <p:bodyStyle>
      <a:lvl1pPr marL="223838" indent="-223838" algn="l" defTabSz="914400" rtl="0" eaLnBrk="1" latinLnBrk="0" hangingPunct="1">
        <a:lnSpc>
          <a:spcPct val="100000"/>
        </a:lnSpc>
        <a:spcBef>
          <a:spcPts val="1000"/>
        </a:spcBef>
        <a:spcAft>
          <a:spcPts val="0"/>
        </a:spcAft>
        <a:buFont typeface="Wingdings" panose="05000000000000000000" pitchFamily="2" charset="2"/>
        <a:buChar char="§"/>
        <a:defRPr lang="en-US" sz="2400" b="0" i="0" kern="1200" cap="none" baseline="0" dirty="0">
          <a:solidFill>
            <a:schemeClr val="tx2"/>
          </a:solidFill>
          <a:latin typeface="+mn-lt"/>
          <a:ea typeface="+mn-ea"/>
          <a:cs typeface="Arial Narrow" charset="0"/>
        </a:defRPr>
      </a:lvl1pPr>
      <a:lvl2pPr marL="466725" indent="-242888" algn="l" defTabSz="914400" rtl="0" eaLnBrk="1" latinLnBrk="0" hangingPunct="1">
        <a:lnSpc>
          <a:spcPct val="100000"/>
        </a:lnSpc>
        <a:spcBef>
          <a:spcPts val="1000"/>
        </a:spcBef>
        <a:spcAft>
          <a:spcPts val="0"/>
        </a:spcAft>
        <a:buFont typeface="Courier New" panose="02070309020205020404" pitchFamily="49" charset="0"/>
        <a:buChar char="o"/>
        <a:defRPr lang="en-US" sz="2000" b="0" i="0" kern="1200" baseline="0" dirty="0">
          <a:solidFill>
            <a:schemeClr val="tx2"/>
          </a:solidFill>
          <a:latin typeface="+mn-lt"/>
          <a:ea typeface="+mn-ea"/>
          <a:cs typeface="Arial Narrow" charset="0"/>
        </a:defRPr>
      </a:lvl2pPr>
      <a:lvl3pPr marL="690563" indent="-230188" algn="l" defTabSz="914400" rtl="0" eaLnBrk="1" latinLnBrk="0" hangingPunct="1">
        <a:lnSpc>
          <a:spcPct val="100000"/>
        </a:lnSpc>
        <a:spcBef>
          <a:spcPts val="1000"/>
        </a:spcBef>
        <a:spcAft>
          <a:spcPts val="0"/>
        </a:spcAft>
        <a:buFont typeface="Arial" panose="020B0604020202020204" pitchFamily="34" charset="0"/>
        <a:buChar char="–"/>
        <a:tabLst/>
        <a:defRPr lang="en-US" sz="1800" b="0" i="0" kern="1200" baseline="0" dirty="0">
          <a:solidFill>
            <a:schemeClr val="tx2"/>
          </a:solidFill>
          <a:latin typeface="+mn-lt"/>
          <a:ea typeface="+mn-ea"/>
          <a:cs typeface="Arial Narrow" charset="0"/>
        </a:defRPr>
      </a:lvl3pPr>
      <a:lvl4pPr marL="914400" indent="-230188" algn="l" defTabSz="914400" rtl="0" eaLnBrk="1" latinLnBrk="0" hangingPunct="1">
        <a:lnSpc>
          <a:spcPct val="100000"/>
        </a:lnSpc>
        <a:spcBef>
          <a:spcPts val="1000"/>
        </a:spcBef>
        <a:spcAft>
          <a:spcPts val="0"/>
        </a:spcAft>
        <a:buFont typeface="Wingdings" panose="05000000000000000000" pitchFamily="2" charset="2"/>
        <a:buChar char="q"/>
        <a:tabLst/>
        <a:defRPr lang="en-US" sz="1600" b="0" i="0" kern="1200" baseline="0" dirty="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anose="05000000000000000000" pitchFamily="2" charset="2"/>
        <a:buChar char="v"/>
        <a:tabLst/>
        <a:defRPr lang="en-US" sz="1400" b="0" i="0" kern="1200" baseline="0" dirty="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3864">
          <p15:clr>
            <a:srgbClr val="F26B43"/>
          </p15:clr>
        </p15:guide>
        <p15:guide id="3" pos="7416">
          <p15:clr>
            <a:srgbClr val="F26B43"/>
          </p15:clr>
        </p15:guide>
        <p15:guide id="4" pos="264">
          <p15:clr>
            <a:srgbClr val="F26B43"/>
          </p15:clr>
        </p15:guide>
        <p15:guide id="5" orient="horz" pos="4104">
          <p15:clr>
            <a:srgbClr val="F26B43"/>
          </p15:clr>
        </p15:guide>
        <p15:guide id="6" orient="horz" pos="3888">
          <p15:clr>
            <a:srgbClr val="F26B43"/>
          </p15:clr>
        </p15:guide>
        <p15:guide id="7" orient="horz" pos="4200">
          <p15:clr>
            <a:srgbClr val="F26B43"/>
          </p15:clr>
        </p15:guide>
        <p15:guide id="8" orient="horz" pos="2160">
          <p15:clr>
            <a:srgbClr val="F26B43"/>
          </p15:clr>
        </p15:guide>
        <p15:guide id="9" orient="horz" pos="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eric.b.shields.civ@mail.mi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home.treasury.gov/news/press-releases/jy2241" TargetMode="Externa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53.svg"/><Relationship Id="rId7" Type="http://schemas.openxmlformats.org/officeDocument/2006/relationships/image" Target="../media/image57.sv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21.xml.rels><?xml version="1.0" encoding="UTF-8" standalone="yes"?>
<Relationships xmlns="http://schemas.openxmlformats.org/package/2006/relationships"><Relationship Id="rId3" Type="http://schemas.microsoft.com/office/2018/10/relationships/comments" Target="../comments/modernComment_2E7_788569AF.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22.xml.rels><?xml version="1.0" encoding="UTF-8" standalone="yes"?>
<Relationships xmlns="http://schemas.openxmlformats.org/package/2006/relationships"><Relationship Id="rId3" Type="http://schemas.microsoft.com/office/2018/10/relationships/comments" Target="../comments/modernComment_2F6_7B3549D5.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23.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pn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png"/><Relationship Id="rId9"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28.xml.rels><?xml version="1.0" encoding="UTF-8" standalone="yes"?>
<Relationships xmlns="http://schemas.openxmlformats.org/package/2006/relationships"><Relationship Id="rId3" Type="http://schemas.microsoft.com/office/2018/10/relationships/comments" Target="../comments/modernComment_40A_7BAA06BD.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29.xml.rels><?xml version="1.0" encoding="UTF-8" standalone="yes"?>
<Relationships xmlns="http://schemas.openxmlformats.org/package/2006/relationships"><Relationship Id="rId3" Type="http://schemas.openxmlformats.org/officeDocument/2006/relationships/hyperlink" Target="https://insideunmannedsystems.com/drones-on-the-front-line-for-ukraines-counteroffensive/" TargetMode="External"/><Relationship Id="rId7" Type="http://schemas.openxmlformats.org/officeDocument/2006/relationships/image" Target="../media/image85.png"/><Relationship Id="rId2" Type="http://schemas.openxmlformats.org/officeDocument/2006/relationships/hyperlink" Target="https://insideunmannedsystems.com/up-close-aerovironment-ceo-wahid-nawabi/" TargetMode="Externa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hyperlink" Target="mailto:david.r.james6.ctr@mail.mil"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706880" y="1416838"/>
            <a:ext cx="9062720" cy="1470025"/>
          </a:xfrm>
        </p:spPr>
        <p:txBody>
          <a:bodyPr/>
          <a:lstStyle/>
          <a:p>
            <a:r>
              <a:rPr lang="en-US" sz="3200" dirty="0">
                <a:ea typeface="ＭＳ Ｐゴシック"/>
              </a:rPr>
              <a:t>Department of Defense Battery Demand and Efforts to Secure the Industrial Base</a:t>
            </a:r>
            <a:br>
              <a:rPr lang="en-US" sz="3200" dirty="0"/>
            </a:br>
            <a:endParaRPr lang="en-US" sz="3200">
              <a:solidFill>
                <a:srgbClr val="FF0000"/>
              </a:solidFill>
              <a:cs typeface="Arial"/>
            </a:endParaRPr>
          </a:p>
        </p:txBody>
      </p:sp>
      <p:sp>
        <p:nvSpPr>
          <p:cNvPr id="3" name="Slide Number Placeholder 2"/>
          <p:cNvSpPr>
            <a:spLocks noGrp="1"/>
          </p:cNvSpPr>
          <p:nvPr>
            <p:ph type="sldNum" sz="quarter" idx="4294967295"/>
          </p:nvPr>
        </p:nvSpPr>
        <p:spPr>
          <a:xfrm>
            <a:off x="11036300" y="6610350"/>
            <a:ext cx="914400" cy="247650"/>
          </a:xfrm>
        </p:spPr>
        <p:txBody>
          <a:bodyPr/>
          <a:lstStyle/>
          <a:p>
            <a:pPr>
              <a:defRPr/>
            </a:pPr>
            <a:fld id="{B6731FE5-2FCF-4664-8E8A-61445836C26E}" type="slidenum">
              <a:rPr lang="en-US">
                <a:solidFill>
                  <a:srgbClr val="000000"/>
                </a:solidFill>
              </a:rPr>
              <a:pPr>
                <a:defRPr/>
              </a:pPr>
              <a:t>1</a:t>
            </a:fld>
            <a:endParaRPr lang="en-US" dirty="0">
              <a:solidFill>
                <a:srgbClr val="000000"/>
              </a:solidFill>
            </a:endParaRPr>
          </a:p>
        </p:txBody>
      </p:sp>
      <p:sp>
        <p:nvSpPr>
          <p:cNvPr id="7" name="TextBox 6"/>
          <p:cNvSpPr txBox="1"/>
          <p:nvPr/>
        </p:nvSpPr>
        <p:spPr>
          <a:xfrm>
            <a:off x="91180" y="6335494"/>
            <a:ext cx="8772343" cy="430887"/>
          </a:xfrm>
          <a:prstGeom prst="rect">
            <a:avLst/>
          </a:prstGeom>
          <a:noFill/>
        </p:spPr>
        <p:txBody>
          <a:bodyPr wrap="square" lIns="91440" tIns="45720" rIns="91440" bIns="45720" rtlCol="0" anchor="t">
            <a:spAutoFit/>
          </a:bodyPr>
          <a:lstStyle/>
          <a:p>
            <a:pPr>
              <a:defRPr/>
            </a:pPr>
            <a:r>
              <a:rPr lang="en-US" sz="1100" dirty="0">
                <a:latin typeface="Arial"/>
              </a:rPr>
              <a:t>DISTRIBUTION STATEMENT A. Approved for Public Release</a:t>
            </a:r>
            <a:endParaRPr lang="en-US" sz="1100" dirty="0">
              <a:solidFill>
                <a:srgbClr val="FF0000"/>
              </a:solidFill>
              <a:latin typeface="Arial"/>
              <a:cs typeface="Arial"/>
            </a:endParaRPr>
          </a:p>
          <a:p>
            <a:pPr>
              <a:defRPr/>
            </a:pPr>
            <a:r>
              <a:rPr lang="en-US" sz="1100" dirty="0">
                <a:solidFill>
                  <a:srgbClr val="000000"/>
                </a:solidFill>
                <a:latin typeface="Arial"/>
              </a:rPr>
              <a:t>POC:  Eric Shields  571 309 7593</a:t>
            </a:r>
          </a:p>
        </p:txBody>
      </p:sp>
      <p:sp>
        <p:nvSpPr>
          <p:cNvPr id="8" name="Subtitle 2"/>
          <p:cNvSpPr txBox="1">
            <a:spLocks/>
          </p:cNvSpPr>
          <p:nvPr/>
        </p:nvSpPr>
        <p:spPr bwMode="auto">
          <a:xfrm>
            <a:off x="2416898" y="5024184"/>
            <a:ext cx="7378798" cy="76033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0" indent="0" algn="ctr" rtl="0" eaLnBrk="1" fontAlgn="base" hangingPunct="1">
              <a:spcBef>
                <a:spcPts val="450"/>
              </a:spcBef>
              <a:spcAft>
                <a:spcPct val="0"/>
              </a:spcAft>
              <a:buNone/>
              <a:defRPr sz="1800">
                <a:solidFill>
                  <a:schemeClr val="tx1"/>
                </a:solidFill>
                <a:latin typeface="+mn-lt"/>
                <a:ea typeface="ＭＳ Ｐゴシック" pitchFamily="1" charset="-128"/>
                <a:cs typeface="+mn-cs"/>
              </a:defRPr>
            </a:lvl1pPr>
            <a:lvl2pPr marL="342900" indent="0" algn="ctr" rtl="0" eaLnBrk="1" fontAlgn="base" hangingPunct="1">
              <a:spcBef>
                <a:spcPts val="450"/>
              </a:spcBef>
              <a:spcAft>
                <a:spcPct val="0"/>
              </a:spcAft>
              <a:buNone/>
              <a:defRPr sz="1350" b="0">
                <a:solidFill>
                  <a:schemeClr val="tx1"/>
                </a:solidFill>
                <a:latin typeface="+mn-lt"/>
                <a:ea typeface="ＭＳ Ｐゴシック" pitchFamily="1" charset="-128"/>
              </a:defRPr>
            </a:lvl2pPr>
            <a:lvl3pPr marL="685800" indent="0" algn="ctr" rtl="0" eaLnBrk="1" fontAlgn="base" hangingPunct="1">
              <a:spcBef>
                <a:spcPts val="450"/>
              </a:spcBef>
              <a:spcAft>
                <a:spcPct val="0"/>
              </a:spcAft>
              <a:buFont typeface="Times New Roman" pitchFamily="18" charset="0"/>
              <a:buNone/>
              <a:defRPr sz="1200" b="0">
                <a:solidFill>
                  <a:schemeClr val="tx1"/>
                </a:solidFill>
                <a:latin typeface="+mn-lt"/>
                <a:ea typeface="ＭＳ Ｐゴシック" pitchFamily="1" charset="-128"/>
              </a:defRPr>
            </a:lvl3pPr>
            <a:lvl4pPr marL="1028700" indent="0" algn="ctr" rtl="0" eaLnBrk="1" fontAlgn="base" hangingPunct="1">
              <a:spcBef>
                <a:spcPts val="450"/>
              </a:spcBef>
              <a:spcAft>
                <a:spcPct val="0"/>
              </a:spcAft>
              <a:buNone/>
              <a:defRPr sz="1050" b="0">
                <a:solidFill>
                  <a:schemeClr val="tx1"/>
                </a:solidFill>
                <a:latin typeface="+mn-lt"/>
                <a:ea typeface="ＭＳ Ｐゴシック" pitchFamily="1" charset="-128"/>
              </a:defRPr>
            </a:lvl4pPr>
            <a:lvl5pPr marL="1371600" indent="0" algn="ctr" rtl="0" eaLnBrk="1" fontAlgn="base" hangingPunct="1">
              <a:spcBef>
                <a:spcPts val="450"/>
              </a:spcBef>
              <a:spcAft>
                <a:spcPct val="0"/>
              </a:spcAft>
              <a:buNone/>
              <a:defRPr sz="900" b="0">
                <a:solidFill>
                  <a:schemeClr val="tx1"/>
                </a:solidFill>
                <a:latin typeface="+mn-lt"/>
                <a:ea typeface="ＭＳ Ｐゴシック" pitchFamily="1" charset="-128"/>
              </a:defRPr>
            </a:lvl5pPr>
            <a:lvl6pPr marL="1714500" indent="0" algn="ctr" rtl="0" eaLnBrk="1" fontAlgn="base" hangingPunct="1">
              <a:spcBef>
                <a:spcPct val="20000"/>
              </a:spcBef>
              <a:spcAft>
                <a:spcPct val="0"/>
              </a:spcAft>
              <a:buNone/>
              <a:defRPr sz="1050" b="1">
                <a:solidFill>
                  <a:schemeClr val="tx1"/>
                </a:solidFill>
                <a:latin typeface="+mn-lt"/>
              </a:defRPr>
            </a:lvl6pPr>
            <a:lvl7pPr marL="2057400" indent="0" algn="ctr" rtl="0" eaLnBrk="1" fontAlgn="base" hangingPunct="1">
              <a:spcBef>
                <a:spcPct val="20000"/>
              </a:spcBef>
              <a:spcAft>
                <a:spcPct val="0"/>
              </a:spcAft>
              <a:buNone/>
              <a:defRPr sz="1050" b="1">
                <a:solidFill>
                  <a:schemeClr val="tx1"/>
                </a:solidFill>
                <a:latin typeface="+mn-lt"/>
              </a:defRPr>
            </a:lvl7pPr>
            <a:lvl8pPr marL="2400300" indent="0" algn="ctr" rtl="0" eaLnBrk="1" fontAlgn="base" hangingPunct="1">
              <a:spcBef>
                <a:spcPct val="20000"/>
              </a:spcBef>
              <a:spcAft>
                <a:spcPct val="0"/>
              </a:spcAft>
              <a:buNone/>
              <a:defRPr sz="1050" b="1">
                <a:solidFill>
                  <a:schemeClr val="tx1"/>
                </a:solidFill>
                <a:latin typeface="+mn-lt"/>
              </a:defRPr>
            </a:lvl8pPr>
            <a:lvl9pPr marL="2743200" indent="0" algn="ctr" rtl="0" eaLnBrk="1" fontAlgn="base" hangingPunct="1">
              <a:spcBef>
                <a:spcPct val="20000"/>
              </a:spcBef>
              <a:spcAft>
                <a:spcPct val="0"/>
              </a:spcAft>
              <a:buNone/>
              <a:defRPr sz="1050" b="1">
                <a:solidFill>
                  <a:schemeClr val="tx1"/>
                </a:solidFill>
                <a:latin typeface="+mn-lt"/>
              </a:defRPr>
            </a:lvl9pPr>
          </a:lstStyle>
          <a:p>
            <a:r>
              <a:rPr lang="en-US" sz="1600" kern="0" dirty="0"/>
              <a:t>June 5, 2024</a:t>
            </a:r>
          </a:p>
          <a:p>
            <a:r>
              <a:rPr lang="en-US" sz="1600" kern="0" dirty="0"/>
              <a:t>Mr. Eric Shields, Senior Battery Advisor  OASD, Industrial Base Policy</a:t>
            </a:r>
          </a:p>
          <a:p>
            <a:r>
              <a:rPr lang="en-US" sz="1600" kern="0" dirty="0">
                <a:ea typeface="ＭＳ Ｐゴシック"/>
                <a:hlinkClick r:id="rId2"/>
              </a:rPr>
              <a:t>eric.b.shields.civ@mail.mil</a:t>
            </a:r>
            <a:r>
              <a:rPr lang="en-US" sz="1600" kern="0" dirty="0">
                <a:ea typeface="ＭＳ Ｐゴシック"/>
              </a:rPr>
              <a:t> </a:t>
            </a:r>
            <a:endParaRPr lang="en-US" sz="1600" kern="0" dirty="0">
              <a:cs typeface="Arial"/>
            </a:endParaRPr>
          </a:p>
          <a:p>
            <a:endParaRPr lang="en-US" sz="1600" kern="0" dirty="0"/>
          </a:p>
        </p:txBody>
      </p:sp>
    </p:spTree>
    <p:extLst>
      <p:ext uri="{BB962C8B-B14F-4D97-AF65-F5344CB8AC3E}">
        <p14:creationId xmlns:p14="http://schemas.microsoft.com/office/powerpoint/2010/main" val="291521574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FA5241-672E-2BC5-534C-EA58CB032755}"/>
              </a:ext>
            </a:extLst>
          </p:cNvPr>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BECF63ED-5365-0347-943C-46237B9951C9}" type="slidenum">
              <a:rPr kumimoji="0" lang="en-US" sz="900" b="0" i="1" u="none" strike="noStrike" kern="1200" cap="none" spc="0" normalizeH="0" baseline="0" noProof="0" smtClean="0">
                <a:ln>
                  <a:noFill/>
                </a:ln>
                <a:solidFill>
                  <a:srgbClr val="000000"/>
                </a:solidFill>
                <a:effectLst/>
                <a:uLnTx/>
                <a:uFillTx/>
                <a:latin typeface="Source Sans Pro" panose="020B0503030403020204" pitchFamily="34"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10</a:t>
            </a:fld>
            <a:endParaRPr kumimoji="0" lang="en-US" sz="900" b="0" i="1" u="none" strike="noStrike" kern="1200" cap="none" spc="0" normalizeH="0" baseline="0" noProof="0">
              <a:ln>
                <a:noFill/>
              </a:ln>
              <a:solidFill>
                <a:srgbClr val="000000"/>
              </a:solidFill>
              <a:effectLst/>
              <a:uLnTx/>
              <a:uFillTx/>
              <a:latin typeface="Source Sans Pro" panose="020B0503030403020204" pitchFamily="34" charset="0"/>
              <a:ea typeface="+mn-ea"/>
              <a:cs typeface="+mn-cs"/>
            </a:endParaRPr>
          </a:p>
        </p:txBody>
      </p:sp>
      <p:sp>
        <p:nvSpPr>
          <p:cNvPr id="3" name="Title 2">
            <a:extLst>
              <a:ext uri="{FF2B5EF4-FFF2-40B4-BE49-F238E27FC236}">
                <a16:creationId xmlns:a16="http://schemas.microsoft.com/office/drawing/2014/main" id="{00855D2B-A9D5-1A2C-C820-EE1AD0CABE99}"/>
              </a:ext>
            </a:extLst>
          </p:cNvPr>
          <p:cNvSpPr>
            <a:spLocks noGrp="1"/>
          </p:cNvSpPr>
          <p:nvPr>
            <p:ph type="title"/>
          </p:nvPr>
        </p:nvSpPr>
        <p:spPr>
          <a:xfrm>
            <a:off x="1365548" y="-6484"/>
            <a:ext cx="9753600" cy="1005840"/>
          </a:xfrm>
        </p:spPr>
        <p:txBody>
          <a:bodyPr/>
          <a:lstStyle/>
          <a:p>
            <a:r>
              <a:rPr lang="en-US" sz="2800" dirty="0"/>
              <a:t>Dynamic and Competitive Global Battery Market</a:t>
            </a:r>
          </a:p>
        </p:txBody>
      </p:sp>
      <p:pic>
        <p:nvPicPr>
          <p:cNvPr id="7" name="Picture 6">
            <a:extLst>
              <a:ext uri="{FF2B5EF4-FFF2-40B4-BE49-F238E27FC236}">
                <a16:creationId xmlns:a16="http://schemas.microsoft.com/office/drawing/2014/main" id="{A2E27650-2FC0-E0A7-B935-6CE7A878A67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30204" y="1488487"/>
            <a:ext cx="9501529" cy="5369513"/>
          </a:xfrm>
          <a:prstGeom prst="rect">
            <a:avLst/>
          </a:prstGeom>
        </p:spPr>
      </p:pic>
      <p:pic>
        <p:nvPicPr>
          <p:cNvPr id="4" name="Picture 3">
            <a:extLst>
              <a:ext uri="{FF2B5EF4-FFF2-40B4-BE49-F238E27FC236}">
                <a16:creationId xmlns:a16="http://schemas.microsoft.com/office/drawing/2014/main" id="{A1EF6D14-EDFC-E79B-2321-5D6285D2E3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48" y="1076593"/>
            <a:ext cx="2135248" cy="2221149"/>
          </a:xfrm>
          <a:prstGeom prst="rect">
            <a:avLst/>
          </a:prstGeom>
        </p:spPr>
      </p:pic>
      <p:pic>
        <p:nvPicPr>
          <p:cNvPr id="6" name="Picture 5">
            <a:extLst>
              <a:ext uri="{FF2B5EF4-FFF2-40B4-BE49-F238E27FC236}">
                <a16:creationId xmlns:a16="http://schemas.microsoft.com/office/drawing/2014/main" id="{27FA652A-81FA-EE2D-8D2F-8507ADA6F40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96139" y="1166765"/>
            <a:ext cx="2079101" cy="2375731"/>
          </a:xfrm>
          <a:prstGeom prst="rect">
            <a:avLst/>
          </a:prstGeom>
        </p:spPr>
      </p:pic>
      <p:pic>
        <p:nvPicPr>
          <p:cNvPr id="18" name="Picture 17">
            <a:extLst>
              <a:ext uri="{FF2B5EF4-FFF2-40B4-BE49-F238E27FC236}">
                <a16:creationId xmlns:a16="http://schemas.microsoft.com/office/drawing/2014/main" id="{E201AAC0-6832-FA09-0A61-A826BBBF87E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42137" y="3277198"/>
            <a:ext cx="3723486" cy="2012049"/>
          </a:xfrm>
          <a:prstGeom prst="rect">
            <a:avLst/>
          </a:prstGeom>
        </p:spPr>
      </p:pic>
      <p:pic>
        <p:nvPicPr>
          <p:cNvPr id="27" name="Picture 26">
            <a:extLst>
              <a:ext uri="{FF2B5EF4-FFF2-40B4-BE49-F238E27FC236}">
                <a16:creationId xmlns:a16="http://schemas.microsoft.com/office/drawing/2014/main" id="{07590A83-E6F4-7705-26E0-DED05157794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436" y="4649640"/>
            <a:ext cx="2613942" cy="2221149"/>
          </a:xfrm>
          <a:prstGeom prst="rect">
            <a:avLst/>
          </a:prstGeom>
        </p:spPr>
      </p:pic>
      <p:pic>
        <p:nvPicPr>
          <p:cNvPr id="35" name="Picture 34">
            <a:extLst>
              <a:ext uri="{FF2B5EF4-FFF2-40B4-BE49-F238E27FC236}">
                <a16:creationId xmlns:a16="http://schemas.microsoft.com/office/drawing/2014/main" id="{5AC2EFD1-A37D-C510-A0F9-D3176A3B0A37}"/>
              </a:ext>
            </a:extLst>
          </p:cNvPr>
          <p:cNvPicPr>
            <a:picLocks noChangeAspect="1"/>
          </p:cNvPicPr>
          <p:nvPr/>
        </p:nvPicPr>
        <p:blipFill>
          <a:blip r:embed="rId7"/>
          <a:stretch>
            <a:fillRect/>
          </a:stretch>
        </p:blipFill>
        <p:spPr>
          <a:xfrm>
            <a:off x="7363447" y="4765870"/>
            <a:ext cx="3814124" cy="2142475"/>
          </a:xfrm>
          <a:prstGeom prst="rect">
            <a:avLst/>
          </a:prstGeom>
        </p:spPr>
      </p:pic>
      <p:pic>
        <p:nvPicPr>
          <p:cNvPr id="37" name="Picture 36">
            <a:extLst>
              <a:ext uri="{FF2B5EF4-FFF2-40B4-BE49-F238E27FC236}">
                <a16:creationId xmlns:a16="http://schemas.microsoft.com/office/drawing/2014/main" id="{EF776757-015B-0B89-DDD7-DEEBF41D2919}"/>
              </a:ext>
            </a:extLst>
          </p:cNvPr>
          <p:cNvPicPr>
            <a:picLocks noChangeAspect="1"/>
          </p:cNvPicPr>
          <p:nvPr/>
        </p:nvPicPr>
        <p:blipFill>
          <a:blip r:embed="rId8"/>
          <a:stretch>
            <a:fillRect/>
          </a:stretch>
        </p:blipFill>
        <p:spPr>
          <a:xfrm>
            <a:off x="3655537" y="4825399"/>
            <a:ext cx="3447634" cy="2082946"/>
          </a:xfrm>
          <a:prstGeom prst="rect">
            <a:avLst/>
          </a:prstGeom>
        </p:spPr>
      </p:pic>
      <p:pic>
        <p:nvPicPr>
          <p:cNvPr id="9" name="Picture 8">
            <a:extLst>
              <a:ext uri="{FF2B5EF4-FFF2-40B4-BE49-F238E27FC236}">
                <a16:creationId xmlns:a16="http://schemas.microsoft.com/office/drawing/2014/main" id="{B0BECBF3-E84D-AC2F-C92D-A3476D399A7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46842" y="1085241"/>
            <a:ext cx="3421448" cy="2131606"/>
          </a:xfrm>
          <a:prstGeom prst="rect">
            <a:avLst/>
          </a:prstGeom>
        </p:spPr>
      </p:pic>
      <p:pic>
        <p:nvPicPr>
          <p:cNvPr id="30" name="Picture 29">
            <a:extLst>
              <a:ext uri="{FF2B5EF4-FFF2-40B4-BE49-F238E27FC236}">
                <a16:creationId xmlns:a16="http://schemas.microsoft.com/office/drawing/2014/main" id="{1400A1F8-257D-DAE6-00C6-128D58AFAE2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6436" y="2592523"/>
            <a:ext cx="2763968" cy="2375731"/>
          </a:xfrm>
          <a:prstGeom prst="rect">
            <a:avLst/>
          </a:prstGeom>
        </p:spPr>
      </p:pic>
      <p:pic>
        <p:nvPicPr>
          <p:cNvPr id="5" name="Picture 4">
            <a:extLst>
              <a:ext uri="{FF2B5EF4-FFF2-40B4-BE49-F238E27FC236}">
                <a16:creationId xmlns:a16="http://schemas.microsoft.com/office/drawing/2014/main" id="{AA19A378-A9E0-0EA2-9C3A-CAF838B8AC6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050590" y="1001232"/>
            <a:ext cx="2759285" cy="2215117"/>
          </a:xfrm>
          <a:prstGeom prst="rect">
            <a:avLst/>
          </a:prstGeom>
        </p:spPr>
      </p:pic>
    </p:spTree>
    <p:extLst>
      <p:ext uri="{BB962C8B-B14F-4D97-AF65-F5344CB8AC3E}">
        <p14:creationId xmlns:p14="http://schemas.microsoft.com/office/powerpoint/2010/main" val="3944512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ABC93B-55E4-CF56-9BD5-3F17C1F5984F}"/>
              </a:ext>
            </a:extLst>
          </p:cNvPr>
          <p:cNvSpPr>
            <a:spLocks noGrp="1"/>
          </p:cNvSpPr>
          <p:nvPr>
            <p:ph type="sldNum" sz="quarter" idx="12"/>
          </p:nvPr>
        </p:nvSpPr>
        <p:spPr/>
        <p:txBody>
          <a:bodyPr/>
          <a:lstStyle/>
          <a:p>
            <a:fld id="{BECF63ED-5365-0347-943C-46237B9951C9}" type="slidenum">
              <a:rPr lang="en-US" smtClean="0"/>
              <a:t>11</a:t>
            </a:fld>
            <a:endParaRPr lang="en-US"/>
          </a:p>
        </p:txBody>
      </p:sp>
      <p:sp>
        <p:nvSpPr>
          <p:cNvPr id="3" name="Title 2">
            <a:extLst>
              <a:ext uri="{FF2B5EF4-FFF2-40B4-BE49-F238E27FC236}">
                <a16:creationId xmlns:a16="http://schemas.microsoft.com/office/drawing/2014/main" id="{A50464C2-22F3-B7DB-F2D6-9AB734CCC77E}"/>
              </a:ext>
            </a:extLst>
          </p:cNvPr>
          <p:cNvSpPr>
            <a:spLocks noGrp="1"/>
          </p:cNvSpPr>
          <p:nvPr>
            <p:ph type="title"/>
          </p:nvPr>
        </p:nvSpPr>
        <p:spPr>
          <a:xfrm>
            <a:off x="1100982" y="254665"/>
            <a:ext cx="9871818" cy="548640"/>
          </a:xfrm>
        </p:spPr>
        <p:txBody>
          <a:bodyPr/>
          <a:lstStyle/>
          <a:p>
            <a:r>
              <a:rPr lang="en-US" sz="2400" dirty="0"/>
              <a:t>Remarks by Secretary of the Treasury Janet L. Yellen at a Press Conference in Beijing, the People’s Republic of China April 8, 2024</a:t>
            </a:r>
          </a:p>
        </p:txBody>
      </p:sp>
      <p:sp>
        <p:nvSpPr>
          <p:cNvPr id="5" name="TextBox 4">
            <a:extLst>
              <a:ext uri="{FF2B5EF4-FFF2-40B4-BE49-F238E27FC236}">
                <a16:creationId xmlns:a16="http://schemas.microsoft.com/office/drawing/2014/main" id="{E6D47B7E-FA1E-4A2A-D09C-F8D5AEEDC131}"/>
              </a:ext>
            </a:extLst>
          </p:cNvPr>
          <p:cNvSpPr txBox="1"/>
          <p:nvPr/>
        </p:nvSpPr>
        <p:spPr>
          <a:xfrm>
            <a:off x="307586" y="1307763"/>
            <a:ext cx="9448207" cy="4247317"/>
          </a:xfrm>
          <a:prstGeom prst="rect">
            <a:avLst/>
          </a:prstGeom>
          <a:noFill/>
        </p:spPr>
        <p:txBody>
          <a:bodyPr wrap="square">
            <a:spAutoFit/>
          </a:bodyPr>
          <a:lstStyle/>
          <a:p>
            <a:r>
              <a:rPr lang="en-US" dirty="0"/>
              <a:t>“…I expressed concern to senior Chinese officials that there are features of the Chinese economy that have growing negative spillovers on the U.S. and the globe. …Now, we are seeing an increase in business investment in a number of “new” industries targeted by the PRC’s industrial policy. </a:t>
            </a:r>
            <a:r>
              <a:rPr lang="en-US" b="1" u="sng" dirty="0"/>
              <a:t>That includes electric vehicles, lithium-ion batteries, and solar.</a:t>
            </a:r>
          </a:p>
          <a:p>
            <a:endParaRPr lang="en-US" dirty="0"/>
          </a:p>
          <a:p>
            <a:r>
              <a:rPr lang="en-US" dirty="0"/>
              <a:t>China is now simply too large for the rest of the world to absorb this enormous capacity. Actions taken by the PRC today can shift world prices. And </a:t>
            </a:r>
            <a:r>
              <a:rPr lang="en-US" b="1" u="sng" dirty="0"/>
              <a:t>when the global market is flooded by artificially cheap Chinese products, the viability of American and other foreign firms is put into question.</a:t>
            </a:r>
          </a:p>
          <a:p>
            <a:endParaRPr lang="en-US" dirty="0"/>
          </a:p>
          <a:p>
            <a:r>
              <a:rPr lang="en-US" dirty="0"/>
              <a:t>We’ve seen this story before. </a:t>
            </a:r>
            <a:r>
              <a:rPr lang="en-US" b="1" u="sng" dirty="0"/>
              <a:t>Over a decade ago, massive PRC government support led to below-cost Chinese steel that flooded the global market and decimated industries across the world </a:t>
            </a:r>
            <a:r>
              <a:rPr lang="en-US" dirty="0"/>
              <a:t>and in the United States. I’ve made clear that President Biden and I will not accept that reality again. I know that these serious concerns are shared by our allies and partners, from advanced economies to emerging markets.” [1]</a:t>
            </a:r>
          </a:p>
        </p:txBody>
      </p:sp>
      <p:sp>
        <p:nvSpPr>
          <p:cNvPr id="6" name="TextBox 5">
            <a:extLst>
              <a:ext uri="{FF2B5EF4-FFF2-40B4-BE49-F238E27FC236}">
                <a16:creationId xmlns:a16="http://schemas.microsoft.com/office/drawing/2014/main" id="{4CCDBC4E-A775-3C46-204E-B68796112C21}"/>
              </a:ext>
            </a:extLst>
          </p:cNvPr>
          <p:cNvSpPr txBox="1"/>
          <p:nvPr/>
        </p:nvSpPr>
        <p:spPr>
          <a:xfrm>
            <a:off x="7789919" y="6581001"/>
            <a:ext cx="6102626" cy="276999"/>
          </a:xfrm>
          <a:prstGeom prst="rect">
            <a:avLst/>
          </a:prstGeom>
          <a:noFill/>
        </p:spPr>
        <p:txBody>
          <a:bodyPr wrap="square">
            <a:spAutoFit/>
          </a:bodyPr>
          <a:lstStyle/>
          <a:p>
            <a:r>
              <a:rPr lang="en-US" sz="1200" dirty="0">
                <a:hlinkClick r:id="rId2"/>
              </a:rPr>
              <a:t>[1]. https://home.treasury.gov/news/press-releases/jy2241</a:t>
            </a:r>
            <a:r>
              <a:rPr lang="en-US" sz="1200" dirty="0"/>
              <a:t> </a:t>
            </a:r>
          </a:p>
        </p:txBody>
      </p:sp>
      <p:pic>
        <p:nvPicPr>
          <p:cNvPr id="4" name="Picture 3">
            <a:extLst>
              <a:ext uri="{FF2B5EF4-FFF2-40B4-BE49-F238E27FC236}">
                <a16:creationId xmlns:a16="http://schemas.microsoft.com/office/drawing/2014/main" id="{46E97286-4E36-6421-68AE-1C10D5B09446}"/>
              </a:ext>
            </a:extLst>
          </p:cNvPr>
          <p:cNvPicPr>
            <a:picLocks noChangeAspect="1"/>
          </p:cNvPicPr>
          <p:nvPr/>
        </p:nvPicPr>
        <p:blipFill>
          <a:blip r:embed="rId3"/>
          <a:stretch>
            <a:fillRect/>
          </a:stretch>
        </p:blipFill>
        <p:spPr>
          <a:xfrm>
            <a:off x="9880247" y="1520415"/>
            <a:ext cx="1923664" cy="2769328"/>
          </a:xfrm>
          <a:prstGeom prst="rect">
            <a:avLst/>
          </a:prstGeom>
        </p:spPr>
      </p:pic>
    </p:spTree>
    <p:extLst>
      <p:ext uri="{BB962C8B-B14F-4D97-AF65-F5344CB8AC3E}">
        <p14:creationId xmlns:p14="http://schemas.microsoft.com/office/powerpoint/2010/main" val="4287986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10E497-3BC5-2957-F97B-3A6091EBF1E1}"/>
              </a:ext>
            </a:extLst>
          </p:cNvPr>
          <p:cNvSpPr>
            <a:spLocks noGrp="1"/>
          </p:cNvSpPr>
          <p:nvPr>
            <p:ph type="sldNum" sz="quarter" idx="12"/>
          </p:nvPr>
        </p:nvSpPr>
        <p:spPr/>
        <p:txBody>
          <a:bodyPr/>
          <a:lstStyle/>
          <a:p>
            <a:fld id="{BECF63ED-5365-0347-943C-46237B9951C9}" type="slidenum">
              <a:rPr lang="en-US" smtClean="0"/>
              <a:t>12</a:t>
            </a:fld>
            <a:endParaRPr lang="en-US"/>
          </a:p>
        </p:txBody>
      </p:sp>
      <p:sp>
        <p:nvSpPr>
          <p:cNvPr id="3" name="Title 2">
            <a:extLst>
              <a:ext uri="{FF2B5EF4-FFF2-40B4-BE49-F238E27FC236}">
                <a16:creationId xmlns:a16="http://schemas.microsoft.com/office/drawing/2014/main" id="{10F477A0-C1B0-F5D8-D313-38B1E0D3340D}"/>
              </a:ext>
            </a:extLst>
          </p:cNvPr>
          <p:cNvSpPr>
            <a:spLocks noGrp="1"/>
          </p:cNvSpPr>
          <p:nvPr>
            <p:ph type="title"/>
          </p:nvPr>
        </p:nvSpPr>
        <p:spPr>
          <a:xfrm>
            <a:off x="1179859" y="144249"/>
            <a:ext cx="10009491" cy="787872"/>
          </a:xfrm>
        </p:spPr>
        <p:txBody>
          <a:bodyPr/>
          <a:lstStyle/>
          <a:p>
            <a:r>
              <a:rPr lang="en-US" sz="2400" dirty="0">
                <a:solidFill>
                  <a:srgbClr val="000000"/>
                </a:solidFill>
                <a:ea typeface="ＭＳ Ｐゴシック"/>
                <a:cs typeface="Arial"/>
              </a:rPr>
              <a:t>Press statement </a:t>
            </a:r>
            <a:r>
              <a:rPr lang="en-US" sz="2400" dirty="0">
                <a:ea typeface="ＭＳ Ｐゴシック"/>
                <a:cs typeface="Arial"/>
              </a:rPr>
              <a:t>by President von der Leyen following the trilateral meeting with French President Macron and President of the People's Republic of China Xi Jinping May 6, 2024</a:t>
            </a:r>
            <a:endParaRPr lang="en-US" sz="2400">
              <a:cs typeface="Arial"/>
            </a:endParaRPr>
          </a:p>
        </p:txBody>
      </p:sp>
      <p:sp>
        <p:nvSpPr>
          <p:cNvPr id="4" name="Text Placeholder 3">
            <a:extLst>
              <a:ext uri="{FF2B5EF4-FFF2-40B4-BE49-F238E27FC236}">
                <a16:creationId xmlns:a16="http://schemas.microsoft.com/office/drawing/2014/main" id="{A9C652C2-A00D-C99E-C936-47F38F919595}"/>
              </a:ext>
            </a:extLst>
          </p:cNvPr>
          <p:cNvSpPr>
            <a:spLocks noGrp="1"/>
          </p:cNvSpPr>
          <p:nvPr>
            <p:ph type="body" sz="quarter" idx="13"/>
          </p:nvPr>
        </p:nvSpPr>
        <p:spPr>
          <a:xfrm>
            <a:off x="284952" y="1603948"/>
            <a:ext cx="8388026" cy="4567979"/>
          </a:xfrm>
        </p:spPr>
        <p:txBody>
          <a:bodyPr/>
          <a:lstStyle/>
          <a:p>
            <a:pPr marL="7620" indent="0">
              <a:buNone/>
            </a:pPr>
            <a:r>
              <a:rPr lang="en-US" sz="2000" b="0" dirty="0">
                <a:ea typeface="ＭＳ Ｐゴシック"/>
                <a:cs typeface="Arial"/>
              </a:rPr>
              <a:t>"The first topic: Chinese subsidized products. These subsidized products – such as the </a:t>
            </a:r>
            <a:r>
              <a:rPr lang="en-US" sz="2000" dirty="0">
                <a:ea typeface="ＭＳ Ｐゴシック"/>
                <a:cs typeface="Arial"/>
              </a:rPr>
              <a:t>electric vehicles</a:t>
            </a:r>
            <a:r>
              <a:rPr lang="en-US" sz="2000" b="0" dirty="0">
                <a:ea typeface="ＭＳ Ｐゴシック"/>
                <a:cs typeface="Arial"/>
              </a:rPr>
              <a:t> or, for example, steel – are flooding the European market. At the same time, China continues to massively support its manufacturing sector. Combined with a domestic demand that is not increasing, the world cannot absorb China's surplus production. Therefore, I have encouraged the Chinese government to address these structural overcapacities.</a:t>
            </a:r>
            <a:endParaRPr lang="en-US" sz="2000" dirty="0"/>
          </a:p>
          <a:p>
            <a:pPr marL="7620" indent="0">
              <a:buNone/>
            </a:pPr>
            <a:endParaRPr lang="en-US" sz="2000" b="0" dirty="0">
              <a:ea typeface="ＭＳ Ｐゴシック"/>
              <a:cs typeface="Arial"/>
            </a:endParaRPr>
          </a:p>
          <a:p>
            <a:pPr marL="7620" indent="0">
              <a:buNone/>
            </a:pPr>
            <a:r>
              <a:rPr lang="en-US" sz="2000" b="0" dirty="0">
                <a:ea typeface="ＭＳ Ｐゴシック"/>
                <a:cs typeface="Arial"/>
              </a:rPr>
              <a:t>..We need to improve the resilience of our supply chains. For example, we tackle excessive dependencies by diversifying sources of critical raw materials. This is why we have negotiated several agreements to widen the number of countries from which we obtain critical raw materials....  "</a:t>
            </a:r>
            <a:endParaRPr lang="en-US" sz="2000" dirty="0">
              <a:ea typeface="ＭＳ Ｐゴシック"/>
              <a:cs typeface="Arial"/>
            </a:endParaRPr>
          </a:p>
        </p:txBody>
      </p:sp>
      <p:pic>
        <p:nvPicPr>
          <p:cNvPr id="5" name="Picture 4" descr="President von der Leyen stresses accomplishments of the strong EU-US  partnership upon receiving Atlantic Council's Distinguished Leadership  Award - PubAffairs Bruxelles">
            <a:extLst>
              <a:ext uri="{FF2B5EF4-FFF2-40B4-BE49-F238E27FC236}">
                <a16:creationId xmlns:a16="http://schemas.microsoft.com/office/drawing/2014/main" id="{0841AEC4-CF37-7944-7AC6-998BB4C0E4F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324"/>
          <a:stretch/>
        </p:blipFill>
        <p:spPr>
          <a:xfrm>
            <a:off x="9021726" y="1843181"/>
            <a:ext cx="2752079" cy="3501966"/>
          </a:xfrm>
          <a:prstGeom prst="rect">
            <a:avLst/>
          </a:prstGeom>
        </p:spPr>
      </p:pic>
    </p:spTree>
    <p:extLst>
      <p:ext uri="{BB962C8B-B14F-4D97-AF65-F5344CB8AC3E}">
        <p14:creationId xmlns:p14="http://schemas.microsoft.com/office/powerpoint/2010/main" val="382411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B44879-93E1-DAFC-9B22-C50B4A19E11E}"/>
              </a:ext>
            </a:extLst>
          </p:cNvPr>
          <p:cNvSpPr>
            <a:spLocks noGrp="1"/>
          </p:cNvSpPr>
          <p:nvPr>
            <p:ph type="sldNum" sz="quarter" idx="12"/>
          </p:nvPr>
        </p:nvSpPr>
        <p:spPr/>
        <p:txBody>
          <a:bodyPr/>
          <a:lstStyle/>
          <a:p>
            <a:fld id="{BECF63ED-5365-0347-943C-46237B9951C9}" type="slidenum">
              <a:rPr lang="en-US" smtClean="0"/>
              <a:t>13</a:t>
            </a:fld>
            <a:endParaRPr lang="en-US"/>
          </a:p>
        </p:txBody>
      </p:sp>
      <p:sp>
        <p:nvSpPr>
          <p:cNvPr id="3" name="Title 2">
            <a:extLst>
              <a:ext uri="{FF2B5EF4-FFF2-40B4-BE49-F238E27FC236}">
                <a16:creationId xmlns:a16="http://schemas.microsoft.com/office/drawing/2014/main" id="{DFEF93CA-E4B3-81BD-0952-82F9EDF05C6B}"/>
              </a:ext>
            </a:extLst>
          </p:cNvPr>
          <p:cNvSpPr>
            <a:spLocks noGrp="1"/>
          </p:cNvSpPr>
          <p:nvPr>
            <p:ph type="title"/>
          </p:nvPr>
        </p:nvSpPr>
        <p:spPr/>
        <p:txBody>
          <a:bodyPr/>
          <a:lstStyle/>
          <a:p>
            <a:r>
              <a:rPr lang="en-US" sz="2800" dirty="0">
                <a:ea typeface="ＭＳ Ｐゴシック"/>
                <a:cs typeface="Arial"/>
              </a:rPr>
              <a:t>Draft Section 301 Tariff Revisions</a:t>
            </a:r>
            <a:endParaRPr lang="en-US" sz="2800" dirty="0"/>
          </a:p>
        </p:txBody>
      </p:sp>
      <p:graphicFrame>
        <p:nvGraphicFramePr>
          <p:cNvPr id="8" name="Table 7">
            <a:extLst>
              <a:ext uri="{FF2B5EF4-FFF2-40B4-BE49-F238E27FC236}">
                <a16:creationId xmlns:a16="http://schemas.microsoft.com/office/drawing/2014/main" id="{2F33E434-CAF5-3C7E-1DAC-AB7D04DA02EC}"/>
              </a:ext>
            </a:extLst>
          </p:cNvPr>
          <p:cNvGraphicFramePr>
            <a:graphicFrameLocks noGrp="1"/>
          </p:cNvGraphicFramePr>
          <p:nvPr>
            <p:extLst>
              <p:ext uri="{D42A27DB-BD31-4B8C-83A1-F6EECF244321}">
                <p14:modId xmlns:p14="http://schemas.microsoft.com/office/powerpoint/2010/main" val="2753235798"/>
              </p:ext>
            </p:extLst>
          </p:nvPr>
        </p:nvGraphicFramePr>
        <p:xfrm>
          <a:off x="429491" y="1309254"/>
          <a:ext cx="10666361" cy="4968240"/>
        </p:xfrm>
        <a:graphic>
          <a:graphicData uri="http://schemas.openxmlformats.org/drawingml/2006/table">
            <a:tbl>
              <a:tblPr bandRow="1">
                <a:tableStyleId>{5C22544A-7EE6-4342-B048-85BDC9FD1C3A}</a:tableStyleId>
              </a:tblPr>
              <a:tblGrid>
                <a:gridCol w="6573981">
                  <a:extLst>
                    <a:ext uri="{9D8B030D-6E8A-4147-A177-3AD203B41FA5}">
                      <a16:colId xmlns:a16="http://schemas.microsoft.com/office/drawing/2014/main" val="3998857063"/>
                    </a:ext>
                  </a:extLst>
                </a:gridCol>
                <a:gridCol w="4092380">
                  <a:extLst>
                    <a:ext uri="{9D8B030D-6E8A-4147-A177-3AD203B41FA5}">
                      <a16:colId xmlns:a16="http://schemas.microsoft.com/office/drawing/2014/main" val="1872591293"/>
                    </a:ext>
                  </a:extLst>
                </a:gridCol>
              </a:tblGrid>
              <a:tr h="262750">
                <a:tc>
                  <a:txBody>
                    <a:bodyPr/>
                    <a:lstStyle/>
                    <a:p>
                      <a:pPr algn="ctr"/>
                      <a:r>
                        <a:rPr lang="en-US" sz="1800" b="1" dirty="0">
                          <a:solidFill>
                            <a:srgbClr val="9BBB59"/>
                          </a:solidFill>
                          <a:effectLst/>
                        </a:rPr>
                        <a:t>Product Category</a:t>
                      </a:r>
                      <a:endParaRPr lang="en-US" sz="1800" dirty="0">
                        <a:effectLst/>
                      </a:endParaRP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tc>
                  <a:txBody>
                    <a:bodyPr/>
                    <a:lstStyle/>
                    <a:p>
                      <a:pPr algn="ctr"/>
                      <a:r>
                        <a:rPr lang="en-US" sz="1800" b="1" dirty="0">
                          <a:solidFill>
                            <a:srgbClr val="9BBB59"/>
                          </a:solidFill>
                          <a:effectLst/>
                        </a:rPr>
                        <a:t> Rate Change (effective date)</a:t>
                      </a:r>
                      <a:endParaRPr lang="en-US" sz="1800" dirty="0">
                        <a:effectLst/>
                      </a:endParaRP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523214186"/>
                  </a:ext>
                </a:extLst>
              </a:tr>
              <a:tr h="262750">
                <a:tc>
                  <a:txBody>
                    <a:bodyPr/>
                    <a:lstStyle/>
                    <a:p>
                      <a:r>
                        <a:rPr lang="en-US" sz="1800" dirty="0">
                          <a:effectLst/>
                        </a:rPr>
                        <a:t> Electric vehicles </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tc>
                  <a:txBody>
                    <a:bodyPr/>
                    <a:lstStyle/>
                    <a:p>
                      <a:r>
                        <a:rPr lang="en-US" sz="1800" dirty="0">
                          <a:effectLst/>
                        </a:rPr>
                        <a:t> Increase from 25% to 100% (2024)</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4266675336"/>
                  </a:ext>
                </a:extLst>
              </a:tr>
              <a:tr h="262750">
                <a:tc gridSpan="2">
                  <a:txBody>
                    <a:bodyPr/>
                    <a:lstStyle/>
                    <a:p>
                      <a:pPr algn="l"/>
                      <a:r>
                        <a:rPr lang="en-US" sz="1800" dirty="0">
                          <a:effectLst/>
                        </a:rPr>
                        <a:t> </a:t>
                      </a:r>
                      <a:r>
                        <a:rPr lang="en-US" sz="1800" b="1" dirty="0">
                          <a:effectLst/>
                        </a:rPr>
                        <a:t>Batteries, Battery Components and Parts, and Critical Minerals</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598206024"/>
                  </a:ext>
                </a:extLst>
              </a:tr>
              <a:tr h="262750">
                <a:tc>
                  <a:txBody>
                    <a:bodyPr/>
                    <a:lstStyle/>
                    <a:p>
                      <a:r>
                        <a:rPr lang="en-US" sz="1800" dirty="0">
                          <a:effectLst/>
                        </a:rPr>
                        <a:t>       Battery parts (non-lithium-ion batteries)</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tc>
                  <a:txBody>
                    <a:bodyPr/>
                    <a:lstStyle/>
                    <a:p>
                      <a:r>
                        <a:rPr lang="en-US" sz="1800" dirty="0">
                          <a:effectLst/>
                        </a:rPr>
                        <a:t> Increase from 7.5% to 25% (2024)</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571756157"/>
                  </a:ext>
                </a:extLst>
              </a:tr>
              <a:tr h="262750">
                <a:tc>
                  <a:txBody>
                    <a:bodyPr/>
                    <a:lstStyle/>
                    <a:p>
                      <a:r>
                        <a:rPr lang="en-US" sz="1800" dirty="0">
                          <a:effectLst/>
                        </a:rPr>
                        <a:t>       Lithium-ion electrical vehicle batteries </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tc>
                  <a:txBody>
                    <a:bodyPr/>
                    <a:lstStyle/>
                    <a:p>
                      <a:r>
                        <a:rPr lang="en-US" sz="1800" dirty="0">
                          <a:effectLst/>
                        </a:rPr>
                        <a:t> Increase from 7.5% to 25% (2024)</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4082389535"/>
                  </a:ext>
                </a:extLst>
              </a:tr>
              <a:tr h="262750">
                <a:tc>
                  <a:txBody>
                    <a:bodyPr/>
                    <a:lstStyle/>
                    <a:p>
                      <a:r>
                        <a:rPr lang="en-US" sz="1800" dirty="0">
                          <a:effectLst/>
                        </a:rPr>
                        <a:t>       Natural graphite</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tc>
                  <a:txBody>
                    <a:bodyPr/>
                    <a:lstStyle/>
                    <a:p>
                      <a:r>
                        <a:rPr lang="en-US" sz="1800" dirty="0">
                          <a:effectLst/>
                        </a:rPr>
                        <a:t> Increase from 0% to 25% (2026)</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099794381"/>
                  </a:ext>
                </a:extLst>
              </a:tr>
              <a:tr h="262750">
                <a:tc>
                  <a:txBody>
                    <a:bodyPr/>
                    <a:lstStyle/>
                    <a:p>
                      <a:r>
                        <a:rPr lang="en-US" sz="1800" dirty="0">
                          <a:effectLst/>
                        </a:rPr>
                        <a:t>       Permanent magnets </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tc>
                  <a:txBody>
                    <a:bodyPr/>
                    <a:lstStyle/>
                    <a:p>
                      <a:r>
                        <a:rPr lang="en-US" sz="1800" dirty="0">
                          <a:effectLst/>
                        </a:rPr>
                        <a:t> Increase from 0% to 25% (2026)</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907104679"/>
                  </a:ext>
                </a:extLst>
              </a:tr>
              <a:tr h="262750">
                <a:tc>
                  <a:txBody>
                    <a:bodyPr/>
                    <a:lstStyle/>
                    <a:p>
                      <a:pPr lvl="0">
                        <a:buNone/>
                      </a:pPr>
                      <a:r>
                        <a:rPr lang="en-US" sz="1800" dirty="0">
                          <a:effectLst/>
                        </a:rPr>
                        <a:t>       Semiconductors </a:t>
                      </a:r>
                      <a:endParaRPr lang="en-US" sz="1800"/>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tc>
                  <a:txBody>
                    <a:bodyPr/>
                    <a:lstStyle/>
                    <a:p>
                      <a:pPr lvl="0">
                        <a:buNone/>
                      </a:pPr>
                      <a:r>
                        <a:rPr lang="en-US" sz="1800" dirty="0">
                          <a:effectLst/>
                        </a:rPr>
                        <a:t> Increase from 25% to 50% (2025)</a:t>
                      </a:r>
                      <a:endParaRPr lang="en-US" sz="1800"/>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4112281882"/>
                  </a:ext>
                </a:extLst>
              </a:tr>
              <a:tr h="262750">
                <a:tc>
                  <a:txBody>
                    <a:bodyPr/>
                    <a:lstStyle/>
                    <a:p>
                      <a:r>
                        <a:rPr lang="en-US" sz="1800" dirty="0">
                          <a:effectLst/>
                        </a:rPr>
                        <a:t>       Other critical minerals</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tc>
                  <a:txBody>
                    <a:bodyPr/>
                    <a:lstStyle/>
                    <a:p>
                      <a:r>
                        <a:rPr lang="en-US" sz="1800" dirty="0">
                          <a:effectLst/>
                        </a:rPr>
                        <a:t> Increase from 0% to 25% (2024)</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07044939"/>
                  </a:ext>
                </a:extLst>
              </a:tr>
              <a:tr h="262750">
                <a:tc gridSpan="2">
                  <a:txBody>
                    <a:bodyPr/>
                    <a:lstStyle/>
                    <a:p>
                      <a:pPr algn="l"/>
                      <a:r>
                        <a:rPr lang="en-US" sz="1800" b="1" dirty="0">
                          <a:solidFill>
                            <a:schemeClr val="bg1">
                              <a:lumMod val="50000"/>
                            </a:schemeClr>
                          </a:solidFill>
                          <a:effectLst/>
                        </a:rPr>
                        <a:t> Medical Products</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2047029700"/>
                  </a:ext>
                </a:extLst>
              </a:tr>
              <a:tr h="262750">
                <a:tc>
                  <a:txBody>
                    <a:bodyPr/>
                    <a:lstStyle/>
                    <a:p>
                      <a:r>
                        <a:rPr lang="en-US" sz="1800" dirty="0">
                          <a:solidFill>
                            <a:schemeClr val="bg1">
                              <a:lumMod val="50000"/>
                            </a:schemeClr>
                          </a:solidFill>
                          <a:effectLst/>
                        </a:rPr>
                        <a:t>       Facemasks </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tc>
                  <a:txBody>
                    <a:bodyPr/>
                    <a:lstStyle/>
                    <a:p>
                      <a:r>
                        <a:rPr lang="en-US" sz="1800" dirty="0">
                          <a:solidFill>
                            <a:schemeClr val="bg1">
                              <a:lumMod val="50000"/>
                            </a:schemeClr>
                          </a:solidFill>
                          <a:effectLst/>
                        </a:rPr>
                        <a:t> Increase from 0-7.5% to 25% (2024)</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803944636"/>
                  </a:ext>
                </a:extLst>
              </a:tr>
              <a:tr h="262750">
                <a:tc>
                  <a:txBody>
                    <a:bodyPr/>
                    <a:lstStyle/>
                    <a:p>
                      <a:r>
                        <a:rPr lang="en-US" sz="1800" dirty="0">
                          <a:solidFill>
                            <a:schemeClr val="bg1">
                              <a:lumMod val="50000"/>
                            </a:schemeClr>
                          </a:solidFill>
                          <a:effectLst/>
                        </a:rPr>
                        <a:t>       Syringes and needles </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tc>
                  <a:txBody>
                    <a:bodyPr/>
                    <a:lstStyle/>
                    <a:p>
                      <a:r>
                        <a:rPr lang="en-US" sz="1800" dirty="0">
                          <a:solidFill>
                            <a:schemeClr val="bg1">
                              <a:lumMod val="50000"/>
                            </a:schemeClr>
                          </a:solidFill>
                          <a:effectLst/>
                        </a:rPr>
                        <a:t> Increase from 0% to 50% (2024)</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322227883"/>
                  </a:ext>
                </a:extLst>
              </a:tr>
              <a:tr h="262750">
                <a:tc>
                  <a:txBody>
                    <a:bodyPr/>
                    <a:lstStyle/>
                    <a:p>
                      <a:r>
                        <a:rPr lang="en-US" sz="1800" dirty="0">
                          <a:solidFill>
                            <a:schemeClr val="bg1">
                              <a:lumMod val="50000"/>
                            </a:schemeClr>
                          </a:solidFill>
                          <a:effectLst/>
                        </a:rPr>
                        <a:t>       Medical gloves </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tc>
                  <a:txBody>
                    <a:bodyPr/>
                    <a:lstStyle/>
                    <a:p>
                      <a:r>
                        <a:rPr lang="en-US" sz="1800" dirty="0">
                          <a:solidFill>
                            <a:schemeClr val="bg1">
                              <a:lumMod val="50000"/>
                            </a:schemeClr>
                          </a:solidFill>
                          <a:effectLst/>
                        </a:rPr>
                        <a:t> Increase from 7.5% to 25% (2026)</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710025911"/>
                  </a:ext>
                </a:extLst>
              </a:tr>
              <a:tr h="262750">
                <a:tc>
                  <a:txBody>
                    <a:bodyPr/>
                    <a:lstStyle/>
                    <a:p>
                      <a:r>
                        <a:rPr lang="en-US" sz="1800" dirty="0">
                          <a:solidFill>
                            <a:schemeClr val="bg1">
                              <a:lumMod val="50000"/>
                            </a:schemeClr>
                          </a:solidFill>
                          <a:effectLst/>
                        </a:rPr>
                        <a:t> Ship to shore cranes  </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tc>
                  <a:txBody>
                    <a:bodyPr/>
                    <a:lstStyle/>
                    <a:p>
                      <a:r>
                        <a:rPr lang="en-US" sz="1800" dirty="0">
                          <a:solidFill>
                            <a:schemeClr val="bg1">
                              <a:lumMod val="50000"/>
                            </a:schemeClr>
                          </a:solidFill>
                          <a:effectLst/>
                        </a:rPr>
                        <a:t> Increase from 0% to 25% (2024)</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47610192"/>
                  </a:ext>
                </a:extLst>
              </a:tr>
              <a:tr h="262750">
                <a:tc>
                  <a:txBody>
                    <a:bodyPr/>
                    <a:lstStyle/>
                    <a:p>
                      <a:r>
                        <a:rPr lang="en-US" sz="1800" dirty="0">
                          <a:effectLst/>
                        </a:rPr>
                        <a:t> Solar cells (whether or not assembled into modules)</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tc>
                  <a:txBody>
                    <a:bodyPr/>
                    <a:lstStyle/>
                    <a:p>
                      <a:r>
                        <a:rPr lang="en-US" sz="1800" dirty="0">
                          <a:effectLst/>
                        </a:rPr>
                        <a:t> Increase from 25% to 50% (2024)</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225823341"/>
                  </a:ext>
                </a:extLst>
              </a:tr>
              <a:tr h="502318">
                <a:tc>
                  <a:txBody>
                    <a:bodyPr/>
                    <a:lstStyle/>
                    <a:p>
                      <a:r>
                        <a:rPr lang="en-US" sz="1800" dirty="0">
                          <a:solidFill>
                            <a:schemeClr val="bg1">
                              <a:lumMod val="50000"/>
                            </a:schemeClr>
                          </a:solidFill>
                          <a:effectLst/>
                        </a:rPr>
                        <a:t> Steel and aluminum products (including steel- and aluminum-intensive products)</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tc>
                  <a:txBody>
                    <a:bodyPr/>
                    <a:lstStyle/>
                    <a:p>
                      <a:r>
                        <a:rPr lang="en-US" sz="1800" dirty="0">
                          <a:solidFill>
                            <a:schemeClr val="bg1">
                              <a:lumMod val="50000"/>
                            </a:schemeClr>
                          </a:solidFill>
                          <a:effectLst/>
                        </a:rPr>
                        <a:t> Increase from 0-7.5% to 25% (2024)</a:t>
                      </a:r>
                    </a:p>
                  </a:txBody>
                  <a:tcPr marL="9525" marR="9525" marT="9525" marB="9525" anchor="ctr">
                    <a:lnL w="9525" cap="flat" cmpd="sng" algn="ctr">
                      <a:solidFill>
                        <a:srgbClr val="000000"/>
                      </a:solidFill>
                      <a:prstDash val="dot"/>
                      <a:round/>
                      <a:headEnd type="none" w="med" len="med"/>
                      <a:tailEnd type="none" w="med" len="med"/>
                    </a:lnL>
                    <a:lnR w="9525" cap="flat" cmpd="sng" algn="ctr">
                      <a:solidFill>
                        <a:srgbClr val="000000"/>
                      </a:solidFill>
                      <a:prstDash val="dot"/>
                      <a:round/>
                      <a:headEnd type="none" w="med" len="med"/>
                      <a:tailEnd type="none" w="med" len="med"/>
                    </a:lnR>
                    <a:lnT w="9525" cap="flat" cmpd="sng" algn="ctr">
                      <a:solidFill>
                        <a:srgbClr val="000000"/>
                      </a:solidFill>
                      <a:prstDash val="dot"/>
                      <a:round/>
                      <a:headEnd type="none" w="med" len="med"/>
                      <a:tailEnd type="none" w="med" len="med"/>
                    </a:lnT>
                    <a:lnB w="9525"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570540511"/>
                  </a:ext>
                </a:extLst>
              </a:tr>
            </a:tbl>
          </a:graphicData>
        </a:graphic>
      </p:graphicFrame>
    </p:spTree>
    <p:extLst>
      <p:ext uri="{BB962C8B-B14F-4D97-AF65-F5344CB8AC3E}">
        <p14:creationId xmlns:p14="http://schemas.microsoft.com/office/powerpoint/2010/main" val="632362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175D38-82B2-435A-ABE8-4609AB391DFD}"/>
              </a:ext>
            </a:extLst>
          </p:cNvPr>
          <p:cNvSpPr>
            <a:spLocks noGrp="1"/>
          </p:cNvSpPr>
          <p:nvPr>
            <p:ph type="sldNum" sz="quarter" idx="11"/>
          </p:nvPr>
        </p:nvSpPr>
        <p:spPr/>
        <p:txBody>
          <a:bodyPr/>
          <a:lstStyle/>
          <a:p>
            <a:fld id="{B6731FE5-2FCF-4664-8E8A-61445836C26E}" type="slidenum">
              <a:rPr lang="en-US" smtClean="0">
                <a:solidFill>
                  <a:srgbClr val="000000"/>
                </a:solidFill>
              </a:rPr>
              <a:pPr/>
              <a:t>14</a:t>
            </a:fld>
            <a:endParaRPr lang="en-US" dirty="0">
              <a:solidFill>
                <a:srgbClr val="000000"/>
              </a:solidFill>
            </a:endParaRPr>
          </a:p>
        </p:txBody>
      </p:sp>
      <p:sp>
        <p:nvSpPr>
          <p:cNvPr id="4" name="Title 3">
            <a:extLst>
              <a:ext uri="{FF2B5EF4-FFF2-40B4-BE49-F238E27FC236}">
                <a16:creationId xmlns:a16="http://schemas.microsoft.com/office/drawing/2014/main" id="{353CA3F9-A124-45CB-B941-3132D04E8C9F}"/>
              </a:ext>
            </a:extLst>
          </p:cNvPr>
          <p:cNvSpPr>
            <a:spLocks noGrp="1"/>
          </p:cNvSpPr>
          <p:nvPr>
            <p:ph type="title"/>
          </p:nvPr>
        </p:nvSpPr>
        <p:spPr/>
        <p:txBody>
          <a:bodyPr/>
          <a:lstStyle/>
          <a:p>
            <a:r>
              <a:rPr lang="en-US" sz="2800" dirty="0"/>
              <a:t>DOD in the Global Li-ion Market</a:t>
            </a:r>
          </a:p>
        </p:txBody>
      </p:sp>
      <p:sp>
        <p:nvSpPr>
          <p:cNvPr id="9" name="TextBox 8">
            <a:extLst>
              <a:ext uri="{FF2B5EF4-FFF2-40B4-BE49-F238E27FC236}">
                <a16:creationId xmlns:a16="http://schemas.microsoft.com/office/drawing/2014/main" id="{989E1C56-B276-4718-91D2-4ED732FE0FB1}"/>
              </a:ext>
            </a:extLst>
          </p:cNvPr>
          <p:cNvSpPr txBox="1"/>
          <p:nvPr/>
        </p:nvSpPr>
        <p:spPr>
          <a:xfrm>
            <a:off x="278859" y="5999079"/>
            <a:ext cx="11776954" cy="646331"/>
          </a:xfrm>
          <a:prstGeom prst="rect">
            <a:avLst/>
          </a:prstGeom>
          <a:noFill/>
        </p:spPr>
        <p:txBody>
          <a:bodyPr wrap="square" rtlCol="0">
            <a:spAutoFit/>
          </a:bodyPr>
          <a:lstStyle/>
          <a:p>
            <a:pPr algn="ctr" defTabSz="685800"/>
            <a:r>
              <a:rPr lang="en-US" dirty="0">
                <a:solidFill>
                  <a:prstClr val="black"/>
                </a:solidFill>
                <a:latin typeface="Arial" panose="020B0604020202020204" pitchFamily="34" charset="0"/>
                <a:cs typeface="Arial" panose="020B0604020202020204" pitchFamily="34" charset="0"/>
              </a:rPr>
              <a:t>Global lithium-ion battery market breakdown. Category labels are followed by percentage of the total lithium-ion market. In 2022, total global lithium-ion battery demand was </a:t>
            </a:r>
            <a:r>
              <a:rPr lang="en-US" b="1" u="sng" dirty="0">
                <a:solidFill>
                  <a:prstClr val="black"/>
                </a:solidFill>
                <a:latin typeface="Arial" panose="020B0604020202020204" pitchFamily="34" charset="0"/>
                <a:cs typeface="Arial" panose="020B0604020202020204" pitchFamily="34" charset="0"/>
              </a:rPr>
              <a:t>642 GWh</a:t>
            </a:r>
            <a:r>
              <a:rPr lang="en-US" dirty="0">
                <a:solidFill>
                  <a:prstClr val="black"/>
                </a:solidFill>
                <a:latin typeface="Arial" panose="020B0604020202020204" pitchFamily="34" charset="0"/>
                <a:cs typeface="Arial" panose="020B0604020202020204" pitchFamily="34" charset="0"/>
              </a:rPr>
              <a:t>. Source: Benchmark Minerals Intelligence</a:t>
            </a:r>
          </a:p>
        </p:txBody>
      </p:sp>
      <p:pic>
        <p:nvPicPr>
          <p:cNvPr id="10" name="Picture 9">
            <a:extLst>
              <a:ext uri="{FF2B5EF4-FFF2-40B4-BE49-F238E27FC236}">
                <a16:creationId xmlns:a16="http://schemas.microsoft.com/office/drawing/2014/main" id="{7ED836B4-A80A-44B0-88C4-2ABBFC6164A5}"/>
              </a:ext>
            </a:extLst>
          </p:cNvPr>
          <p:cNvPicPr>
            <a:picLocks noChangeAspect="1"/>
          </p:cNvPicPr>
          <p:nvPr/>
        </p:nvPicPr>
        <p:blipFill>
          <a:blip r:embed="rId2"/>
          <a:stretch>
            <a:fillRect/>
          </a:stretch>
        </p:blipFill>
        <p:spPr>
          <a:xfrm>
            <a:off x="1068125" y="1117112"/>
            <a:ext cx="9144000" cy="5285232"/>
          </a:xfrm>
          <a:prstGeom prst="rect">
            <a:avLst/>
          </a:prstGeom>
        </p:spPr>
      </p:pic>
    </p:spTree>
    <p:extLst>
      <p:ext uri="{BB962C8B-B14F-4D97-AF65-F5344CB8AC3E}">
        <p14:creationId xmlns:p14="http://schemas.microsoft.com/office/powerpoint/2010/main" val="343188977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B655D2-5993-C286-6283-365C964615FC}"/>
              </a:ext>
            </a:extLst>
          </p:cNvPr>
          <p:cNvSpPr>
            <a:spLocks noGrp="1"/>
          </p:cNvSpPr>
          <p:nvPr>
            <p:ph type="sldNum" sz="quarter" idx="12"/>
          </p:nvPr>
        </p:nvSpPr>
        <p:spPr/>
        <p:txBody>
          <a:bodyPr/>
          <a:lstStyle/>
          <a:p>
            <a:fld id="{BECF63ED-5365-0347-943C-46237B9951C9}" type="slidenum">
              <a:rPr lang="en-US" smtClean="0"/>
              <a:t>15</a:t>
            </a:fld>
            <a:endParaRPr lang="en-US"/>
          </a:p>
        </p:txBody>
      </p:sp>
      <p:sp>
        <p:nvSpPr>
          <p:cNvPr id="3" name="Title 2">
            <a:extLst>
              <a:ext uri="{FF2B5EF4-FFF2-40B4-BE49-F238E27FC236}">
                <a16:creationId xmlns:a16="http://schemas.microsoft.com/office/drawing/2014/main" id="{38642B31-4835-4548-B3C8-F24D95CE8E89}"/>
              </a:ext>
            </a:extLst>
          </p:cNvPr>
          <p:cNvSpPr>
            <a:spLocks noGrp="1"/>
          </p:cNvSpPr>
          <p:nvPr>
            <p:ph type="title"/>
          </p:nvPr>
        </p:nvSpPr>
        <p:spPr>
          <a:xfrm>
            <a:off x="426720" y="3029132"/>
            <a:ext cx="11338560" cy="548640"/>
          </a:xfrm>
        </p:spPr>
        <p:txBody>
          <a:bodyPr/>
          <a:lstStyle/>
          <a:p>
            <a:r>
              <a:rPr lang="en-US" sz="2800" dirty="0"/>
              <a:t>Part II: Review of Prior DOD Demand Briefing Findings</a:t>
            </a:r>
          </a:p>
        </p:txBody>
      </p:sp>
    </p:spTree>
    <p:extLst>
      <p:ext uri="{BB962C8B-B14F-4D97-AF65-F5344CB8AC3E}">
        <p14:creationId xmlns:p14="http://schemas.microsoft.com/office/powerpoint/2010/main" val="2165993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607C76-379E-BF56-65C3-FE43E9D14F35}"/>
              </a:ext>
            </a:extLst>
          </p:cNvPr>
          <p:cNvSpPr>
            <a:spLocks noGrp="1"/>
          </p:cNvSpPr>
          <p:nvPr>
            <p:ph type="sldNum" sz="quarter" idx="12"/>
          </p:nvPr>
        </p:nvSpPr>
        <p:spPr/>
        <p:txBody>
          <a:bodyPr/>
          <a:lstStyle/>
          <a:p>
            <a:fld id="{BECF63ED-5365-0347-943C-46237B9951C9}" type="slidenum">
              <a:rPr lang="en-US" smtClean="0"/>
              <a:t>16</a:t>
            </a:fld>
            <a:endParaRPr lang="en-US"/>
          </a:p>
        </p:txBody>
      </p:sp>
      <p:sp>
        <p:nvSpPr>
          <p:cNvPr id="3" name="Title 2">
            <a:extLst>
              <a:ext uri="{FF2B5EF4-FFF2-40B4-BE49-F238E27FC236}">
                <a16:creationId xmlns:a16="http://schemas.microsoft.com/office/drawing/2014/main" id="{F2E24482-C0B1-B175-7445-0355FBA344A5}"/>
              </a:ext>
            </a:extLst>
          </p:cNvPr>
          <p:cNvSpPr>
            <a:spLocks noGrp="1"/>
          </p:cNvSpPr>
          <p:nvPr>
            <p:ph type="title"/>
          </p:nvPr>
        </p:nvSpPr>
        <p:spPr>
          <a:xfrm>
            <a:off x="1174202" y="365760"/>
            <a:ext cx="9493797" cy="548640"/>
          </a:xfrm>
        </p:spPr>
        <p:txBody>
          <a:bodyPr/>
          <a:lstStyle/>
          <a:p>
            <a:r>
              <a:rPr lang="en-US" sz="2800" dirty="0"/>
              <a:t>Summary of FY23 DOD Demand Signal Findings (Presented June 2023)</a:t>
            </a:r>
          </a:p>
        </p:txBody>
      </p:sp>
      <p:sp>
        <p:nvSpPr>
          <p:cNvPr id="4" name="Text Placeholder 3">
            <a:extLst>
              <a:ext uri="{FF2B5EF4-FFF2-40B4-BE49-F238E27FC236}">
                <a16:creationId xmlns:a16="http://schemas.microsoft.com/office/drawing/2014/main" id="{AB97D3C1-6FEC-94D9-61C9-8C94F953A623}"/>
              </a:ext>
            </a:extLst>
          </p:cNvPr>
          <p:cNvSpPr>
            <a:spLocks noGrp="1"/>
          </p:cNvSpPr>
          <p:nvPr>
            <p:ph type="body" sz="quarter" idx="13"/>
          </p:nvPr>
        </p:nvSpPr>
        <p:spPr>
          <a:xfrm>
            <a:off x="149300" y="1496744"/>
            <a:ext cx="11893399" cy="5090746"/>
          </a:xfrm>
        </p:spPr>
        <p:txBody>
          <a:bodyPr/>
          <a:lstStyle/>
          <a:p>
            <a:pPr marL="464344" indent="-457200">
              <a:spcBef>
                <a:spcPts val="450"/>
              </a:spcBef>
              <a:spcAft>
                <a:spcPts val="600"/>
              </a:spcAft>
              <a:buFont typeface="+mj-lt"/>
              <a:buAutoNum type="arabicPeriod"/>
            </a:pPr>
            <a:r>
              <a:rPr lang="en-US" sz="2000" b="0" dirty="0"/>
              <a:t>DoD buys ~500-700MWh of rechargeable batteries per year dominated by non-lithium chemistries</a:t>
            </a:r>
          </a:p>
          <a:p>
            <a:pPr marL="464344" indent="-457200">
              <a:spcBef>
                <a:spcPts val="450"/>
              </a:spcBef>
              <a:spcAft>
                <a:spcPts val="600"/>
              </a:spcAft>
              <a:buFont typeface="+mj-lt"/>
              <a:buAutoNum type="arabicPeriod"/>
            </a:pPr>
            <a:r>
              <a:rPr lang="en-US" sz="2000" b="0" dirty="0"/>
              <a:t>DoD has completed a partial analysis of current and future rechargeable demand although additional effort is needed to close data gaps </a:t>
            </a:r>
          </a:p>
          <a:p>
            <a:pPr marL="464344" indent="-457200">
              <a:spcBef>
                <a:spcPts val="450"/>
              </a:spcBef>
              <a:spcAft>
                <a:spcPts val="600"/>
              </a:spcAft>
              <a:buFont typeface="+mj-lt"/>
              <a:buAutoNum type="arabicPeriod"/>
            </a:pPr>
            <a:r>
              <a:rPr lang="en-US" sz="2000" b="0" dirty="0"/>
              <a:t>Growth of li-ion demand is expected to be driven by tactical vehicle and ground support equipment domains, though dismounted warfighter and unmanned systems applications are expected to contribute to growth</a:t>
            </a:r>
          </a:p>
          <a:p>
            <a:pPr marL="464344" indent="-457200">
              <a:spcBef>
                <a:spcPts val="450"/>
              </a:spcBef>
              <a:spcAft>
                <a:spcPts val="600"/>
              </a:spcAft>
              <a:buFont typeface="+mj-lt"/>
              <a:buAutoNum type="arabicPeriod"/>
            </a:pPr>
            <a:r>
              <a:rPr lang="en-US" sz="2000" b="0" dirty="0"/>
              <a:t>Specialty markets and specialty battery designs will continue to be needed to meet </a:t>
            </a:r>
            <a:r>
              <a:rPr lang="en-US" sz="2000" b="0" u="sng" dirty="0"/>
              <a:t>many</a:t>
            </a:r>
            <a:r>
              <a:rPr lang="en-US" sz="2000" b="0" dirty="0"/>
              <a:t> DoD missions</a:t>
            </a:r>
          </a:p>
          <a:p>
            <a:pPr marL="464344" indent="-457200">
              <a:spcBef>
                <a:spcPts val="450"/>
              </a:spcBef>
              <a:spcAft>
                <a:spcPts val="600"/>
              </a:spcAft>
              <a:buFont typeface="+mj-lt"/>
              <a:buAutoNum type="arabicPeriod"/>
            </a:pPr>
            <a:r>
              <a:rPr lang="en-US" sz="2000" b="0" dirty="0"/>
              <a:t>Aggregation of demand can lower costs and flatten the DoD purchase behavior making DoD a more predictable customer </a:t>
            </a:r>
          </a:p>
          <a:p>
            <a:pPr marL="464344" indent="-457200">
              <a:spcBef>
                <a:spcPts val="450"/>
              </a:spcBef>
              <a:spcAft>
                <a:spcPts val="600"/>
              </a:spcAft>
              <a:buFont typeface="+mj-lt"/>
              <a:buAutoNum type="arabicPeriod"/>
            </a:pPr>
            <a:r>
              <a:rPr lang="en-US" sz="2000" b="0" dirty="0"/>
              <a:t>DoD standardization investments are structured to target the largest known opportunities, although future standard formats may be needed in the DoD portfolio</a:t>
            </a:r>
          </a:p>
          <a:p>
            <a:pPr marL="7144" indent="0">
              <a:spcBef>
                <a:spcPts val="450"/>
              </a:spcBef>
              <a:spcAft>
                <a:spcPts val="600"/>
              </a:spcAft>
              <a:buNone/>
            </a:pPr>
            <a:endParaRPr lang="en-US" sz="2000" b="0" dirty="0"/>
          </a:p>
        </p:txBody>
      </p:sp>
    </p:spTree>
    <p:extLst>
      <p:ext uri="{BB962C8B-B14F-4D97-AF65-F5344CB8AC3E}">
        <p14:creationId xmlns:p14="http://schemas.microsoft.com/office/powerpoint/2010/main" val="1823568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B655D2-5993-C286-6283-365C964615FC}"/>
              </a:ext>
            </a:extLst>
          </p:cNvPr>
          <p:cNvSpPr>
            <a:spLocks noGrp="1"/>
          </p:cNvSpPr>
          <p:nvPr>
            <p:ph type="sldNum" sz="quarter" idx="12"/>
          </p:nvPr>
        </p:nvSpPr>
        <p:spPr/>
        <p:txBody>
          <a:bodyPr/>
          <a:lstStyle/>
          <a:p>
            <a:fld id="{BECF63ED-5365-0347-943C-46237B9951C9}" type="slidenum">
              <a:rPr lang="en-US" smtClean="0"/>
              <a:t>17</a:t>
            </a:fld>
            <a:endParaRPr lang="en-US"/>
          </a:p>
        </p:txBody>
      </p:sp>
      <p:sp>
        <p:nvSpPr>
          <p:cNvPr id="3" name="Title 2">
            <a:extLst>
              <a:ext uri="{FF2B5EF4-FFF2-40B4-BE49-F238E27FC236}">
                <a16:creationId xmlns:a16="http://schemas.microsoft.com/office/drawing/2014/main" id="{38642B31-4835-4548-B3C8-F24D95CE8E89}"/>
              </a:ext>
            </a:extLst>
          </p:cNvPr>
          <p:cNvSpPr>
            <a:spLocks noGrp="1"/>
          </p:cNvSpPr>
          <p:nvPr>
            <p:ph type="title"/>
          </p:nvPr>
        </p:nvSpPr>
        <p:spPr>
          <a:xfrm>
            <a:off x="426720" y="3029132"/>
            <a:ext cx="11338560" cy="548640"/>
          </a:xfrm>
        </p:spPr>
        <p:txBody>
          <a:bodyPr/>
          <a:lstStyle/>
          <a:p>
            <a:r>
              <a:rPr lang="en-US" sz="2800" dirty="0">
                <a:ea typeface="ＭＳ Ｐゴシック"/>
              </a:rPr>
              <a:t>Part II: Updates to FY23 Findings on DOD Battery Acquisition</a:t>
            </a:r>
            <a:endParaRPr lang="en-US" sz="2800" dirty="0"/>
          </a:p>
        </p:txBody>
      </p:sp>
    </p:spTree>
    <p:extLst>
      <p:ext uri="{BB962C8B-B14F-4D97-AF65-F5344CB8AC3E}">
        <p14:creationId xmlns:p14="http://schemas.microsoft.com/office/powerpoint/2010/main" val="845126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028F1D-412A-AEB0-A7C6-691364C4B177}"/>
              </a:ext>
            </a:extLst>
          </p:cNvPr>
          <p:cNvSpPr>
            <a:spLocks noGrp="1"/>
          </p:cNvSpPr>
          <p:nvPr>
            <p:ph type="sldNum" sz="quarter" idx="12"/>
          </p:nvPr>
        </p:nvSpPr>
        <p:spPr/>
        <p:txBody>
          <a:bodyPr/>
          <a:lstStyle/>
          <a:p>
            <a:fld id="{BECF63ED-5365-0347-943C-46237B9951C9}" type="slidenum">
              <a:rPr lang="en-US" smtClean="0"/>
              <a:t>18</a:t>
            </a:fld>
            <a:endParaRPr lang="en-US" dirty="0"/>
          </a:p>
        </p:txBody>
      </p:sp>
      <p:sp>
        <p:nvSpPr>
          <p:cNvPr id="3" name="Title 2">
            <a:extLst>
              <a:ext uri="{FF2B5EF4-FFF2-40B4-BE49-F238E27FC236}">
                <a16:creationId xmlns:a16="http://schemas.microsoft.com/office/drawing/2014/main" id="{FE9C3F57-F9D6-57C1-0EF0-0DA8FE56ACBD}"/>
              </a:ext>
            </a:extLst>
          </p:cNvPr>
          <p:cNvSpPr>
            <a:spLocks noGrp="1"/>
          </p:cNvSpPr>
          <p:nvPr>
            <p:ph type="title"/>
          </p:nvPr>
        </p:nvSpPr>
        <p:spPr>
          <a:xfrm>
            <a:off x="947363" y="230000"/>
            <a:ext cx="9947874" cy="548640"/>
          </a:xfrm>
        </p:spPr>
        <p:txBody>
          <a:bodyPr/>
          <a:lstStyle/>
          <a:p>
            <a:r>
              <a:rPr lang="en-US" sz="2800" dirty="0"/>
              <a:t>By Application: Advanced </a:t>
            </a:r>
            <a:r>
              <a:rPr lang="en-US" sz="2800" u="sng" dirty="0"/>
              <a:t>Rechargeable</a:t>
            </a:r>
            <a:r>
              <a:rPr lang="en-US" sz="2800" dirty="0"/>
              <a:t> Battery Requirements Hierarchy</a:t>
            </a:r>
          </a:p>
        </p:txBody>
      </p:sp>
      <p:sp>
        <p:nvSpPr>
          <p:cNvPr id="10" name="Arrow: Right 9">
            <a:extLst>
              <a:ext uri="{FF2B5EF4-FFF2-40B4-BE49-F238E27FC236}">
                <a16:creationId xmlns:a16="http://schemas.microsoft.com/office/drawing/2014/main" id="{BBC37E05-D9C8-DD6F-014C-5DA3744A2020}"/>
              </a:ext>
            </a:extLst>
          </p:cNvPr>
          <p:cNvSpPr/>
          <p:nvPr/>
        </p:nvSpPr>
        <p:spPr>
          <a:xfrm rot="16200000">
            <a:off x="-2182389" y="3378964"/>
            <a:ext cx="5187017" cy="7649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Advanced Battery Requirements Maturity </a:t>
            </a:r>
          </a:p>
        </p:txBody>
      </p:sp>
      <p:grpSp>
        <p:nvGrpSpPr>
          <p:cNvPr id="5" name="Group 4">
            <a:extLst>
              <a:ext uri="{FF2B5EF4-FFF2-40B4-BE49-F238E27FC236}">
                <a16:creationId xmlns:a16="http://schemas.microsoft.com/office/drawing/2014/main" id="{5105076A-906E-2B51-4E5D-8499575EE852}"/>
              </a:ext>
            </a:extLst>
          </p:cNvPr>
          <p:cNvGrpSpPr/>
          <p:nvPr/>
        </p:nvGrpSpPr>
        <p:grpSpPr>
          <a:xfrm>
            <a:off x="819747" y="1256096"/>
            <a:ext cx="10552507" cy="5478079"/>
            <a:chOff x="672979" y="1305222"/>
            <a:chExt cx="10552507" cy="5478079"/>
          </a:xfrm>
        </p:grpSpPr>
        <p:sp>
          <p:nvSpPr>
            <p:cNvPr id="6" name="Rectangle 5">
              <a:extLst>
                <a:ext uri="{FF2B5EF4-FFF2-40B4-BE49-F238E27FC236}">
                  <a16:creationId xmlns:a16="http://schemas.microsoft.com/office/drawing/2014/main" id="{796FA4A6-B856-934C-70A4-E5D69EB466C0}"/>
                </a:ext>
              </a:extLst>
            </p:cNvPr>
            <p:cNvSpPr/>
            <p:nvPr/>
          </p:nvSpPr>
          <p:spPr>
            <a:xfrm>
              <a:off x="3878491" y="1407518"/>
              <a:ext cx="3657600" cy="548640"/>
            </a:xfrm>
            <a:prstGeom prst="rect">
              <a:avLst/>
            </a:prstGeom>
            <a:solidFill>
              <a:schemeClr val="bg1">
                <a:lumMod val="9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solidFill>
                    <a:schemeClr val="tx1"/>
                  </a:solidFill>
                </a:rPr>
                <a:t>UxS</a:t>
              </a:r>
              <a:endParaRPr lang="en-US" sz="1800" kern="1200" dirty="0">
                <a:solidFill>
                  <a:schemeClr val="tx1"/>
                </a:solidFill>
              </a:endParaRPr>
            </a:p>
          </p:txBody>
        </p:sp>
        <p:sp>
          <p:nvSpPr>
            <p:cNvPr id="7" name="Rectangle 6">
              <a:extLst>
                <a:ext uri="{FF2B5EF4-FFF2-40B4-BE49-F238E27FC236}">
                  <a16:creationId xmlns:a16="http://schemas.microsoft.com/office/drawing/2014/main" id="{670F94F5-608F-D772-4969-CFA4B11E8773}"/>
                </a:ext>
              </a:extLst>
            </p:cNvPr>
            <p:cNvSpPr/>
            <p:nvPr/>
          </p:nvSpPr>
          <p:spPr>
            <a:xfrm>
              <a:off x="3878491" y="2084851"/>
              <a:ext cx="3657600" cy="548640"/>
            </a:xfrm>
            <a:prstGeom prst="rect">
              <a:avLst/>
            </a:pr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1361" tIns="22860" rIns="341361"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Space Systems</a:t>
              </a:r>
            </a:p>
          </p:txBody>
        </p:sp>
        <p:sp>
          <p:nvSpPr>
            <p:cNvPr id="8" name="Rectangle 7">
              <a:extLst>
                <a:ext uri="{FF2B5EF4-FFF2-40B4-BE49-F238E27FC236}">
                  <a16:creationId xmlns:a16="http://schemas.microsoft.com/office/drawing/2014/main" id="{85158C4D-D462-702B-1113-BA6AEE007FCF}"/>
                </a:ext>
              </a:extLst>
            </p:cNvPr>
            <p:cNvSpPr/>
            <p:nvPr/>
          </p:nvSpPr>
          <p:spPr>
            <a:xfrm>
              <a:off x="3878491" y="2762184"/>
              <a:ext cx="3657600" cy="548640"/>
            </a:xfrm>
            <a:prstGeom prst="rect">
              <a:avLst/>
            </a:prstGeom>
            <a:solidFill>
              <a:schemeClr val="bg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0612" tIns="22860" rIns="500612" bIns="22860" numCol="1" spcCol="1270" anchor="ctr" anchorCtr="0">
              <a:noAutofit/>
            </a:bodyPr>
            <a:lstStyle/>
            <a:p>
              <a:pPr marL="0" lvl="0" indent="0" algn="ctr" defTabSz="800100">
                <a:lnSpc>
                  <a:spcPct val="90000"/>
                </a:lnSpc>
                <a:spcBef>
                  <a:spcPct val="0"/>
                </a:spcBef>
                <a:spcAft>
                  <a:spcPct val="35000"/>
                </a:spcAft>
                <a:buNone/>
              </a:pPr>
              <a:r>
                <a:rPr lang="en-US" sz="1800" kern="1200" dirty="0"/>
                <a:t>Dismounted Operations</a:t>
              </a:r>
            </a:p>
          </p:txBody>
        </p:sp>
        <p:sp>
          <p:nvSpPr>
            <p:cNvPr id="27" name="Rectangle 26">
              <a:extLst>
                <a:ext uri="{FF2B5EF4-FFF2-40B4-BE49-F238E27FC236}">
                  <a16:creationId xmlns:a16="http://schemas.microsoft.com/office/drawing/2014/main" id="{677450EE-B825-15F7-FF28-22E0B14C9CD4}"/>
                </a:ext>
              </a:extLst>
            </p:cNvPr>
            <p:cNvSpPr/>
            <p:nvPr/>
          </p:nvSpPr>
          <p:spPr>
            <a:xfrm>
              <a:off x="3878491" y="3439517"/>
              <a:ext cx="3657600" cy="548640"/>
            </a:xfrm>
            <a:prstGeom prst="rect">
              <a:avLst/>
            </a:prstGeom>
            <a:solidFill>
              <a:schemeClr val="bg1">
                <a:lumMod val="6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9863" tIns="22860" rIns="659862" bIns="22860" numCol="1" spcCol="1270" anchor="ctr" anchorCtr="0">
              <a:noAutofit/>
            </a:bodyPr>
            <a:lstStyle/>
            <a:p>
              <a:pPr marL="0" lvl="0" indent="0" algn="ctr" defTabSz="800100">
                <a:lnSpc>
                  <a:spcPct val="90000"/>
                </a:lnSpc>
                <a:spcBef>
                  <a:spcPct val="0"/>
                </a:spcBef>
                <a:spcAft>
                  <a:spcPct val="35000"/>
                </a:spcAft>
                <a:buNone/>
              </a:pPr>
              <a:r>
                <a:rPr lang="en-US" sz="1800" kern="1200"/>
                <a:t>Tactical, Combat, and Logistics Vehicles</a:t>
              </a:r>
              <a:endParaRPr lang="en-US" sz="1800" kern="1200" dirty="0"/>
            </a:p>
          </p:txBody>
        </p:sp>
        <p:sp>
          <p:nvSpPr>
            <p:cNvPr id="28" name="Rectangle 27">
              <a:extLst>
                <a:ext uri="{FF2B5EF4-FFF2-40B4-BE49-F238E27FC236}">
                  <a16:creationId xmlns:a16="http://schemas.microsoft.com/office/drawing/2014/main" id="{7F00F36E-DF5A-FAB1-F3BC-5008F25AF638}"/>
                </a:ext>
              </a:extLst>
            </p:cNvPr>
            <p:cNvSpPr/>
            <p:nvPr/>
          </p:nvSpPr>
          <p:spPr>
            <a:xfrm>
              <a:off x="3878491" y="4116850"/>
              <a:ext cx="3657600" cy="548640"/>
            </a:xfrm>
            <a:prstGeom prst="rect">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5720" tIns="22860" rIns="45720" bIns="22860" numCol="1" spcCol="1270" anchor="ctr" anchorCtr="0">
              <a:noAutofit/>
            </a:bodyPr>
            <a:lstStyle/>
            <a:p>
              <a:pPr marL="0" lvl="0" indent="0" algn="ctr" defTabSz="800100">
                <a:lnSpc>
                  <a:spcPct val="90000"/>
                </a:lnSpc>
                <a:spcBef>
                  <a:spcPct val="0"/>
                </a:spcBef>
                <a:spcAft>
                  <a:spcPct val="35000"/>
                </a:spcAft>
                <a:buNone/>
              </a:pPr>
              <a:r>
                <a:rPr lang="en-US" sz="1800" kern="1200" dirty="0"/>
                <a:t>Uninterrupted Power Supplies Aviation</a:t>
              </a:r>
            </a:p>
          </p:txBody>
        </p:sp>
        <p:sp>
          <p:nvSpPr>
            <p:cNvPr id="29" name="Rectangle 28">
              <a:extLst>
                <a:ext uri="{FF2B5EF4-FFF2-40B4-BE49-F238E27FC236}">
                  <a16:creationId xmlns:a16="http://schemas.microsoft.com/office/drawing/2014/main" id="{2A7F0D30-8D7D-F8D0-8DD1-D51287D2D39F}"/>
                </a:ext>
              </a:extLst>
            </p:cNvPr>
            <p:cNvSpPr/>
            <p:nvPr/>
          </p:nvSpPr>
          <p:spPr>
            <a:xfrm>
              <a:off x="3878491" y="4794183"/>
              <a:ext cx="3657600" cy="548640"/>
            </a:xfrm>
            <a:prstGeom prst="rect">
              <a:avLst/>
            </a:pr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5720" tIns="22860" rIns="45720" bIns="22860" numCol="1" spcCol="1270" anchor="ctr" anchorCtr="0">
              <a:noAutofit/>
            </a:bodyPr>
            <a:lstStyle/>
            <a:p>
              <a:pPr marL="0" lvl="0" indent="0" algn="ctr" defTabSz="800100">
                <a:lnSpc>
                  <a:spcPct val="90000"/>
                </a:lnSpc>
                <a:spcBef>
                  <a:spcPct val="0"/>
                </a:spcBef>
                <a:spcAft>
                  <a:spcPct val="35000"/>
                </a:spcAft>
                <a:buNone/>
              </a:pPr>
              <a:r>
                <a:rPr lang="en-US" sz="1800" kern="1200" dirty="0"/>
                <a:t>Ground Support Equipment</a:t>
              </a:r>
            </a:p>
          </p:txBody>
        </p:sp>
        <p:sp>
          <p:nvSpPr>
            <p:cNvPr id="30" name="Rectangle 29">
              <a:extLst>
                <a:ext uri="{FF2B5EF4-FFF2-40B4-BE49-F238E27FC236}">
                  <a16:creationId xmlns:a16="http://schemas.microsoft.com/office/drawing/2014/main" id="{8A6AAAF0-CCA3-0926-7DC5-0FB19A506A21}"/>
                </a:ext>
              </a:extLst>
            </p:cNvPr>
            <p:cNvSpPr/>
            <p:nvPr/>
          </p:nvSpPr>
          <p:spPr>
            <a:xfrm>
              <a:off x="3878491" y="5471516"/>
              <a:ext cx="3657600" cy="548640"/>
            </a:xfrm>
            <a:prstGeom prst="rect">
              <a:avLst/>
            </a:pr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 tIns="22860" rIns="18288" bIns="22860" numCol="1" spcCol="1270" anchor="ctr" anchorCtr="0">
              <a:noAutofit/>
            </a:bodyPr>
            <a:lstStyle/>
            <a:p>
              <a:pPr marL="0" lvl="0" indent="0" algn="ctr" defTabSz="800100">
                <a:lnSpc>
                  <a:spcPct val="90000"/>
                </a:lnSpc>
                <a:spcBef>
                  <a:spcPct val="0"/>
                </a:spcBef>
                <a:spcAft>
                  <a:spcPct val="35000"/>
                </a:spcAft>
                <a:buNone/>
              </a:pPr>
              <a:r>
                <a:rPr lang="en-US" sz="1800" kern="1200" dirty="0"/>
                <a:t>Main Storage Battery</a:t>
              </a:r>
            </a:p>
          </p:txBody>
        </p:sp>
        <p:sp>
          <p:nvSpPr>
            <p:cNvPr id="31" name="Rectangle 30">
              <a:extLst>
                <a:ext uri="{FF2B5EF4-FFF2-40B4-BE49-F238E27FC236}">
                  <a16:creationId xmlns:a16="http://schemas.microsoft.com/office/drawing/2014/main" id="{0679EC88-043D-C0A5-D6BA-7A4CE11C3097}"/>
                </a:ext>
              </a:extLst>
            </p:cNvPr>
            <p:cNvSpPr/>
            <p:nvPr/>
          </p:nvSpPr>
          <p:spPr>
            <a:xfrm>
              <a:off x="3878491" y="6148851"/>
              <a:ext cx="3657600" cy="548640"/>
            </a:xfrm>
            <a:prstGeom prst="rect">
              <a:avLst/>
            </a:pr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88" tIns="22860" rIns="18288" bIns="22860" numCol="1" spcCol="1270" anchor="ctr" anchorCtr="0">
              <a:normAutofit/>
            </a:bodyPr>
            <a:lstStyle/>
            <a:p>
              <a:pPr marL="0" lvl="0" indent="0" algn="ctr" defTabSz="800100">
                <a:lnSpc>
                  <a:spcPct val="90000"/>
                </a:lnSpc>
                <a:spcBef>
                  <a:spcPct val="0"/>
                </a:spcBef>
                <a:spcAft>
                  <a:spcPct val="35000"/>
                </a:spcAft>
                <a:buNone/>
              </a:pPr>
              <a:r>
                <a:rPr lang="en-US" sz="1800" kern="1200" dirty="0">
                  <a:solidFill>
                    <a:schemeClr val="tx1"/>
                  </a:solidFill>
                </a:rPr>
                <a:t>Uninterrupted Power Supplies </a:t>
              </a:r>
            </a:p>
          </p:txBody>
        </p:sp>
        <p:sp>
          <p:nvSpPr>
            <p:cNvPr id="11" name="TextBox 10">
              <a:extLst>
                <a:ext uri="{FF2B5EF4-FFF2-40B4-BE49-F238E27FC236}">
                  <a16:creationId xmlns:a16="http://schemas.microsoft.com/office/drawing/2014/main" id="{7FDC5C4B-BB2E-7E42-3966-C1A6F53EBFE5}"/>
                </a:ext>
              </a:extLst>
            </p:cNvPr>
            <p:cNvSpPr txBox="1"/>
            <p:nvPr/>
          </p:nvSpPr>
          <p:spPr>
            <a:xfrm>
              <a:off x="8038275" y="1545663"/>
              <a:ext cx="3187211" cy="369332"/>
            </a:xfrm>
            <a:prstGeom prst="rect">
              <a:avLst/>
            </a:prstGeom>
            <a:noFill/>
          </p:spPr>
          <p:txBody>
            <a:bodyPr wrap="square" rtlCol="0">
              <a:spAutoFit/>
            </a:bodyPr>
            <a:lstStyle/>
            <a:p>
              <a:pPr algn="r"/>
              <a:r>
                <a:rPr lang="en-US" b="1" dirty="0"/>
                <a:t>Range &amp; Capability</a:t>
              </a:r>
            </a:p>
          </p:txBody>
        </p:sp>
        <p:sp>
          <p:nvSpPr>
            <p:cNvPr id="12" name="TextBox 11">
              <a:extLst>
                <a:ext uri="{FF2B5EF4-FFF2-40B4-BE49-F238E27FC236}">
                  <a16:creationId xmlns:a16="http://schemas.microsoft.com/office/drawing/2014/main" id="{AA04EF32-DBF9-47EF-E027-B17CE4D8E834}"/>
                </a:ext>
              </a:extLst>
            </p:cNvPr>
            <p:cNvSpPr txBox="1"/>
            <p:nvPr/>
          </p:nvSpPr>
          <p:spPr>
            <a:xfrm>
              <a:off x="7153182" y="2161554"/>
              <a:ext cx="4072304" cy="369332"/>
            </a:xfrm>
            <a:prstGeom prst="rect">
              <a:avLst/>
            </a:prstGeom>
            <a:noFill/>
          </p:spPr>
          <p:txBody>
            <a:bodyPr wrap="square" rtlCol="0">
              <a:spAutoFit/>
            </a:bodyPr>
            <a:lstStyle/>
            <a:p>
              <a:pPr algn="r"/>
              <a:r>
                <a:rPr lang="en-US" b="1" dirty="0"/>
                <a:t>Weight, Lifetime, &amp; Reliability</a:t>
              </a:r>
            </a:p>
          </p:txBody>
        </p:sp>
        <p:sp>
          <p:nvSpPr>
            <p:cNvPr id="13" name="TextBox 12">
              <a:extLst>
                <a:ext uri="{FF2B5EF4-FFF2-40B4-BE49-F238E27FC236}">
                  <a16:creationId xmlns:a16="http://schemas.microsoft.com/office/drawing/2014/main" id="{10B65B69-2C98-8F8F-A7CD-CCFAA5907B4F}"/>
                </a:ext>
              </a:extLst>
            </p:cNvPr>
            <p:cNvSpPr txBox="1"/>
            <p:nvPr/>
          </p:nvSpPr>
          <p:spPr>
            <a:xfrm>
              <a:off x="7191283" y="2842625"/>
              <a:ext cx="4034203" cy="369332"/>
            </a:xfrm>
            <a:prstGeom prst="rect">
              <a:avLst/>
            </a:prstGeom>
            <a:noFill/>
          </p:spPr>
          <p:txBody>
            <a:bodyPr wrap="square" rtlCol="0">
              <a:spAutoFit/>
            </a:bodyPr>
            <a:lstStyle/>
            <a:p>
              <a:pPr algn="r"/>
              <a:r>
                <a:rPr lang="en-US" b="1" dirty="0"/>
                <a:t>Endurance, Weight, &amp; Reliability</a:t>
              </a:r>
            </a:p>
          </p:txBody>
        </p:sp>
        <p:sp>
          <p:nvSpPr>
            <p:cNvPr id="14" name="TextBox 13">
              <a:extLst>
                <a:ext uri="{FF2B5EF4-FFF2-40B4-BE49-F238E27FC236}">
                  <a16:creationId xmlns:a16="http://schemas.microsoft.com/office/drawing/2014/main" id="{45514CE4-F312-3B2A-7DEE-4362429DB017}"/>
                </a:ext>
              </a:extLst>
            </p:cNvPr>
            <p:cNvSpPr txBox="1"/>
            <p:nvPr/>
          </p:nvSpPr>
          <p:spPr>
            <a:xfrm>
              <a:off x="7871222" y="3419583"/>
              <a:ext cx="3354264" cy="646331"/>
            </a:xfrm>
            <a:prstGeom prst="rect">
              <a:avLst/>
            </a:prstGeom>
            <a:noFill/>
          </p:spPr>
          <p:txBody>
            <a:bodyPr wrap="square" rtlCol="0">
              <a:spAutoFit/>
            </a:bodyPr>
            <a:lstStyle/>
            <a:p>
              <a:pPr algn="r"/>
              <a:r>
                <a:rPr lang="en-US" b="1" dirty="0"/>
                <a:t>Silent Watch, Silent Mobility Fuel Economy</a:t>
              </a:r>
            </a:p>
          </p:txBody>
        </p:sp>
        <p:sp>
          <p:nvSpPr>
            <p:cNvPr id="15" name="TextBox 14">
              <a:extLst>
                <a:ext uri="{FF2B5EF4-FFF2-40B4-BE49-F238E27FC236}">
                  <a16:creationId xmlns:a16="http://schemas.microsoft.com/office/drawing/2014/main" id="{72B28CEF-6766-8FFF-821E-099DE62D2DF3}"/>
                </a:ext>
              </a:extLst>
            </p:cNvPr>
            <p:cNvSpPr txBox="1"/>
            <p:nvPr/>
          </p:nvSpPr>
          <p:spPr>
            <a:xfrm>
              <a:off x="7871222" y="5470868"/>
              <a:ext cx="3354264" cy="646331"/>
            </a:xfrm>
            <a:prstGeom prst="rect">
              <a:avLst/>
            </a:prstGeom>
            <a:noFill/>
          </p:spPr>
          <p:txBody>
            <a:bodyPr wrap="square" rtlCol="0">
              <a:spAutoFit/>
            </a:bodyPr>
            <a:lstStyle/>
            <a:p>
              <a:pPr algn="r"/>
              <a:r>
                <a:rPr lang="en-US" b="1" dirty="0"/>
                <a:t>Volume, Safety, Lifetime, Reliability</a:t>
              </a:r>
            </a:p>
          </p:txBody>
        </p:sp>
        <p:sp>
          <p:nvSpPr>
            <p:cNvPr id="16" name="TextBox 15">
              <a:extLst>
                <a:ext uri="{FF2B5EF4-FFF2-40B4-BE49-F238E27FC236}">
                  <a16:creationId xmlns:a16="http://schemas.microsoft.com/office/drawing/2014/main" id="{94F1567D-F9D2-0F30-1527-016F763A615A}"/>
                </a:ext>
              </a:extLst>
            </p:cNvPr>
            <p:cNvSpPr txBox="1"/>
            <p:nvPr/>
          </p:nvSpPr>
          <p:spPr>
            <a:xfrm>
              <a:off x="8649708" y="4824537"/>
              <a:ext cx="2575778" cy="646331"/>
            </a:xfrm>
            <a:prstGeom prst="rect">
              <a:avLst/>
            </a:prstGeom>
            <a:noFill/>
          </p:spPr>
          <p:txBody>
            <a:bodyPr wrap="square" rtlCol="0">
              <a:spAutoFit/>
            </a:bodyPr>
            <a:lstStyle/>
            <a:p>
              <a:pPr algn="r"/>
              <a:r>
                <a:rPr lang="en-US" b="1" dirty="0"/>
                <a:t>Life Cycle Cost, Fuel Economy</a:t>
              </a:r>
            </a:p>
          </p:txBody>
        </p:sp>
        <p:sp>
          <p:nvSpPr>
            <p:cNvPr id="17" name="TextBox 16">
              <a:extLst>
                <a:ext uri="{FF2B5EF4-FFF2-40B4-BE49-F238E27FC236}">
                  <a16:creationId xmlns:a16="http://schemas.microsoft.com/office/drawing/2014/main" id="{B99A48E9-5DE2-42BE-C507-552463943FB6}"/>
                </a:ext>
              </a:extLst>
            </p:cNvPr>
            <p:cNvSpPr txBox="1"/>
            <p:nvPr/>
          </p:nvSpPr>
          <p:spPr>
            <a:xfrm>
              <a:off x="7597877" y="4141417"/>
              <a:ext cx="3627609" cy="646331"/>
            </a:xfrm>
            <a:prstGeom prst="rect">
              <a:avLst/>
            </a:prstGeom>
            <a:noFill/>
          </p:spPr>
          <p:txBody>
            <a:bodyPr wrap="square" rtlCol="0">
              <a:spAutoFit/>
            </a:bodyPr>
            <a:lstStyle/>
            <a:p>
              <a:pPr algn="r"/>
              <a:r>
                <a:rPr lang="en-US" b="1" dirty="0"/>
                <a:t>Emergency Runtime, Safety, &amp; Weight</a:t>
              </a:r>
            </a:p>
          </p:txBody>
        </p:sp>
        <p:sp>
          <p:nvSpPr>
            <p:cNvPr id="18" name="TextBox 17">
              <a:extLst>
                <a:ext uri="{FF2B5EF4-FFF2-40B4-BE49-F238E27FC236}">
                  <a16:creationId xmlns:a16="http://schemas.microsoft.com/office/drawing/2014/main" id="{1EB7E76B-F469-88E4-56C6-EB101EAD5FEB}"/>
                </a:ext>
              </a:extLst>
            </p:cNvPr>
            <p:cNvSpPr txBox="1"/>
            <p:nvPr/>
          </p:nvSpPr>
          <p:spPr>
            <a:xfrm>
              <a:off x="8713084" y="6136970"/>
              <a:ext cx="2512402" cy="646331"/>
            </a:xfrm>
            <a:prstGeom prst="rect">
              <a:avLst/>
            </a:prstGeom>
            <a:noFill/>
          </p:spPr>
          <p:txBody>
            <a:bodyPr wrap="square" rtlCol="0">
              <a:spAutoFit/>
            </a:bodyPr>
            <a:lstStyle/>
            <a:p>
              <a:pPr algn="r"/>
              <a:r>
                <a:rPr lang="en-US" b="1" dirty="0"/>
                <a:t>Life Cycle Cost and Maintenance</a:t>
              </a:r>
            </a:p>
          </p:txBody>
        </p:sp>
        <p:sp>
          <p:nvSpPr>
            <p:cNvPr id="19" name="TextBox 18">
              <a:extLst>
                <a:ext uri="{FF2B5EF4-FFF2-40B4-BE49-F238E27FC236}">
                  <a16:creationId xmlns:a16="http://schemas.microsoft.com/office/drawing/2014/main" id="{97573952-B03C-EF0B-7307-0FB077C14998}"/>
                </a:ext>
              </a:extLst>
            </p:cNvPr>
            <p:cNvSpPr txBox="1"/>
            <p:nvPr/>
          </p:nvSpPr>
          <p:spPr>
            <a:xfrm>
              <a:off x="672979" y="1556603"/>
              <a:ext cx="2995428" cy="369332"/>
            </a:xfrm>
            <a:prstGeom prst="rect">
              <a:avLst/>
            </a:prstGeom>
            <a:noFill/>
          </p:spPr>
          <p:txBody>
            <a:bodyPr wrap="square" rtlCol="0">
              <a:spAutoFit/>
            </a:bodyPr>
            <a:lstStyle/>
            <a:p>
              <a:r>
                <a:rPr lang="en-US" b="1" dirty="0"/>
                <a:t>Advanced &amp; Developing</a:t>
              </a:r>
            </a:p>
          </p:txBody>
        </p:sp>
        <p:sp>
          <p:nvSpPr>
            <p:cNvPr id="20" name="TextBox 19">
              <a:extLst>
                <a:ext uri="{FF2B5EF4-FFF2-40B4-BE49-F238E27FC236}">
                  <a16:creationId xmlns:a16="http://schemas.microsoft.com/office/drawing/2014/main" id="{5EB7090D-660B-FF4A-11CE-033F7B2D8B40}"/>
                </a:ext>
              </a:extLst>
            </p:cNvPr>
            <p:cNvSpPr txBox="1"/>
            <p:nvPr/>
          </p:nvSpPr>
          <p:spPr>
            <a:xfrm>
              <a:off x="672979" y="2182235"/>
              <a:ext cx="1449631" cy="369332"/>
            </a:xfrm>
            <a:prstGeom prst="rect">
              <a:avLst/>
            </a:prstGeom>
            <a:noFill/>
          </p:spPr>
          <p:txBody>
            <a:bodyPr wrap="square" rtlCol="0">
              <a:spAutoFit/>
            </a:bodyPr>
            <a:lstStyle/>
            <a:p>
              <a:r>
                <a:rPr lang="en-US" b="1" dirty="0"/>
                <a:t>Advanced</a:t>
              </a:r>
            </a:p>
          </p:txBody>
        </p:sp>
        <p:sp>
          <p:nvSpPr>
            <p:cNvPr id="21" name="TextBox 20">
              <a:extLst>
                <a:ext uri="{FF2B5EF4-FFF2-40B4-BE49-F238E27FC236}">
                  <a16:creationId xmlns:a16="http://schemas.microsoft.com/office/drawing/2014/main" id="{4D320B3B-BEF3-7CEF-39F9-64919EF145DA}"/>
                </a:ext>
              </a:extLst>
            </p:cNvPr>
            <p:cNvSpPr txBox="1"/>
            <p:nvPr/>
          </p:nvSpPr>
          <p:spPr>
            <a:xfrm>
              <a:off x="672979" y="2799463"/>
              <a:ext cx="1449631" cy="369332"/>
            </a:xfrm>
            <a:prstGeom prst="rect">
              <a:avLst/>
            </a:prstGeom>
            <a:noFill/>
          </p:spPr>
          <p:txBody>
            <a:bodyPr wrap="square" rtlCol="0">
              <a:spAutoFit/>
            </a:bodyPr>
            <a:lstStyle/>
            <a:p>
              <a:r>
                <a:rPr lang="en-US" b="1" dirty="0"/>
                <a:t>Advanced</a:t>
              </a:r>
            </a:p>
          </p:txBody>
        </p:sp>
        <p:sp>
          <p:nvSpPr>
            <p:cNvPr id="22" name="TextBox 21">
              <a:extLst>
                <a:ext uri="{FF2B5EF4-FFF2-40B4-BE49-F238E27FC236}">
                  <a16:creationId xmlns:a16="http://schemas.microsoft.com/office/drawing/2014/main" id="{DAA7702C-E0D9-FE6C-877D-F269213D76F8}"/>
                </a:ext>
              </a:extLst>
            </p:cNvPr>
            <p:cNvSpPr txBox="1"/>
            <p:nvPr/>
          </p:nvSpPr>
          <p:spPr>
            <a:xfrm>
              <a:off x="672979" y="3429000"/>
              <a:ext cx="2786426" cy="646331"/>
            </a:xfrm>
            <a:prstGeom prst="rect">
              <a:avLst/>
            </a:prstGeom>
            <a:noFill/>
          </p:spPr>
          <p:txBody>
            <a:bodyPr wrap="square" rtlCol="0">
              <a:spAutoFit/>
            </a:bodyPr>
            <a:lstStyle/>
            <a:p>
              <a:r>
                <a:rPr lang="en-US" b="1" dirty="0"/>
                <a:t>Recently Completed &amp; Developing</a:t>
              </a:r>
            </a:p>
          </p:txBody>
        </p:sp>
        <p:sp>
          <p:nvSpPr>
            <p:cNvPr id="23" name="TextBox 22">
              <a:extLst>
                <a:ext uri="{FF2B5EF4-FFF2-40B4-BE49-F238E27FC236}">
                  <a16:creationId xmlns:a16="http://schemas.microsoft.com/office/drawing/2014/main" id="{8F4DA3C9-9A49-75CB-B56C-35732A4A1DE1}"/>
                </a:ext>
              </a:extLst>
            </p:cNvPr>
            <p:cNvSpPr txBox="1"/>
            <p:nvPr/>
          </p:nvSpPr>
          <p:spPr>
            <a:xfrm>
              <a:off x="672979" y="4286491"/>
              <a:ext cx="2786426" cy="369332"/>
            </a:xfrm>
            <a:prstGeom prst="rect">
              <a:avLst/>
            </a:prstGeom>
            <a:noFill/>
          </p:spPr>
          <p:txBody>
            <a:bodyPr wrap="square" rtlCol="0">
              <a:spAutoFit/>
            </a:bodyPr>
            <a:lstStyle/>
            <a:p>
              <a:r>
                <a:rPr lang="en-US" b="1" dirty="0"/>
                <a:t>Under Development</a:t>
              </a:r>
            </a:p>
          </p:txBody>
        </p:sp>
        <p:sp>
          <p:nvSpPr>
            <p:cNvPr id="24" name="TextBox 23">
              <a:extLst>
                <a:ext uri="{FF2B5EF4-FFF2-40B4-BE49-F238E27FC236}">
                  <a16:creationId xmlns:a16="http://schemas.microsoft.com/office/drawing/2014/main" id="{7BD77A3E-72E7-6F0B-5C3B-374F7D439450}"/>
                </a:ext>
              </a:extLst>
            </p:cNvPr>
            <p:cNvSpPr txBox="1"/>
            <p:nvPr/>
          </p:nvSpPr>
          <p:spPr>
            <a:xfrm>
              <a:off x="672979" y="4899500"/>
              <a:ext cx="2786426" cy="369332"/>
            </a:xfrm>
            <a:prstGeom prst="rect">
              <a:avLst/>
            </a:prstGeom>
            <a:noFill/>
          </p:spPr>
          <p:txBody>
            <a:bodyPr wrap="square" rtlCol="0">
              <a:spAutoFit/>
            </a:bodyPr>
            <a:lstStyle/>
            <a:p>
              <a:r>
                <a:rPr lang="en-US" b="1" dirty="0"/>
                <a:t>Under Discussion</a:t>
              </a:r>
            </a:p>
          </p:txBody>
        </p:sp>
        <p:sp>
          <p:nvSpPr>
            <p:cNvPr id="25" name="TextBox 24">
              <a:extLst>
                <a:ext uri="{FF2B5EF4-FFF2-40B4-BE49-F238E27FC236}">
                  <a16:creationId xmlns:a16="http://schemas.microsoft.com/office/drawing/2014/main" id="{3D3FB41F-A679-202D-991F-CAA383BC3403}"/>
                </a:ext>
              </a:extLst>
            </p:cNvPr>
            <p:cNvSpPr txBox="1"/>
            <p:nvPr/>
          </p:nvSpPr>
          <p:spPr>
            <a:xfrm>
              <a:off x="672979" y="5556338"/>
              <a:ext cx="2786426" cy="369332"/>
            </a:xfrm>
            <a:prstGeom prst="rect">
              <a:avLst/>
            </a:prstGeom>
            <a:noFill/>
          </p:spPr>
          <p:txBody>
            <a:bodyPr wrap="square" rtlCol="0">
              <a:spAutoFit/>
            </a:bodyPr>
            <a:lstStyle/>
            <a:p>
              <a:r>
                <a:rPr lang="en-US" b="1" dirty="0"/>
                <a:t>Under Discussion</a:t>
              </a:r>
            </a:p>
          </p:txBody>
        </p:sp>
        <p:sp>
          <p:nvSpPr>
            <p:cNvPr id="26" name="TextBox 25">
              <a:extLst>
                <a:ext uri="{FF2B5EF4-FFF2-40B4-BE49-F238E27FC236}">
                  <a16:creationId xmlns:a16="http://schemas.microsoft.com/office/drawing/2014/main" id="{35B40819-F37D-5C90-8252-BFAF4DA933D7}"/>
                </a:ext>
              </a:extLst>
            </p:cNvPr>
            <p:cNvSpPr txBox="1"/>
            <p:nvPr/>
          </p:nvSpPr>
          <p:spPr>
            <a:xfrm>
              <a:off x="672979" y="6213176"/>
              <a:ext cx="2786426" cy="369332"/>
            </a:xfrm>
            <a:prstGeom prst="rect">
              <a:avLst/>
            </a:prstGeom>
            <a:noFill/>
          </p:spPr>
          <p:txBody>
            <a:bodyPr wrap="square" rtlCol="0">
              <a:spAutoFit/>
            </a:bodyPr>
            <a:lstStyle/>
            <a:p>
              <a:r>
                <a:rPr lang="en-US" b="1" dirty="0"/>
                <a:t>Being Studied</a:t>
              </a:r>
            </a:p>
          </p:txBody>
        </p:sp>
        <p:cxnSp>
          <p:nvCxnSpPr>
            <p:cNvPr id="33" name="Straight Connector 32">
              <a:extLst>
                <a:ext uri="{FF2B5EF4-FFF2-40B4-BE49-F238E27FC236}">
                  <a16:creationId xmlns:a16="http://schemas.microsoft.com/office/drawing/2014/main" id="{85B5F70B-AFB6-22C9-0B60-04266508DFA8}"/>
                </a:ext>
              </a:extLst>
            </p:cNvPr>
            <p:cNvCxnSpPr>
              <a:cxnSpLocks/>
            </p:cNvCxnSpPr>
            <p:nvPr/>
          </p:nvCxnSpPr>
          <p:spPr>
            <a:xfrm flipH="1">
              <a:off x="814384" y="1305222"/>
              <a:ext cx="102078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F9BB8A6-A5EC-EEC7-A62F-F6C7FBF3C67A}"/>
                </a:ext>
              </a:extLst>
            </p:cNvPr>
            <p:cNvCxnSpPr>
              <a:cxnSpLocks/>
            </p:cNvCxnSpPr>
            <p:nvPr/>
          </p:nvCxnSpPr>
          <p:spPr>
            <a:xfrm flipH="1">
              <a:off x="814384" y="2024757"/>
              <a:ext cx="102078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5765447-3028-E67C-FFDA-F763CA56BD88}"/>
                </a:ext>
              </a:extLst>
            </p:cNvPr>
            <p:cNvCxnSpPr>
              <a:cxnSpLocks/>
            </p:cNvCxnSpPr>
            <p:nvPr/>
          </p:nvCxnSpPr>
          <p:spPr>
            <a:xfrm flipH="1">
              <a:off x="814384" y="2697157"/>
              <a:ext cx="102078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6419A7A-4222-744C-ED98-CAAD21D05444}"/>
                </a:ext>
              </a:extLst>
            </p:cNvPr>
            <p:cNvCxnSpPr>
              <a:cxnSpLocks/>
            </p:cNvCxnSpPr>
            <p:nvPr/>
          </p:nvCxnSpPr>
          <p:spPr>
            <a:xfrm flipH="1">
              <a:off x="814384" y="3369557"/>
              <a:ext cx="102078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BFFDE0-1C0E-0A9E-D465-61463D7F368E}"/>
                </a:ext>
              </a:extLst>
            </p:cNvPr>
            <p:cNvCxnSpPr>
              <a:cxnSpLocks/>
            </p:cNvCxnSpPr>
            <p:nvPr/>
          </p:nvCxnSpPr>
          <p:spPr>
            <a:xfrm flipH="1">
              <a:off x="814384" y="4070238"/>
              <a:ext cx="102078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2A6C1EB-738E-AB88-62BC-CB92E0447B20}"/>
                </a:ext>
              </a:extLst>
            </p:cNvPr>
            <p:cNvCxnSpPr>
              <a:cxnSpLocks/>
            </p:cNvCxnSpPr>
            <p:nvPr/>
          </p:nvCxnSpPr>
          <p:spPr>
            <a:xfrm flipH="1">
              <a:off x="814384" y="4761492"/>
              <a:ext cx="102078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0AEC403-D713-A816-BDE5-CFA13343B797}"/>
                </a:ext>
              </a:extLst>
            </p:cNvPr>
            <p:cNvCxnSpPr>
              <a:cxnSpLocks/>
            </p:cNvCxnSpPr>
            <p:nvPr/>
          </p:nvCxnSpPr>
          <p:spPr>
            <a:xfrm flipH="1">
              <a:off x="814384" y="5443319"/>
              <a:ext cx="102078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E97984B-248A-EAD7-E12F-6C6D2B4B8E8A}"/>
                </a:ext>
              </a:extLst>
            </p:cNvPr>
            <p:cNvCxnSpPr>
              <a:cxnSpLocks/>
            </p:cNvCxnSpPr>
            <p:nvPr/>
          </p:nvCxnSpPr>
          <p:spPr>
            <a:xfrm flipH="1">
              <a:off x="814384" y="6106292"/>
              <a:ext cx="1020786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 name="Arrow: Right 3">
            <a:extLst>
              <a:ext uri="{FF2B5EF4-FFF2-40B4-BE49-F238E27FC236}">
                <a16:creationId xmlns:a16="http://schemas.microsoft.com/office/drawing/2014/main" id="{FD5A425D-21D0-D23D-CC08-906DB6C677DD}"/>
              </a:ext>
            </a:extLst>
          </p:cNvPr>
          <p:cNvSpPr/>
          <p:nvPr/>
        </p:nvSpPr>
        <p:spPr>
          <a:xfrm rot="16200000">
            <a:off x="9150310" y="3373122"/>
            <a:ext cx="5187017" cy="7649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Criticality</a:t>
            </a:r>
          </a:p>
        </p:txBody>
      </p:sp>
    </p:spTree>
    <p:extLst>
      <p:ext uri="{BB962C8B-B14F-4D97-AF65-F5344CB8AC3E}">
        <p14:creationId xmlns:p14="http://schemas.microsoft.com/office/powerpoint/2010/main" val="771383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028F1D-412A-AEB0-A7C6-691364C4B177}"/>
              </a:ext>
            </a:extLst>
          </p:cNvPr>
          <p:cNvSpPr>
            <a:spLocks noGrp="1"/>
          </p:cNvSpPr>
          <p:nvPr>
            <p:ph type="sldNum" sz="quarter" idx="12"/>
          </p:nvPr>
        </p:nvSpPr>
        <p:spPr/>
        <p:txBody>
          <a:bodyPr/>
          <a:lstStyle/>
          <a:p>
            <a:fld id="{BECF63ED-5365-0347-943C-46237B9951C9}" type="slidenum">
              <a:rPr lang="en-US" smtClean="0"/>
              <a:t>19</a:t>
            </a:fld>
            <a:endParaRPr lang="en-US" dirty="0"/>
          </a:p>
        </p:txBody>
      </p:sp>
      <p:sp>
        <p:nvSpPr>
          <p:cNvPr id="3" name="Title 2">
            <a:extLst>
              <a:ext uri="{FF2B5EF4-FFF2-40B4-BE49-F238E27FC236}">
                <a16:creationId xmlns:a16="http://schemas.microsoft.com/office/drawing/2014/main" id="{FE9C3F57-F9D6-57C1-0EF0-0DA8FE56ACBD}"/>
              </a:ext>
            </a:extLst>
          </p:cNvPr>
          <p:cNvSpPr>
            <a:spLocks noGrp="1"/>
          </p:cNvSpPr>
          <p:nvPr>
            <p:ph type="title"/>
          </p:nvPr>
        </p:nvSpPr>
        <p:spPr>
          <a:xfrm>
            <a:off x="1081413" y="240144"/>
            <a:ext cx="9947874" cy="548640"/>
          </a:xfrm>
        </p:spPr>
        <p:txBody>
          <a:bodyPr/>
          <a:lstStyle/>
          <a:p>
            <a:r>
              <a:rPr lang="en-US" sz="2800" dirty="0"/>
              <a:t>DOD Battery Industry Tensions</a:t>
            </a:r>
          </a:p>
        </p:txBody>
      </p:sp>
      <p:sp>
        <p:nvSpPr>
          <p:cNvPr id="4" name="Arrow: Left-Right 3">
            <a:extLst>
              <a:ext uri="{FF2B5EF4-FFF2-40B4-BE49-F238E27FC236}">
                <a16:creationId xmlns:a16="http://schemas.microsoft.com/office/drawing/2014/main" id="{193BF4FE-3666-5D7E-F63F-DAF629300B70}"/>
              </a:ext>
            </a:extLst>
          </p:cNvPr>
          <p:cNvSpPr/>
          <p:nvPr/>
        </p:nvSpPr>
        <p:spPr>
          <a:xfrm>
            <a:off x="2253630" y="1168990"/>
            <a:ext cx="7104888" cy="731520"/>
          </a:xfrm>
          <a:prstGeom prst="lef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Schedule</a:t>
            </a:r>
          </a:p>
        </p:txBody>
      </p:sp>
      <p:sp>
        <p:nvSpPr>
          <p:cNvPr id="6" name="Arrow: Left-Right 5">
            <a:extLst>
              <a:ext uri="{FF2B5EF4-FFF2-40B4-BE49-F238E27FC236}">
                <a16:creationId xmlns:a16="http://schemas.microsoft.com/office/drawing/2014/main" id="{EDB5B791-2BD0-FD1D-2447-5C2BAF791FC4}"/>
              </a:ext>
            </a:extLst>
          </p:cNvPr>
          <p:cNvSpPr/>
          <p:nvPr/>
        </p:nvSpPr>
        <p:spPr>
          <a:xfrm>
            <a:off x="2270865" y="2129512"/>
            <a:ext cx="7104888" cy="731520"/>
          </a:xfrm>
          <a:prstGeom prst="leftRigh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Cost</a:t>
            </a:r>
          </a:p>
        </p:txBody>
      </p:sp>
      <p:sp>
        <p:nvSpPr>
          <p:cNvPr id="7" name="Arrow: Left-Right 6">
            <a:extLst>
              <a:ext uri="{FF2B5EF4-FFF2-40B4-BE49-F238E27FC236}">
                <a16:creationId xmlns:a16="http://schemas.microsoft.com/office/drawing/2014/main" id="{9CB7FB07-702F-8C48-A738-1B353DF59AB1}"/>
              </a:ext>
            </a:extLst>
          </p:cNvPr>
          <p:cNvSpPr/>
          <p:nvPr/>
        </p:nvSpPr>
        <p:spPr>
          <a:xfrm>
            <a:off x="2270865" y="4075541"/>
            <a:ext cx="7106527" cy="731520"/>
          </a:xfrm>
          <a:prstGeom prst="lef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Environmental &amp; Social Governance</a:t>
            </a:r>
          </a:p>
        </p:txBody>
      </p:sp>
      <p:sp>
        <p:nvSpPr>
          <p:cNvPr id="8" name="Arrow: Left-Right 7">
            <a:extLst>
              <a:ext uri="{FF2B5EF4-FFF2-40B4-BE49-F238E27FC236}">
                <a16:creationId xmlns:a16="http://schemas.microsoft.com/office/drawing/2014/main" id="{EA2CB301-2AEC-459A-1F6A-F95FD212B00B}"/>
              </a:ext>
            </a:extLst>
          </p:cNvPr>
          <p:cNvSpPr/>
          <p:nvPr/>
        </p:nvSpPr>
        <p:spPr>
          <a:xfrm>
            <a:off x="2270865" y="5034028"/>
            <a:ext cx="7104888" cy="731520"/>
          </a:xfrm>
          <a:prstGeom prst="lef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Standardization</a:t>
            </a:r>
          </a:p>
        </p:txBody>
      </p:sp>
      <p:sp>
        <p:nvSpPr>
          <p:cNvPr id="27" name="TextBox 26">
            <a:extLst>
              <a:ext uri="{FF2B5EF4-FFF2-40B4-BE49-F238E27FC236}">
                <a16:creationId xmlns:a16="http://schemas.microsoft.com/office/drawing/2014/main" id="{2EBCCE6D-C8BF-9586-D550-586FD04AC540}"/>
              </a:ext>
            </a:extLst>
          </p:cNvPr>
          <p:cNvSpPr txBox="1"/>
          <p:nvPr/>
        </p:nvSpPr>
        <p:spPr>
          <a:xfrm>
            <a:off x="13047" y="1165087"/>
            <a:ext cx="2136732" cy="584775"/>
          </a:xfrm>
          <a:prstGeom prst="rect">
            <a:avLst/>
          </a:prstGeom>
          <a:noFill/>
        </p:spPr>
        <p:txBody>
          <a:bodyPr wrap="square" rtlCol="0">
            <a:spAutoFit/>
          </a:bodyPr>
          <a:lstStyle/>
          <a:p>
            <a:r>
              <a:rPr lang="en-US" sz="1600" dirty="0"/>
              <a:t>Urgency to move to secure supply chains</a:t>
            </a:r>
          </a:p>
        </p:txBody>
      </p:sp>
      <p:sp>
        <p:nvSpPr>
          <p:cNvPr id="28" name="TextBox 27">
            <a:extLst>
              <a:ext uri="{FF2B5EF4-FFF2-40B4-BE49-F238E27FC236}">
                <a16:creationId xmlns:a16="http://schemas.microsoft.com/office/drawing/2014/main" id="{F0C33DB0-C908-15CF-26F3-133A76350417}"/>
              </a:ext>
            </a:extLst>
          </p:cNvPr>
          <p:cNvSpPr txBox="1"/>
          <p:nvPr/>
        </p:nvSpPr>
        <p:spPr>
          <a:xfrm>
            <a:off x="9462369" y="1206538"/>
            <a:ext cx="2584538" cy="584775"/>
          </a:xfrm>
          <a:prstGeom prst="rect">
            <a:avLst/>
          </a:prstGeom>
          <a:noFill/>
        </p:spPr>
        <p:txBody>
          <a:bodyPr wrap="square" rtlCol="0">
            <a:spAutoFit/>
          </a:bodyPr>
          <a:lstStyle/>
          <a:p>
            <a:r>
              <a:rPr lang="en-US" sz="1600" dirty="0"/>
              <a:t>Lack of presently available secure supply chains</a:t>
            </a:r>
          </a:p>
        </p:txBody>
      </p:sp>
      <p:sp>
        <p:nvSpPr>
          <p:cNvPr id="30" name="TextBox 29">
            <a:extLst>
              <a:ext uri="{FF2B5EF4-FFF2-40B4-BE49-F238E27FC236}">
                <a16:creationId xmlns:a16="http://schemas.microsoft.com/office/drawing/2014/main" id="{C781BD57-E05E-C5F7-0386-AA1992E16165}"/>
              </a:ext>
            </a:extLst>
          </p:cNvPr>
          <p:cNvSpPr txBox="1"/>
          <p:nvPr/>
        </p:nvSpPr>
        <p:spPr>
          <a:xfrm>
            <a:off x="-38100" y="4088861"/>
            <a:ext cx="2388736" cy="584775"/>
          </a:xfrm>
          <a:prstGeom prst="rect">
            <a:avLst/>
          </a:prstGeom>
          <a:noFill/>
        </p:spPr>
        <p:txBody>
          <a:bodyPr wrap="square" rtlCol="0">
            <a:spAutoFit/>
          </a:bodyPr>
          <a:lstStyle/>
          <a:p>
            <a:r>
              <a:rPr lang="en-US" sz="1600" dirty="0"/>
              <a:t>Urgency to electrify and  field improved capability</a:t>
            </a:r>
          </a:p>
        </p:txBody>
      </p:sp>
      <p:sp>
        <p:nvSpPr>
          <p:cNvPr id="31" name="TextBox 30">
            <a:extLst>
              <a:ext uri="{FF2B5EF4-FFF2-40B4-BE49-F238E27FC236}">
                <a16:creationId xmlns:a16="http://schemas.microsoft.com/office/drawing/2014/main" id="{3F0E9C9A-D7A2-15EB-87D9-8432F8791BF4}"/>
              </a:ext>
            </a:extLst>
          </p:cNvPr>
          <p:cNvSpPr txBox="1"/>
          <p:nvPr/>
        </p:nvSpPr>
        <p:spPr>
          <a:xfrm>
            <a:off x="9398696" y="4011818"/>
            <a:ext cx="2954168" cy="1077218"/>
          </a:xfrm>
          <a:prstGeom prst="rect">
            <a:avLst/>
          </a:prstGeom>
          <a:noFill/>
        </p:spPr>
        <p:txBody>
          <a:bodyPr wrap="square" lIns="91440" tIns="45720" rIns="91440" bIns="45720" rtlCol="0" anchor="t">
            <a:spAutoFit/>
          </a:bodyPr>
          <a:lstStyle/>
          <a:p>
            <a:r>
              <a:rPr lang="en-US" sz="1600" dirty="0"/>
              <a:t>Need to protect the environment, eliminate coercive labor, and buy consistent with our values</a:t>
            </a:r>
          </a:p>
        </p:txBody>
      </p:sp>
      <p:sp>
        <p:nvSpPr>
          <p:cNvPr id="32" name="TextBox 31">
            <a:extLst>
              <a:ext uri="{FF2B5EF4-FFF2-40B4-BE49-F238E27FC236}">
                <a16:creationId xmlns:a16="http://schemas.microsoft.com/office/drawing/2014/main" id="{8B6334FB-CC12-2262-6471-6BBD815CC200}"/>
              </a:ext>
            </a:extLst>
          </p:cNvPr>
          <p:cNvSpPr txBox="1"/>
          <p:nvPr/>
        </p:nvSpPr>
        <p:spPr>
          <a:xfrm>
            <a:off x="-38100" y="2126166"/>
            <a:ext cx="2308965" cy="584775"/>
          </a:xfrm>
          <a:prstGeom prst="rect">
            <a:avLst/>
          </a:prstGeom>
          <a:noFill/>
        </p:spPr>
        <p:txBody>
          <a:bodyPr wrap="square" rtlCol="0">
            <a:spAutoFit/>
          </a:bodyPr>
          <a:lstStyle/>
          <a:p>
            <a:r>
              <a:rPr lang="en-US" sz="1600" dirty="0"/>
              <a:t>Urgency to reduce cost and speed deployment </a:t>
            </a:r>
          </a:p>
        </p:txBody>
      </p:sp>
      <p:sp>
        <p:nvSpPr>
          <p:cNvPr id="33" name="TextBox 32">
            <a:extLst>
              <a:ext uri="{FF2B5EF4-FFF2-40B4-BE49-F238E27FC236}">
                <a16:creationId xmlns:a16="http://schemas.microsoft.com/office/drawing/2014/main" id="{8281D629-6899-FF8A-0248-FFFAA1DB1860}"/>
              </a:ext>
            </a:extLst>
          </p:cNvPr>
          <p:cNvSpPr txBox="1"/>
          <p:nvPr/>
        </p:nvSpPr>
        <p:spPr>
          <a:xfrm>
            <a:off x="9398698" y="2025929"/>
            <a:ext cx="2793302" cy="830997"/>
          </a:xfrm>
          <a:prstGeom prst="rect">
            <a:avLst/>
          </a:prstGeom>
          <a:noFill/>
        </p:spPr>
        <p:txBody>
          <a:bodyPr wrap="square" rtlCol="0">
            <a:spAutoFit/>
          </a:bodyPr>
          <a:lstStyle/>
          <a:p>
            <a:r>
              <a:rPr lang="en-US" sz="1600" dirty="0"/>
              <a:t>Need to protect domestic and allied economies from market manipulation</a:t>
            </a:r>
          </a:p>
        </p:txBody>
      </p:sp>
      <p:sp>
        <p:nvSpPr>
          <p:cNvPr id="36" name="TextBox 35">
            <a:extLst>
              <a:ext uri="{FF2B5EF4-FFF2-40B4-BE49-F238E27FC236}">
                <a16:creationId xmlns:a16="http://schemas.microsoft.com/office/drawing/2014/main" id="{60075360-498D-DF68-9AAB-01C34F674383}"/>
              </a:ext>
            </a:extLst>
          </p:cNvPr>
          <p:cNvSpPr txBox="1"/>
          <p:nvPr/>
        </p:nvSpPr>
        <p:spPr>
          <a:xfrm>
            <a:off x="-38100" y="4907657"/>
            <a:ext cx="2388736" cy="830997"/>
          </a:xfrm>
          <a:prstGeom prst="rect">
            <a:avLst/>
          </a:prstGeom>
          <a:noFill/>
        </p:spPr>
        <p:txBody>
          <a:bodyPr wrap="square" rtlCol="0">
            <a:spAutoFit/>
          </a:bodyPr>
          <a:lstStyle/>
          <a:p>
            <a:r>
              <a:rPr lang="en-US" sz="1600" dirty="0"/>
              <a:t>Urgency to reduce proliferation and systemic cost</a:t>
            </a:r>
          </a:p>
        </p:txBody>
      </p:sp>
      <p:sp>
        <p:nvSpPr>
          <p:cNvPr id="37" name="TextBox 36">
            <a:extLst>
              <a:ext uri="{FF2B5EF4-FFF2-40B4-BE49-F238E27FC236}">
                <a16:creationId xmlns:a16="http://schemas.microsoft.com/office/drawing/2014/main" id="{8C7F3796-4DE6-A34F-A59E-E76C32974A19}"/>
              </a:ext>
            </a:extLst>
          </p:cNvPr>
          <p:cNvSpPr txBox="1"/>
          <p:nvPr/>
        </p:nvSpPr>
        <p:spPr>
          <a:xfrm>
            <a:off x="9400784" y="5156489"/>
            <a:ext cx="2739023" cy="584775"/>
          </a:xfrm>
          <a:prstGeom prst="rect">
            <a:avLst/>
          </a:prstGeom>
          <a:noFill/>
        </p:spPr>
        <p:txBody>
          <a:bodyPr wrap="square" rtlCol="0">
            <a:spAutoFit/>
          </a:bodyPr>
          <a:lstStyle/>
          <a:p>
            <a:r>
              <a:rPr lang="en-US" sz="1600" dirty="0"/>
              <a:t>Need to protect some Program Office flexibility</a:t>
            </a:r>
          </a:p>
        </p:txBody>
      </p:sp>
      <p:sp>
        <p:nvSpPr>
          <p:cNvPr id="38" name="Arrow: Left-Right 37">
            <a:extLst>
              <a:ext uri="{FF2B5EF4-FFF2-40B4-BE49-F238E27FC236}">
                <a16:creationId xmlns:a16="http://schemas.microsoft.com/office/drawing/2014/main" id="{8E7DAD09-9953-9A78-1798-9D577F1A7882}"/>
              </a:ext>
            </a:extLst>
          </p:cNvPr>
          <p:cNvSpPr/>
          <p:nvPr/>
        </p:nvSpPr>
        <p:spPr>
          <a:xfrm>
            <a:off x="2253630" y="6038411"/>
            <a:ext cx="7104888" cy="731520"/>
          </a:xfrm>
          <a:prstGeom prst="lef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Market Behavior</a:t>
            </a:r>
          </a:p>
        </p:txBody>
      </p:sp>
      <p:sp>
        <p:nvSpPr>
          <p:cNvPr id="39" name="TextBox 38">
            <a:extLst>
              <a:ext uri="{FF2B5EF4-FFF2-40B4-BE49-F238E27FC236}">
                <a16:creationId xmlns:a16="http://schemas.microsoft.com/office/drawing/2014/main" id="{9E401A0E-C90B-D6EC-A68E-F4944BC61A55}"/>
              </a:ext>
            </a:extLst>
          </p:cNvPr>
          <p:cNvSpPr txBox="1"/>
          <p:nvPr/>
        </p:nvSpPr>
        <p:spPr>
          <a:xfrm>
            <a:off x="-38100" y="6075930"/>
            <a:ext cx="2388736" cy="584775"/>
          </a:xfrm>
          <a:prstGeom prst="rect">
            <a:avLst/>
          </a:prstGeom>
          <a:noFill/>
        </p:spPr>
        <p:txBody>
          <a:bodyPr wrap="square" rtlCol="0">
            <a:spAutoFit/>
          </a:bodyPr>
          <a:lstStyle/>
          <a:p>
            <a:r>
              <a:rPr lang="en-US" sz="1600" dirty="0"/>
              <a:t>Pursuit of/Belief in free market principles</a:t>
            </a:r>
          </a:p>
        </p:txBody>
      </p:sp>
      <p:sp>
        <p:nvSpPr>
          <p:cNvPr id="40" name="TextBox 39">
            <a:extLst>
              <a:ext uri="{FF2B5EF4-FFF2-40B4-BE49-F238E27FC236}">
                <a16:creationId xmlns:a16="http://schemas.microsoft.com/office/drawing/2014/main" id="{F60BB097-C5FB-1435-4EF9-58C055057E24}"/>
              </a:ext>
            </a:extLst>
          </p:cNvPr>
          <p:cNvSpPr txBox="1"/>
          <p:nvPr/>
        </p:nvSpPr>
        <p:spPr>
          <a:xfrm>
            <a:off x="9400784" y="6082006"/>
            <a:ext cx="2388736" cy="584775"/>
          </a:xfrm>
          <a:prstGeom prst="rect">
            <a:avLst/>
          </a:prstGeom>
          <a:noFill/>
        </p:spPr>
        <p:txBody>
          <a:bodyPr wrap="square" rtlCol="0">
            <a:spAutoFit/>
          </a:bodyPr>
          <a:lstStyle/>
          <a:p>
            <a:r>
              <a:rPr lang="en-US" sz="1600" dirty="0"/>
              <a:t>Economic and National Security (Autarky)</a:t>
            </a:r>
          </a:p>
        </p:txBody>
      </p:sp>
      <p:sp>
        <p:nvSpPr>
          <p:cNvPr id="5" name="Arrow: Left-Right 4">
            <a:extLst>
              <a:ext uri="{FF2B5EF4-FFF2-40B4-BE49-F238E27FC236}">
                <a16:creationId xmlns:a16="http://schemas.microsoft.com/office/drawing/2014/main" id="{790BF1C6-28DA-9B74-0A6F-54162A069C31}"/>
              </a:ext>
            </a:extLst>
          </p:cNvPr>
          <p:cNvSpPr/>
          <p:nvPr/>
        </p:nvSpPr>
        <p:spPr>
          <a:xfrm>
            <a:off x="2270865" y="3095008"/>
            <a:ext cx="7104888" cy="731520"/>
          </a:xfrm>
          <a:prstGeom prst="lef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Performance</a:t>
            </a:r>
          </a:p>
        </p:txBody>
      </p:sp>
      <p:sp>
        <p:nvSpPr>
          <p:cNvPr id="9" name="TextBox 8">
            <a:extLst>
              <a:ext uri="{FF2B5EF4-FFF2-40B4-BE49-F238E27FC236}">
                <a16:creationId xmlns:a16="http://schemas.microsoft.com/office/drawing/2014/main" id="{DCF81D99-5F8C-9BF4-9AC2-66268D15ED45}"/>
              </a:ext>
            </a:extLst>
          </p:cNvPr>
          <p:cNvSpPr txBox="1"/>
          <p:nvPr/>
        </p:nvSpPr>
        <p:spPr>
          <a:xfrm>
            <a:off x="-29750" y="3021719"/>
            <a:ext cx="2388736" cy="830997"/>
          </a:xfrm>
          <a:prstGeom prst="rect">
            <a:avLst/>
          </a:prstGeom>
          <a:noFill/>
        </p:spPr>
        <p:txBody>
          <a:bodyPr wrap="square" rtlCol="0">
            <a:spAutoFit/>
          </a:bodyPr>
          <a:lstStyle/>
          <a:p>
            <a:r>
              <a:rPr lang="en-US" sz="1600" dirty="0"/>
              <a:t>Need to maximize Service / Joint Force performance </a:t>
            </a:r>
          </a:p>
        </p:txBody>
      </p:sp>
      <p:sp>
        <p:nvSpPr>
          <p:cNvPr id="10" name="TextBox 9">
            <a:extLst>
              <a:ext uri="{FF2B5EF4-FFF2-40B4-BE49-F238E27FC236}">
                <a16:creationId xmlns:a16="http://schemas.microsoft.com/office/drawing/2014/main" id="{C1E94A75-5ED9-D2D1-087B-F9C2008C2709}"/>
              </a:ext>
            </a:extLst>
          </p:cNvPr>
          <p:cNvSpPr txBox="1"/>
          <p:nvPr/>
        </p:nvSpPr>
        <p:spPr>
          <a:xfrm>
            <a:off x="9400784" y="3187092"/>
            <a:ext cx="2739023" cy="584775"/>
          </a:xfrm>
          <a:prstGeom prst="rect">
            <a:avLst/>
          </a:prstGeom>
          <a:noFill/>
        </p:spPr>
        <p:txBody>
          <a:bodyPr wrap="square" rtlCol="0">
            <a:spAutoFit/>
          </a:bodyPr>
          <a:lstStyle/>
          <a:p>
            <a:r>
              <a:rPr lang="en-US" sz="1600" dirty="0"/>
              <a:t>Need to maximize individual system performance</a:t>
            </a:r>
          </a:p>
        </p:txBody>
      </p:sp>
    </p:spTree>
    <p:extLst>
      <p:ext uri="{BB962C8B-B14F-4D97-AF65-F5344CB8AC3E}">
        <p14:creationId xmlns:p14="http://schemas.microsoft.com/office/powerpoint/2010/main" val="216191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1000"/>
                                        <p:tgtEl>
                                          <p:spTgt spid="30"/>
                                        </p:tgtEl>
                                      </p:cBhvr>
                                    </p:animEffect>
                                    <p:anim calcmode="lin" valueType="num">
                                      <p:cBhvr>
                                        <p:cTn id="59" dur="1000" fill="hold"/>
                                        <p:tgtEl>
                                          <p:spTgt spid="30"/>
                                        </p:tgtEl>
                                        <p:attrNameLst>
                                          <p:attrName>ppt_x</p:attrName>
                                        </p:attrNameLst>
                                      </p:cBhvr>
                                      <p:tavLst>
                                        <p:tav tm="0">
                                          <p:val>
                                            <p:strVal val="#ppt_x"/>
                                          </p:val>
                                        </p:tav>
                                        <p:tav tm="100000">
                                          <p:val>
                                            <p:strVal val="#ppt_x"/>
                                          </p:val>
                                        </p:tav>
                                      </p:tavLst>
                                    </p:anim>
                                    <p:anim calcmode="lin" valueType="num">
                                      <p:cBhvr>
                                        <p:cTn id="60" dur="1000" fill="hold"/>
                                        <p:tgtEl>
                                          <p:spTgt spid="3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1000"/>
                                        <p:tgtEl>
                                          <p:spTgt spid="7"/>
                                        </p:tgtEl>
                                      </p:cBhvr>
                                    </p:animEffect>
                                    <p:anim calcmode="lin" valueType="num">
                                      <p:cBhvr>
                                        <p:cTn id="64" dur="1000" fill="hold"/>
                                        <p:tgtEl>
                                          <p:spTgt spid="7"/>
                                        </p:tgtEl>
                                        <p:attrNameLst>
                                          <p:attrName>ppt_x</p:attrName>
                                        </p:attrNameLst>
                                      </p:cBhvr>
                                      <p:tavLst>
                                        <p:tav tm="0">
                                          <p:val>
                                            <p:strVal val="#ppt_x"/>
                                          </p:val>
                                        </p:tav>
                                        <p:tav tm="100000">
                                          <p:val>
                                            <p:strVal val="#ppt_x"/>
                                          </p:val>
                                        </p:tav>
                                      </p:tavLst>
                                    </p:anim>
                                    <p:anim calcmode="lin" valueType="num">
                                      <p:cBhvr>
                                        <p:cTn id="65" dur="1000" fill="hold"/>
                                        <p:tgtEl>
                                          <p:spTgt spid="7"/>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1000"/>
                                        <p:tgtEl>
                                          <p:spTgt spid="31"/>
                                        </p:tgtEl>
                                      </p:cBhvr>
                                    </p:animEffect>
                                    <p:anim calcmode="lin" valueType="num">
                                      <p:cBhvr>
                                        <p:cTn id="69" dur="1000" fill="hold"/>
                                        <p:tgtEl>
                                          <p:spTgt spid="31"/>
                                        </p:tgtEl>
                                        <p:attrNameLst>
                                          <p:attrName>ppt_x</p:attrName>
                                        </p:attrNameLst>
                                      </p:cBhvr>
                                      <p:tavLst>
                                        <p:tav tm="0">
                                          <p:val>
                                            <p:strVal val="#ppt_x"/>
                                          </p:val>
                                        </p:tav>
                                        <p:tav tm="100000">
                                          <p:val>
                                            <p:strVal val="#ppt_x"/>
                                          </p:val>
                                        </p:tav>
                                      </p:tavLst>
                                    </p:anim>
                                    <p:anim calcmode="lin" valueType="num">
                                      <p:cBhvr>
                                        <p:cTn id="7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1000"/>
                                        <p:tgtEl>
                                          <p:spTgt spid="36"/>
                                        </p:tgtEl>
                                      </p:cBhvr>
                                    </p:animEffect>
                                    <p:anim calcmode="lin" valueType="num">
                                      <p:cBhvr>
                                        <p:cTn id="76" dur="1000" fill="hold"/>
                                        <p:tgtEl>
                                          <p:spTgt spid="36"/>
                                        </p:tgtEl>
                                        <p:attrNameLst>
                                          <p:attrName>ppt_x</p:attrName>
                                        </p:attrNameLst>
                                      </p:cBhvr>
                                      <p:tavLst>
                                        <p:tav tm="0">
                                          <p:val>
                                            <p:strVal val="#ppt_x"/>
                                          </p:val>
                                        </p:tav>
                                        <p:tav tm="100000">
                                          <p:val>
                                            <p:strVal val="#ppt_x"/>
                                          </p:val>
                                        </p:tav>
                                      </p:tavLst>
                                    </p:anim>
                                    <p:anim calcmode="lin" valueType="num">
                                      <p:cBhvr>
                                        <p:cTn id="77" dur="1000" fill="hold"/>
                                        <p:tgtEl>
                                          <p:spTgt spid="36"/>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1000"/>
                                        <p:tgtEl>
                                          <p:spTgt spid="8"/>
                                        </p:tgtEl>
                                      </p:cBhvr>
                                    </p:animEffect>
                                    <p:anim calcmode="lin" valueType="num">
                                      <p:cBhvr>
                                        <p:cTn id="81" dur="1000" fill="hold"/>
                                        <p:tgtEl>
                                          <p:spTgt spid="8"/>
                                        </p:tgtEl>
                                        <p:attrNameLst>
                                          <p:attrName>ppt_x</p:attrName>
                                        </p:attrNameLst>
                                      </p:cBhvr>
                                      <p:tavLst>
                                        <p:tav tm="0">
                                          <p:val>
                                            <p:strVal val="#ppt_x"/>
                                          </p:val>
                                        </p:tav>
                                        <p:tav tm="100000">
                                          <p:val>
                                            <p:strVal val="#ppt_x"/>
                                          </p:val>
                                        </p:tav>
                                      </p:tavLst>
                                    </p:anim>
                                    <p:anim calcmode="lin" valueType="num">
                                      <p:cBhvr>
                                        <p:cTn id="82" dur="1000" fill="hold"/>
                                        <p:tgtEl>
                                          <p:spTgt spid="8"/>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1000"/>
                                        <p:tgtEl>
                                          <p:spTgt spid="37"/>
                                        </p:tgtEl>
                                      </p:cBhvr>
                                    </p:animEffect>
                                    <p:anim calcmode="lin" valueType="num">
                                      <p:cBhvr>
                                        <p:cTn id="86" dur="1000" fill="hold"/>
                                        <p:tgtEl>
                                          <p:spTgt spid="37"/>
                                        </p:tgtEl>
                                        <p:attrNameLst>
                                          <p:attrName>ppt_x</p:attrName>
                                        </p:attrNameLst>
                                      </p:cBhvr>
                                      <p:tavLst>
                                        <p:tav tm="0">
                                          <p:val>
                                            <p:strVal val="#ppt_x"/>
                                          </p:val>
                                        </p:tav>
                                        <p:tav tm="100000">
                                          <p:val>
                                            <p:strVal val="#ppt_x"/>
                                          </p:val>
                                        </p:tav>
                                      </p:tavLst>
                                    </p:anim>
                                    <p:anim calcmode="lin" valueType="num">
                                      <p:cBhvr>
                                        <p:cTn id="8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1000"/>
                                        <p:tgtEl>
                                          <p:spTgt spid="39"/>
                                        </p:tgtEl>
                                      </p:cBhvr>
                                    </p:animEffect>
                                    <p:anim calcmode="lin" valueType="num">
                                      <p:cBhvr>
                                        <p:cTn id="93" dur="1000" fill="hold"/>
                                        <p:tgtEl>
                                          <p:spTgt spid="39"/>
                                        </p:tgtEl>
                                        <p:attrNameLst>
                                          <p:attrName>ppt_x</p:attrName>
                                        </p:attrNameLst>
                                      </p:cBhvr>
                                      <p:tavLst>
                                        <p:tav tm="0">
                                          <p:val>
                                            <p:strVal val="#ppt_x"/>
                                          </p:val>
                                        </p:tav>
                                        <p:tav tm="100000">
                                          <p:val>
                                            <p:strVal val="#ppt_x"/>
                                          </p:val>
                                        </p:tav>
                                      </p:tavLst>
                                    </p:anim>
                                    <p:anim calcmode="lin" valueType="num">
                                      <p:cBhvr>
                                        <p:cTn id="94" dur="1000" fill="hold"/>
                                        <p:tgtEl>
                                          <p:spTgt spid="39"/>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1000"/>
                                        <p:tgtEl>
                                          <p:spTgt spid="38"/>
                                        </p:tgtEl>
                                      </p:cBhvr>
                                    </p:animEffect>
                                    <p:anim calcmode="lin" valueType="num">
                                      <p:cBhvr>
                                        <p:cTn id="98" dur="1000" fill="hold"/>
                                        <p:tgtEl>
                                          <p:spTgt spid="38"/>
                                        </p:tgtEl>
                                        <p:attrNameLst>
                                          <p:attrName>ppt_x</p:attrName>
                                        </p:attrNameLst>
                                      </p:cBhvr>
                                      <p:tavLst>
                                        <p:tav tm="0">
                                          <p:val>
                                            <p:strVal val="#ppt_x"/>
                                          </p:val>
                                        </p:tav>
                                        <p:tav tm="100000">
                                          <p:val>
                                            <p:strVal val="#ppt_x"/>
                                          </p:val>
                                        </p:tav>
                                      </p:tavLst>
                                    </p:anim>
                                    <p:anim calcmode="lin" valueType="num">
                                      <p:cBhvr>
                                        <p:cTn id="99" dur="1000" fill="hold"/>
                                        <p:tgtEl>
                                          <p:spTgt spid="38"/>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fade">
                                      <p:cBhvr>
                                        <p:cTn id="102" dur="1000"/>
                                        <p:tgtEl>
                                          <p:spTgt spid="40"/>
                                        </p:tgtEl>
                                      </p:cBhvr>
                                    </p:animEffect>
                                    <p:anim calcmode="lin" valueType="num">
                                      <p:cBhvr>
                                        <p:cTn id="103" dur="1000" fill="hold"/>
                                        <p:tgtEl>
                                          <p:spTgt spid="40"/>
                                        </p:tgtEl>
                                        <p:attrNameLst>
                                          <p:attrName>ppt_x</p:attrName>
                                        </p:attrNameLst>
                                      </p:cBhvr>
                                      <p:tavLst>
                                        <p:tav tm="0">
                                          <p:val>
                                            <p:strVal val="#ppt_x"/>
                                          </p:val>
                                        </p:tav>
                                        <p:tav tm="100000">
                                          <p:val>
                                            <p:strVal val="#ppt_x"/>
                                          </p:val>
                                        </p:tav>
                                      </p:tavLst>
                                    </p:anim>
                                    <p:anim calcmode="lin" valueType="num">
                                      <p:cBhvr>
                                        <p:cTn id="10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27" grpId="0"/>
      <p:bldP spid="28" grpId="0"/>
      <p:bldP spid="30" grpId="0"/>
      <p:bldP spid="31" grpId="0"/>
      <p:bldP spid="32" grpId="0"/>
      <p:bldP spid="33" grpId="0"/>
      <p:bldP spid="36" grpId="0"/>
      <p:bldP spid="37" grpId="0"/>
      <p:bldP spid="38" grpId="0" animBg="1"/>
      <p:bldP spid="39" grpId="0"/>
      <p:bldP spid="40" grpId="0"/>
      <p:bldP spid="5" grpId="0" animBg="1"/>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53D1EF-EB95-C9E6-4D2F-21D3F7A2300B}"/>
              </a:ext>
            </a:extLst>
          </p:cNvPr>
          <p:cNvSpPr>
            <a:spLocks noGrp="1"/>
          </p:cNvSpPr>
          <p:nvPr>
            <p:ph type="sldNum" sz="quarter" idx="12"/>
          </p:nvPr>
        </p:nvSpPr>
        <p:spPr/>
        <p:txBody>
          <a:bodyPr/>
          <a:lstStyle/>
          <a:p>
            <a:fld id="{BECF63ED-5365-0347-943C-46237B9951C9}" type="slidenum">
              <a:rPr lang="en-US" smtClean="0"/>
              <a:t>2</a:t>
            </a:fld>
            <a:endParaRPr lang="en-US"/>
          </a:p>
        </p:txBody>
      </p:sp>
      <p:sp>
        <p:nvSpPr>
          <p:cNvPr id="3" name="Title 2">
            <a:extLst>
              <a:ext uri="{FF2B5EF4-FFF2-40B4-BE49-F238E27FC236}">
                <a16:creationId xmlns:a16="http://schemas.microsoft.com/office/drawing/2014/main" id="{D0C0A491-DEB6-67F8-106D-4CACBFCF5DBA}"/>
              </a:ext>
            </a:extLst>
          </p:cNvPr>
          <p:cNvSpPr>
            <a:spLocks noGrp="1"/>
          </p:cNvSpPr>
          <p:nvPr>
            <p:ph type="title"/>
          </p:nvPr>
        </p:nvSpPr>
        <p:spPr/>
        <p:txBody>
          <a:bodyPr/>
          <a:lstStyle/>
          <a:p>
            <a:r>
              <a:rPr lang="en-US" sz="2800" dirty="0"/>
              <a:t>Topics Today</a:t>
            </a:r>
          </a:p>
        </p:txBody>
      </p:sp>
      <p:sp>
        <p:nvSpPr>
          <p:cNvPr id="4" name="Text Placeholder 3">
            <a:extLst>
              <a:ext uri="{FF2B5EF4-FFF2-40B4-BE49-F238E27FC236}">
                <a16:creationId xmlns:a16="http://schemas.microsoft.com/office/drawing/2014/main" id="{7A3844AB-1B65-CCFD-DC83-80AC3890197E}"/>
              </a:ext>
            </a:extLst>
          </p:cNvPr>
          <p:cNvSpPr>
            <a:spLocks noGrp="1"/>
          </p:cNvSpPr>
          <p:nvPr>
            <p:ph type="body" sz="quarter" idx="13"/>
          </p:nvPr>
        </p:nvSpPr>
        <p:spPr>
          <a:xfrm>
            <a:off x="332377" y="1217002"/>
            <a:ext cx="11338560" cy="5090746"/>
          </a:xfrm>
        </p:spPr>
        <p:txBody>
          <a:bodyPr/>
          <a:lstStyle/>
          <a:p>
            <a:r>
              <a:rPr lang="en-US" sz="2400" dirty="0"/>
              <a:t>Part I: Introduction to DOD’s Industrial Base Policy Office</a:t>
            </a:r>
          </a:p>
          <a:p>
            <a:endParaRPr lang="en-US" sz="2400" dirty="0"/>
          </a:p>
          <a:p>
            <a:r>
              <a:rPr lang="en-US" sz="2400" dirty="0"/>
              <a:t>Part II: Review of Prior DOD Demand Briefing Findings &amp; Implications</a:t>
            </a:r>
          </a:p>
          <a:p>
            <a:endParaRPr lang="en-US" sz="2400" dirty="0"/>
          </a:p>
          <a:p>
            <a:r>
              <a:rPr lang="en-US" sz="2400" dirty="0"/>
              <a:t>Part III: Updates to FY23 Findings</a:t>
            </a:r>
          </a:p>
          <a:p>
            <a:endParaRPr lang="en-US" sz="2400" dirty="0"/>
          </a:p>
          <a:p>
            <a:r>
              <a:rPr lang="en-US" sz="2400" dirty="0"/>
              <a:t>Part IV: Ongoing Policy Actions &amp; Activities </a:t>
            </a:r>
          </a:p>
        </p:txBody>
      </p:sp>
    </p:spTree>
    <p:extLst>
      <p:ext uri="{BB962C8B-B14F-4D97-AF65-F5344CB8AC3E}">
        <p14:creationId xmlns:p14="http://schemas.microsoft.com/office/powerpoint/2010/main" val="1097273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09F615-190A-4B44-1319-D2090B2EBE6A}"/>
              </a:ext>
            </a:extLst>
          </p:cNvPr>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B6731FE5-2FCF-4664-8E8A-61445836C26E}" type="slidenum">
              <a:rPr kumimoji="0" lang="en-US" sz="900" b="0" i="1" u="none" strike="noStrike" kern="1200" cap="none" spc="0" normalizeH="0" baseline="0" noProof="0" smtClean="0">
                <a:ln>
                  <a:noFill/>
                </a:ln>
                <a:solidFill>
                  <a:srgbClr val="000000"/>
                </a:solidFill>
                <a:effectLst/>
                <a:uLnTx/>
                <a:uFillTx/>
                <a:latin typeface="Source Sans Pro" panose="020B0503030403020204" pitchFamily="34"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20</a:t>
            </a:fld>
            <a:endParaRPr kumimoji="0" lang="en-US" sz="900" b="0" i="1"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endParaRPr>
          </a:p>
        </p:txBody>
      </p:sp>
      <p:sp>
        <p:nvSpPr>
          <p:cNvPr id="4" name="Title 3">
            <a:extLst>
              <a:ext uri="{FF2B5EF4-FFF2-40B4-BE49-F238E27FC236}">
                <a16:creationId xmlns:a16="http://schemas.microsoft.com/office/drawing/2014/main" id="{4DB6104A-5783-177D-7262-1990F8BCD39E}"/>
              </a:ext>
            </a:extLst>
          </p:cNvPr>
          <p:cNvSpPr>
            <a:spLocks noGrp="1"/>
          </p:cNvSpPr>
          <p:nvPr>
            <p:ph type="title"/>
          </p:nvPr>
        </p:nvSpPr>
        <p:spPr/>
        <p:txBody>
          <a:bodyPr/>
          <a:lstStyle/>
          <a:p>
            <a:r>
              <a:rPr lang="en-US" sz="2800" dirty="0"/>
              <a:t>DOD Battery Facts and Figures</a:t>
            </a:r>
          </a:p>
        </p:txBody>
      </p:sp>
      <p:sp>
        <p:nvSpPr>
          <p:cNvPr id="5" name="Oval 4">
            <a:extLst>
              <a:ext uri="{FF2B5EF4-FFF2-40B4-BE49-F238E27FC236}">
                <a16:creationId xmlns:a16="http://schemas.microsoft.com/office/drawing/2014/main" id="{3114468E-9ADF-4C56-9F60-F5EB754FA272}"/>
              </a:ext>
            </a:extLst>
          </p:cNvPr>
          <p:cNvSpPr>
            <a:spLocks noChangeAspect="1"/>
          </p:cNvSpPr>
          <p:nvPr/>
        </p:nvSpPr>
        <p:spPr>
          <a:xfrm>
            <a:off x="68772" y="1095223"/>
            <a:ext cx="1554480" cy="1554480"/>
          </a:xfrm>
          <a:prstGeom prst="ellipse">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lIns="243777" tIns="121888" rIns="243777" bIns="12188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399" b="0" i="0" u="none" strike="noStrike" kern="0" cap="none" spc="0" normalizeH="0" baseline="0" noProof="0">
              <a:ln>
                <a:noFill/>
              </a:ln>
              <a:solidFill>
                <a:prstClr val="white"/>
              </a:solidFill>
              <a:effectLst/>
              <a:uLnTx/>
              <a:uFillTx/>
              <a:latin typeface="Segoe UI Light"/>
              <a:ea typeface="+mn-ea"/>
              <a:cs typeface="+mn-cs"/>
              <a:sym typeface="Arial"/>
            </a:endParaRPr>
          </a:p>
        </p:txBody>
      </p:sp>
      <p:sp>
        <p:nvSpPr>
          <p:cNvPr id="24" name="TextBox 23">
            <a:extLst>
              <a:ext uri="{FF2B5EF4-FFF2-40B4-BE49-F238E27FC236}">
                <a16:creationId xmlns:a16="http://schemas.microsoft.com/office/drawing/2014/main" id="{13CA742B-3742-C771-B4FD-954AA0A6B83A}"/>
              </a:ext>
            </a:extLst>
          </p:cNvPr>
          <p:cNvSpPr txBox="1"/>
          <p:nvPr/>
        </p:nvSpPr>
        <p:spPr>
          <a:xfrm>
            <a:off x="1777824" y="1579895"/>
            <a:ext cx="2249639" cy="830997"/>
          </a:xfrm>
          <a:prstGeom prst="rect">
            <a:avLst/>
          </a:prstGeom>
          <a:noFill/>
        </p:spPr>
        <p:txBody>
          <a:bodyPr wrap="square" l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lumMod val="65000"/>
                    <a:lumOff val="35000"/>
                  </a:schemeClr>
                </a:solidFill>
                <a:effectLst/>
                <a:uLnTx/>
                <a:uFillTx/>
                <a:ea typeface="+mn-ea"/>
                <a:cs typeface="Segoe UI Light" panose="020B0502040204020203" pitchFamily="34" charset="0"/>
                <a:sym typeface="Arial"/>
              </a:rPr>
              <a:t>Unique Rechargeable Batteries Purchased Each Year </a:t>
            </a:r>
            <a:endParaRPr kumimoji="0" lang="fr-FR" sz="1600" b="1" i="0" u="none" strike="noStrike" kern="1200" cap="none" spc="0" normalizeH="0" baseline="0" noProof="0" dirty="0">
              <a:ln>
                <a:noFill/>
              </a:ln>
              <a:solidFill>
                <a:schemeClr val="tx1">
                  <a:lumMod val="65000"/>
                  <a:lumOff val="35000"/>
                </a:schemeClr>
              </a:solidFill>
              <a:effectLst/>
              <a:uLnTx/>
              <a:uFillTx/>
              <a:ea typeface="+mn-ea"/>
              <a:cs typeface="Segoe UI Light" panose="020B0502040204020203" pitchFamily="34" charset="0"/>
              <a:sym typeface="Arial"/>
            </a:endParaRPr>
          </a:p>
        </p:txBody>
      </p:sp>
      <p:sp>
        <p:nvSpPr>
          <p:cNvPr id="26" name="TextBox 25">
            <a:extLst>
              <a:ext uri="{FF2B5EF4-FFF2-40B4-BE49-F238E27FC236}">
                <a16:creationId xmlns:a16="http://schemas.microsoft.com/office/drawing/2014/main" id="{8940E92C-EEEB-8657-39CF-00C6953C7C0B}"/>
              </a:ext>
            </a:extLst>
          </p:cNvPr>
          <p:cNvSpPr txBox="1"/>
          <p:nvPr/>
        </p:nvSpPr>
        <p:spPr>
          <a:xfrm>
            <a:off x="179998" y="1952917"/>
            <a:ext cx="130493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595959"/>
                </a:solidFill>
                <a:effectLst/>
                <a:uLnTx/>
                <a:uFillTx/>
                <a:ea typeface="Calibri"/>
                <a:cs typeface="Calibri"/>
                <a:sym typeface="Calibri"/>
              </a:rPr>
              <a:t>&gt;1,300 </a:t>
            </a:r>
            <a:endParaRPr kumimoji="0" lang="en-US" sz="900" b="1" i="0" u="none" strike="noStrike" kern="0" cap="none" spc="0" normalizeH="0" baseline="0" noProof="0" dirty="0">
              <a:ln>
                <a:noFill/>
              </a:ln>
              <a:solidFill>
                <a:srgbClr val="000000"/>
              </a:solidFill>
              <a:effectLst/>
              <a:uLnTx/>
              <a:uFillTx/>
              <a:cs typeface="Arial"/>
              <a:sym typeface="Arial"/>
            </a:endParaRPr>
          </a:p>
        </p:txBody>
      </p:sp>
      <p:sp>
        <p:nvSpPr>
          <p:cNvPr id="27" name="Oval 26">
            <a:extLst>
              <a:ext uri="{FF2B5EF4-FFF2-40B4-BE49-F238E27FC236}">
                <a16:creationId xmlns:a16="http://schemas.microsoft.com/office/drawing/2014/main" id="{63EB0103-A6C6-B09A-4317-11F6C0F2E5C0}"/>
              </a:ext>
            </a:extLst>
          </p:cNvPr>
          <p:cNvSpPr>
            <a:spLocks noChangeAspect="1"/>
          </p:cNvSpPr>
          <p:nvPr/>
        </p:nvSpPr>
        <p:spPr>
          <a:xfrm>
            <a:off x="4717980" y="2882099"/>
            <a:ext cx="1554480" cy="1554480"/>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lIns="243777" tIns="121888" rIns="243777" bIns="12188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399" b="0" i="0" u="none" strike="noStrike" kern="0" cap="none" spc="0" normalizeH="0" baseline="0" noProof="0">
              <a:ln>
                <a:noFill/>
              </a:ln>
              <a:solidFill>
                <a:prstClr val="white"/>
              </a:solidFill>
              <a:effectLst/>
              <a:uLnTx/>
              <a:uFillTx/>
              <a:latin typeface="Segoe UI Light"/>
              <a:ea typeface="+mn-ea"/>
              <a:cs typeface="+mn-cs"/>
              <a:sym typeface="Arial"/>
            </a:endParaRPr>
          </a:p>
        </p:txBody>
      </p:sp>
      <p:sp>
        <p:nvSpPr>
          <p:cNvPr id="29" name="TextBox 28">
            <a:extLst>
              <a:ext uri="{FF2B5EF4-FFF2-40B4-BE49-F238E27FC236}">
                <a16:creationId xmlns:a16="http://schemas.microsoft.com/office/drawing/2014/main" id="{B9656082-0B7D-3D6F-A35A-22DEA56130C1}"/>
              </a:ext>
            </a:extLst>
          </p:cNvPr>
          <p:cNvSpPr txBox="1"/>
          <p:nvPr/>
        </p:nvSpPr>
        <p:spPr>
          <a:xfrm>
            <a:off x="4833285" y="3786093"/>
            <a:ext cx="1301071" cy="369332"/>
          </a:xfrm>
          <a:prstGeom prst="rect">
            <a:avLst/>
          </a:prstGeom>
          <a:noFill/>
        </p:spPr>
        <p:txBody>
          <a:bodyPr wrap="square" l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5000"/>
                    <a:lumOff val="35000"/>
                  </a:schemeClr>
                </a:solidFill>
                <a:effectLst/>
                <a:uLnTx/>
                <a:uFillTx/>
                <a:ea typeface="+mn-ea"/>
                <a:cs typeface="Segoe UI Light" panose="020B0502040204020203" pitchFamily="34" charset="0"/>
                <a:sym typeface="Arial"/>
              </a:rPr>
              <a:t>&gt;$300M </a:t>
            </a:r>
          </a:p>
        </p:txBody>
      </p:sp>
      <p:sp>
        <p:nvSpPr>
          <p:cNvPr id="32" name="Oval 31">
            <a:extLst>
              <a:ext uri="{FF2B5EF4-FFF2-40B4-BE49-F238E27FC236}">
                <a16:creationId xmlns:a16="http://schemas.microsoft.com/office/drawing/2014/main" id="{9720347B-B6CF-8EC2-162C-4961ACD25443}"/>
              </a:ext>
            </a:extLst>
          </p:cNvPr>
          <p:cNvSpPr>
            <a:spLocks noChangeAspect="1"/>
          </p:cNvSpPr>
          <p:nvPr/>
        </p:nvSpPr>
        <p:spPr>
          <a:xfrm>
            <a:off x="4716578" y="1131874"/>
            <a:ext cx="1554480" cy="1554480"/>
          </a:xfrm>
          <a:prstGeom prst="ellipse">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lIns="243777" tIns="121888" rIns="243777" bIns="12188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399" b="0" i="0" u="none" strike="noStrike" kern="0" cap="none" spc="0" normalizeH="0" baseline="0" noProof="0">
              <a:ln>
                <a:noFill/>
              </a:ln>
              <a:solidFill>
                <a:prstClr val="white"/>
              </a:solidFill>
              <a:effectLst/>
              <a:uLnTx/>
              <a:uFillTx/>
              <a:latin typeface="Segoe UI Light"/>
              <a:ea typeface="+mn-ea"/>
              <a:cs typeface="+mn-cs"/>
              <a:sym typeface="Arial"/>
            </a:endParaRPr>
          </a:p>
        </p:txBody>
      </p:sp>
      <p:sp>
        <p:nvSpPr>
          <p:cNvPr id="35" name="TextBox 34">
            <a:extLst>
              <a:ext uri="{FF2B5EF4-FFF2-40B4-BE49-F238E27FC236}">
                <a16:creationId xmlns:a16="http://schemas.microsoft.com/office/drawing/2014/main" id="{C5709209-B78D-94C2-ECC2-14CBE90582A3}"/>
              </a:ext>
            </a:extLst>
          </p:cNvPr>
          <p:cNvSpPr txBox="1"/>
          <p:nvPr/>
        </p:nvSpPr>
        <p:spPr>
          <a:xfrm>
            <a:off x="4831354" y="2046130"/>
            <a:ext cx="130493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595959"/>
                </a:solidFill>
                <a:effectLst/>
                <a:uLnTx/>
                <a:uFillTx/>
                <a:ea typeface="Calibri"/>
                <a:cs typeface="Calibri"/>
                <a:sym typeface="Calibri"/>
              </a:rPr>
              <a:t>&gt;$155M</a:t>
            </a:r>
            <a:endParaRPr kumimoji="0" lang="en-US" sz="900" b="1" i="0" u="none" strike="noStrike" kern="0" cap="none" spc="0" normalizeH="0" baseline="0" noProof="0" dirty="0">
              <a:ln>
                <a:noFill/>
              </a:ln>
              <a:solidFill>
                <a:srgbClr val="000000"/>
              </a:solidFill>
              <a:effectLst/>
              <a:uLnTx/>
              <a:uFillTx/>
              <a:cs typeface="Arial"/>
              <a:sym typeface="Arial"/>
            </a:endParaRPr>
          </a:p>
        </p:txBody>
      </p:sp>
      <p:sp>
        <p:nvSpPr>
          <p:cNvPr id="36" name="TextBox 35">
            <a:extLst>
              <a:ext uri="{FF2B5EF4-FFF2-40B4-BE49-F238E27FC236}">
                <a16:creationId xmlns:a16="http://schemas.microsoft.com/office/drawing/2014/main" id="{4D9F5440-F009-A5CA-E2FC-217657A1852A}"/>
              </a:ext>
            </a:extLst>
          </p:cNvPr>
          <p:cNvSpPr txBox="1"/>
          <p:nvPr/>
        </p:nvSpPr>
        <p:spPr>
          <a:xfrm>
            <a:off x="3827154" y="1351453"/>
            <a:ext cx="1026942" cy="1200329"/>
          </a:xfrm>
          <a:prstGeom prst="rect">
            <a:avLst/>
          </a:prstGeom>
          <a:noFill/>
        </p:spPr>
        <p:txBody>
          <a:bodyPr wrap="square" l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accent1"/>
                </a:solidFill>
                <a:effectLst/>
                <a:uLnTx/>
                <a:uFillTx/>
                <a:ea typeface="+mn-ea"/>
                <a:cs typeface="Segoe UI Light" panose="020B0502040204020203" pitchFamily="34" charset="0"/>
                <a:sym typeface="Arial"/>
              </a:rPr>
              <a:t>=</a:t>
            </a:r>
            <a:endParaRPr kumimoji="0" lang="fr-FR" sz="7200" b="1" i="0" u="none" strike="noStrike" kern="1200" cap="none" spc="0" normalizeH="0" baseline="0" noProof="0" dirty="0">
              <a:ln>
                <a:noFill/>
              </a:ln>
              <a:solidFill>
                <a:schemeClr val="accent1"/>
              </a:solidFill>
              <a:effectLst/>
              <a:uLnTx/>
              <a:uFillTx/>
              <a:ea typeface="+mn-ea"/>
              <a:cs typeface="Segoe UI Light" panose="020B0502040204020203" pitchFamily="34" charset="0"/>
              <a:sym typeface="Arial"/>
            </a:endParaRPr>
          </a:p>
        </p:txBody>
      </p:sp>
      <p:sp>
        <p:nvSpPr>
          <p:cNvPr id="37" name="Freeform 314">
            <a:extLst>
              <a:ext uri="{FF2B5EF4-FFF2-40B4-BE49-F238E27FC236}">
                <a16:creationId xmlns:a16="http://schemas.microsoft.com/office/drawing/2014/main" id="{CDB92E26-E628-E321-978A-8384348163A1}"/>
              </a:ext>
            </a:extLst>
          </p:cNvPr>
          <p:cNvSpPr>
            <a:spLocks noChangeAspect="1" noEditPoints="1"/>
          </p:cNvSpPr>
          <p:nvPr/>
        </p:nvSpPr>
        <p:spPr bwMode="auto">
          <a:xfrm>
            <a:off x="5195543" y="1263873"/>
            <a:ext cx="690557" cy="731520"/>
          </a:xfrm>
          <a:custGeom>
            <a:avLst/>
            <a:gdLst>
              <a:gd name="T0" fmla="*/ 91 w 182"/>
              <a:gd name="T1" fmla="*/ 146 h 194"/>
              <a:gd name="T2" fmla="*/ 92 w 182"/>
              <a:gd name="T3" fmla="*/ 134 h 194"/>
              <a:gd name="T4" fmla="*/ 15 w 182"/>
              <a:gd name="T5" fmla="*/ 126 h 194"/>
              <a:gd name="T6" fmla="*/ 141 w 182"/>
              <a:gd name="T7" fmla="*/ 126 h 194"/>
              <a:gd name="T8" fmla="*/ 83 w 182"/>
              <a:gd name="T9" fmla="*/ 184 h 194"/>
              <a:gd name="T10" fmla="*/ 83 w 182"/>
              <a:gd name="T11" fmla="*/ 177 h 194"/>
              <a:gd name="T12" fmla="*/ 134 w 182"/>
              <a:gd name="T13" fmla="*/ 126 h 194"/>
              <a:gd name="T14" fmla="*/ 101 w 182"/>
              <a:gd name="T15" fmla="*/ 124 h 194"/>
              <a:gd name="T16" fmla="*/ 88 w 182"/>
              <a:gd name="T17" fmla="*/ 100 h 194"/>
              <a:gd name="T18" fmla="*/ 92 w 182"/>
              <a:gd name="T19" fmla="*/ 110 h 194"/>
              <a:gd name="T20" fmla="*/ 98 w 182"/>
              <a:gd name="T21" fmla="*/ 92 h 194"/>
              <a:gd name="T22" fmla="*/ 78 w 182"/>
              <a:gd name="T23" fmla="*/ 84 h 194"/>
              <a:gd name="T24" fmla="*/ 60 w 182"/>
              <a:gd name="T25" fmla="*/ 108 h 194"/>
              <a:gd name="T26" fmla="*/ 78 w 182"/>
              <a:gd name="T27" fmla="*/ 128 h 194"/>
              <a:gd name="T28" fmla="*/ 72 w 182"/>
              <a:gd name="T29" fmla="*/ 137 h 194"/>
              <a:gd name="T30" fmla="*/ 59 w 182"/>
              <a:gd name="T31" fmla="*/ 139 h 194"/>
              <a:gd name="T32" fmla="*/ 78 w 182"/>
              <a:gd name="T33" fmla="*/ 161 h 194"/>
              <a:gd name="T34" fmla="*/ 88 w 182"/>
              <a:gd name="T35" fmla="*/ 161 h 194"/>
              <a:gd name="T36" fmla="*/ 73 w 182"/>
              <a:gd name="T37" fmla="*/ 108 h 194"/>
              <a:gd name="T38" fmla="*/ 78 w 182"/>
              <a:gd name="T39" fmla="*/ 100 h 194"/>
              <a:gd name="T40" fmla="*/ 139 w 182"/>
              <a:gd name="T41" fmla="*/ 73 h 194"/>
              <a:gd name="T42" fmla="*/ 139 w 182"/>
              <a:gd name="T43" fmla="*/ 80 h 194"/>
              <a:gd name="T44" fmla="*/ 129 w 182"/>
              <a:gd name="T45" fmla="*/ 69 h 194"/>
              <a:gd name="T46" fmla="*/ 129 w 182"/>
              <a:gd name="T47" fmla="*/ 48 h 194"/>
              <a:gd name="T48" fmla="*/ 126 w 182"/>
              <a:gd name="T49" fmla="*/ 57 h 194"/>
              <a:gd name="T50" fmla="*/ 170 w 182"/>
              <a:gd name="T51" fmla="*/ 67 h 194"/>
              <a:gd name="T52" fmla="*/ 118 w 182"/>
              <a:gd name="T53" fmla="*/ 63 h 194"/>
              <a:gd name="T54" fmla="*/ 120 w 182"/>
              <a:gd name="T55" fmla="*/ 42 h 194"/>
              <a:gd name="T56" fmla="*/ 136 w 182"/>
              <a:gd name="T57" fmla="*/ 36 h 194"/>
              <a:gd name="T58" fmla="*/ 149 w 182"/>
              <a:gd name="T59" fmla="*/ 52 h 194"/>
              <a:gd name="T60" fmla="*/ 139 w 182"/>
              <a:gd name="T61" fmla="*/ 53 h 194"/>
              <a:gd name="T62" fmla="*/ 136 w 182"/>
              <a:gd name="T63" fmla="*/ 61 h 194"/>
              <a:gd name="T64" fmla="*/ 149 w 182"/>
              <a:gd name="T65" fmla="*/ 70 h 194"/>
              <a:gd name="T66" fmla="*/ 145 w 182"/>
              <a:gd name="T67" fmla="*/ 88 h 194"/>
              <a:gd name="T68" fmla="*/ 132 w 182"/>
              <a:gd name="T69" fmla="*/ 17 h 194"/>
              <a:gd name="T70" fmla="*/ 132 w 182"/>
              <a:gd name="T71" fmla="*/ 24 h 194"/>
              <a:gd name="T72" fmla="*/ 154 w 182"/>
              <a:gd name="T73" fmla="*/ 112 h 194"/>
              <a:gd name="T74" fmla="*/ 33 w 182"/>
              <a:gd name="T75" fmla="*/ 28 h 194"/>
              <a:gd name="T76" fmla="*/ 36 w 182"/>
              <a:gd name="T77" fmla="*/ 23 h 194"/>
              <a:gd name="T78" fmla="*/ 35 w 182"/>
              <a:gd name="T79" fmla="*/ 71 h 194"/>
              <a:gd name="T80" fmla="*/ 71 w 182"/>
              <a:gd name="T81" fmla="*/ 38 h 194"/>
              <a:gd name="T82" fmla="*/ 77 w 182"/>
              <a:gd name="T83" fmla="*/ 38 h 194"/>
              <a:gd name="T84" fmla="*/ 30 w 182"/>
              <a:gd name="T85" fmla="*/ 76 h 194"/>
              <a:gd name="T86" fmla="*/ 41 w 182"/>
              <a:gd name="T87" fmla="*/ 51 h 194"/>
              <a:gd name="T88" fmla="*/ 44 w 182"/>
              <a:gd name="T89" fmla="*/ 43 h 194"/>
              <a:gd name="T90" fmla="*/ 61 w 182"/>
              <a:gd name="T91" fmla="*/ 56 h 194"/>
              <a:gd name="T92" fmla="*/ 10 w 182"/>
              <a:gd name="T93" fmla="*/ 38 h 194"/>
              <a:gd name="T94" fmla="*/ 52 w 182"/>
              <a:gd name="T95" fmla="*/ 45 h 194"/>
              <a:gd name="T96" fmla="*/ 45 w 182"/>
              <a:gd name="T97" fmla="*/ 35 h 194"/>
              <a:gd name="T98" fmla="*/ 42 w 182"/>
              <a:gd name="T99" fmla="*/ 24 h 194"/>
              <a:gd name="T100" fmla="*/ 51 w 182"/>
              <a:gd name="T101" fmla="*/ 28 h 194"/>
              <a:gd name="T102" fmla="*/ 41 w 182"/>
              <a:gd name="T103" fmla="*/ 17 h 194"/>
              <a:gd name="T104" fmla="*/ 36 w 182"/>
              <a:gd name="T105" fmla="*/ 17 h 194"/>
              <a:gd name="T106" fmla="*/ 27 w 182"/>
              <a:gd name="T107" fmla="*/ 34 h 194"/>
              <a:gd name="T108" fmla="*/ 36 w 182"/>
              <a:gd name="T109" fmla="*/ 51 h 194"/>
              <a:gd name="T110" fmla="*/ 32 w 182"/>
              <a:gd name="T111" fmla="*/ 43 h 194"/>
              <a:gd name="T112" fmla="*/ 27 w 182"/>
              <a:gd name="T113" fmla="*/ 52 h 194"/>
              <a:gd name="T114" fmla="*/ 36 w 182"/>
              <a:gd name="T115" fmla="*/ 62 h 194"/>
              <a:gd name="T116" fmla="*/ 49 w 182"/>
              <a:gd name="T117" fmla="*/ 5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2" h="194">
                <a:moveTo>
                  <a:pt x="92" y="134"/>
                </a:moveTo>
                <a:cubicBezTo>
                  <a:pt x="93" y="135"/>
                  <a:pt x="93" y="137"/>
                  <a:pt x="93" y="139"/>
                </a:cubicBezTo>
                <a:cubicBezTo>
                  <a:pt x="93" y="142"/>
                  <a:pt x="93" y="144"/>
                  <a:pt x="91" y="146"/>
                </a:cubicBezTo>
                <a:cubicBezTo>
                  <a:pt x="90" y="147"/>
                  <a:pt x="89" y="148"/>
                  <a:pt x="88" y="148"/>
                </a:cubicBezTo>
                <a:cubicBezTo>
                  <a:pt x="88" y="131"/>
                  <a:pt x="88" y="131"/>
                  <a:pt x="88" y="131"/>
                </a:cubicBezTo>
                <a:cubicBezTo>
                  <a:pt x="90" y="132"/>
                  <a:pt x="91" y="133"/>
                  <a:pt x="92" y="134"/>
                </a:cubicBezTo>
                <a:close/>
                <a:moveTo>
                  <a:pt x="150" y="126"/>
                </a:moveTo>
                <a:cubicBezTo>
                  <a:pt x="150" y="163"/>
                  <a:pt x="120" y="194"/>
                  <a:pt x="83" y="194"/>
                </a:cubicBezTo>
                <a:cubicBezTo>
                  <a:pt x="46" y="194"/>
                  <a:pt x="15" y="163"/>
                  <a:pt x="15" y="126"/>
                </a:cubicBezTo>
                <a:cubicBezTo>
                  <a:pt x="15" y="89"/>
                  <a:pt x="46" y="59"/>
                  <a:pt x="83" y="59"/>
                </a:cubicBezTo>
                <a:cubicBezTo>
                  <a:pt x="120" y="59"/>
                  <a:pt x="150" y="89"/>
                  <a:pt x="150" y="126"/>
                </a:cubicBezTo>
                <a:close/>
                <a:moveTo>
                  <a:pt x="141" y="126"/>
                </a:moveTo>
                <a:cubicBezTo>
                  <a:pt x="141" y="94"/>
                  <a:pt x="115" y="69"/>
                  <a:pt x="83" y="69"/>
                </a:cubicBezTo>
                <a:cubicBezTo>
                  <a:pt x="51" y="69"/>
                  <a:pt x="25" y="94"/>
                  <a:pt x="25" y="126"/>
                </a:cubicBezTo>
                <a:cubicBezTo>
                  <a:pt x="25" y="158"/>
                  <a:pt x="51" y="184"/>
                  <a:pt x="83" y="184"/>
                </a:cubicBezTo>
                <a:cubicBezTo>
                  <a:pt x="115" y="184"/>
                  <a:pt x="141" y="158"/>
                  <a:pt x="141" y="126"/>
                </a:cubicBezTo>
                <a:close/>
                <a:moveTo>
                  <a:pt x="134" y="126"/>
                </a:moveTo>
                <a:cubicBezTo>
                  <a:pt x="134" y="155"/>
                  <a:pt x="111" y="177"/>
                  <a:pt x="83" y="177"/>
                </a:cubicBezTo>
                <a:cubicBezTo>
                  <a:pt x="55" y="177"/>
                  <a:pt x="32" y="155"/>
                  <a:pt x="32" y="126"/>
                </a:cubicBezTo>
                <a:cubicBezTo>
                  <a:pt x="32" y="98"/>
                  <a:pt x="55" y="75"/>
                  <a:pt x="83" y="75"/>
                </a:cubicBezTo>
                <a:cubicBezTo>
                  <a:pt x="111" y="75"/>
                  <a:pt x="134" y="98"/>
                  <a:pt x="134" y="126"/>
                </a:cubicBezTo>
                <a:close/>
                <a:moveTo>
                  <a:pt x="107" y="139"/>
                </a:moveTo>
                <a:cubicBezTo>
                  <a:pt x="107" y="136"/>
                  <a:pt x="106" y="133"/>
                  <a:pt x="105" y="131"/>
                </a:cubicBezTo>
                <a:cubicBezTo>
                  <a:pt x="104" y="128"/>
                  <a:pt x="103" y="126"/>
                  <a:pt x="101" y="124"/>
                </a:cubicBezTo>
                <a:cubicBezTo>
                  <a:pt x="99" y="123"/>
                  <a:pt x="97" y="121"/>
                  <a:pt x="94" y="120"/>
                </a:cubicBezTo>
                <a:cubicBezTo>
                  <a:pt x="93" y="119"/>
                  <a:pt x="91" y="119"/>
                  <a:pt x="88" y="118"/>
                </a:cubicBezTo>
                <a:cubicBezTo>
                  <a:pt x="88" y="100"/>
                  <a:pt x="88" y="100"/>
                  <a:pt x="88" y="100"/>
                </a:cubicBezTo>
                <a:cubicBezTo>
                  <a:pt x="88" y="101"/>
                  <a:pt x="89" y="101"/>
                  <a:pt x="90" y="102"/>
                </a:cubicBezTo>
                <a:cubicBezTo>
                  <a:pt x="91" y="103"/>
                  <a:pt x="91" y="105"/>
                  <a:pt x="92" y="108"/>
                </a:cubicBezTo>
                <a:cubicBezTo>
                  <a:pt x="92" y="110"/>
                  <a:pt x="92" y="110"/>
                  <a:pt x="92" y="110"/>
                </a:cubicBezTo>
                <a:cubicBezTo>
                  <a:pt x="105" y="108"/>
                  <a:pt x="105" y="108"/>
                  <a:pt x="105" y="108"/>
                </a:cubicBezTo>
                <a:cubicBezTo>
                  <a:pt x="105" y="106"/>
                  <a:pt x="105" y="106"/>
                  <a:pt x="105" y="106"/>
                </a:cubicBezTo>
                <a:cubicBezTo>
                  <a:pt x="104" y="100"/>
                  <a:pt x="102" y="96"/>
                  <a:pt x="98" y="92"/>
                </a:cubicBezTo>
                <a:cubicBezTo>
                  <a:pt x="95" y="90"/>
                  <a:pt x="92" y="89"/>
                  <a:pt x="88" y="88"/>
                </a:cubicBezTo>
                <a:cubicBezTo>
                  <a:pt x="88" y="84"/>
                  <a:pt x="88" y="84"/>
                  <a:pt x="88" y="84"/>
                </a:cubicBezTo>
                <a:cubicBezTo>
                  <a:pt x="78" y="84"/>
                  <a:pt x="78" y="84"/>
                  <a:pt x="78" y="84"/>
                </a:cubicBezTo>
                <a:cubicBezTo>
                  <a:pt x="78" y="88"/>
                  <a:pt x="78" y="88"/>
                  <a:pt x="78" y="88"/>
                </a:cubicBezTo>
                <a:cubicBezTo>
                  <a:pt x="73" y="89"/>
                  <a:pt x="70" y="90"/>
                  <a:pt x="67" y="93"/>
                </a:cubicBezTo>
                <a:cubicBezTo>
                  <a:pt x="63" y="97"/>
                  <a:pt x="60" y="102"/>
                  <a:pt x="60" y="108"/>
                </a:cubicBezTo>
                <a:cubicBezTo>
                  <a:pt x="60" y="112"/>
                  <a:pt x="61" y="115"/>
                  <a:pt x="63" y="118"/>
                </a:cubicBezTo>
                <a:cubicBezTo>
                  <a:pt x="64" y="121"/>
                  <a:pt x="66" y="123"/>
                  <a:pt x="69" y="125"/>
                </a:cubicBezTo>
                <a:cubicBezTo>
                  <a:pt x="72" y="126"/>
                  <a:pt x="75" y="128"/>
                  <a:pt x="78" y="128"/>
                </a:cubicBezTo>
                <a:cubicBezTo>
                  <a:pt x="78" y="148"/>
                  <a:pt x="78" y="148"/>
                  <a:pt x="78" y="148"/>
                </a:cubicBezTo>
                <a:cubicBezTo>
                  <a:pt x="77" y="148"/>
                  <a:pt x="76" y="147"/>
                  <a:pt x="75" y="145"/>
                </a:cubicBezTo>
                <a:cubicBezTo>
                  <a:pt x="73" y="144"/>
                  <a:pt x="72" y="141"/>
                  <a:pt x="72" y="137"/>
                </a:cubicBezTo>
                <a:cubicBezTo>
                  <a:pt x="71" y="135"/>
                  <a:pt x="71" y="135"/>
                  <a:pt x="71" y="135"/>
                </a:cubicBezTo>
                <a:cubicBezTo>
                  <a:pt x="59" y="137"/>
                  <a:pt x="59" y="137"/>
                  <a:pt x="59" y="137"/>
                </a:cubicBezTo>
                <a:cubicBezTo>
                  <a:pt x="59" y="139"/>
                  <a:pt x="59" y="139"/>
                  <a:pt x="59" y="139"/>
                </a:cubicBezTo>
                <a:cubicBezTo>
                  <a:pt x="59" y="144"/>
                  <a:pt x="60" y="148"/>
                  <a:pt x="62" y="151"/>
                </a:cubicBezTo>
                <a:cubicBezTo>
                  <a:pt x="64" y="154"/>
                  <a:pt x="67" y="156"/>
                  <a:pt x="70" y="158"/>
                </a:cubicBezTo>
                <a:cubicBezTo>
                  <a:pt x="72" y="159"/>
                  <a:pt x="75" y="160"/>
                  <a:pt x="78" y="161"/>
                </a:cubicBezTo>
                <a:cubicBezTo>
                  <a:pt x="78" y="169"/>
                  <a:pt x="78" y="169"/>
                  <a:pt x="78" y="169"/>
                </a:cubicBezTo>
                <a:cubicBezTo>
                  <a:pt x="88" y="169"/>
                  <a:pt x="88" y="169"/>
                  <a:pt x="88" y="169"/>
                </a:cubicBezTo>
                <a:cubicBezTo>
                  <a:pt x="88" y="161"/>
                  <a:pt x="88" y="161"/>
                  <a:pt x="88" y="161"/>
                </a:cubicBezTo>
                <a:cubicBezTo>
                  <a:pt x="93" y="160"/>
                  <a:pt x="97" y="158"/>
                  <a:pt x="101" y="154"/>
                </a:cubicBezTo>
                <a:cubicBezTo>
                  <a:pt x="105" y="150"/>
                  <a:pt x="107" y="145"/>
                  <a:pt x="107" y="139"/>
                </a:cubicBezTo>
                <a:close/>
                <a:moveTo>
                  <a:pt x="73" y="108"/>
                </a:moveTo>
                <a:cubicBezTo>
                  <a:pt x="73" y="110"/>
                  <a:pt x="74" y="111"/>
                  <a:pt x="75" y="113"/>
                </a:cubicBezTo>
                <a:cubicBezTo>
                  <a:pt x="76" y="114"/>
                  <a:pt x="77" y="114"/>
                  <a:pt x="78" y="115"/>
                </a:cubicBezTo>
                <a:cubicBezTo>
                  <a:pt x="78" y="100"/>
                  <a:pt x="78" y="100"/>
                  <a:pt x="78" y="100"/>
                </a:cubicBezTo>
                <a:cubicBezTo>
                  <a:pt x="77" y="101"/>
                  <a:pt x="76" y="101"/>
                  <a:pt x="75" y="102"/>
                </a:cubicBezTo>
                <a:cubicBezTo>
                  <a:pt x="74" y="104"/>
                  <a:pt x="73" y="106"/>
                  <a:pt x="73" y="108"/>
                </a:cubicBezTo>
                <a:close/>
                <a:moveTo>
                  <a:pt x="139" y="73"/>
                </a:moveTo>
                <a:cubicBezTo>
                  <a:pt x="138" y="72"/>
                  <a:pt x="138" y="71"/>
                  <a:pt x="136" y="71"/>
                </a:cubicBezTo>
                <a:cubicBezTo>
                  <a:pt x="136" y="76"/>
                  <a:pt x="136" y="76"/>
                  <a:pt x="136" y="76"/>
                </a:cubicBezTo>
                <a:cubicBezTo>
                  <a:pt x="137" y="77"/>
                  <a:pt x="138" y="79"/>
                  <a:pt x="139" y="80"/>
                </a:cubicBezTo>
                <a:cubicBezTo>
                  <a:pt x="140" y="79"/>
                  <a:pt x="140" y="78"/>
                  <a:pt x="140" y="77"/>
                </a:cubicBezTo>
                <a:cubicBezTo>
                  <a:pt x="140" y="75"/>
                  <a:pt x="140" y="73"/>
                  <a:pt x="139" y="73"/>
                </a:cubicBezTo>
                <a:close/>
                <a:moveTo>
                  <a:pt x="129" y="69"/>
                </a:moveTo>
                <a:cubicBezTo>
                  <a:pt x="128" y="68"/>
                  <a:pt x="127" y="68"/>
                  <a:pt x="126" y="68"/>
                </a:cubicBezTo>
                <a:cubicBezTo>
                  <a:pt x="127" y="68"/>
                  <a:pt x="128" y="69"/>
                  <a:pt x="129" y="69"/>
                </a:cubicBezTo>
                <a:close/>
                <a:moveTo>
                  <a:pt x="129" y="48"/>
                </a:moveTo>
                <a:cubicBezTo>
                  <a:pt x="128" y="48"/>
                  <a:pt x="127" y="48"/>
                  <a:pt x="126" y="49"/>
                </a:cubicBezTo>
                <a:cubicBezTo>
                  <a:pt x="125" y="50"/>
                  <a:pt x="125" y="52"/>
                  <a:pt x="125" y="53"/>
                </a:cubicBezTo>
                <a:cubicBezTo>
                  <a:pt x="125" y="55"/>
                  <a:pt x="125" y="56"/>
                  <a:pt x="126" y="57"/>
                </a:cubicBezTo>
                <a:cubicBezTo>
                  <a:pt x="127" y="58"/>
                  <a:pt x="128" y="58"/>
                  <a:pt x="129" y="59"/>
                </a:cubicBezTo>
                <a:lnTo>
                  <a:pt x="129" y="48"/>
                </a:lnTo>
                <a:close/>
                <a:moveTo>
                  <a:pt x="170" y="67"/>
                </a:moveTo>
                <a:cubicBezTo>
                  <a:pt x="170" y="46"/>
                  <a:pt x="153" y="29"/>
                  <a:pt x="132" y="29"/>
                </a:cubicBezTo>
                <a:cubicBezTo>
                  <a:pt x="116" y="29"/>
                  <a:pt x="102" y="40"/>
                  <a:pt x="96" y="55"/>
                </a:cubicBezTo>
                <a:cubicBezTo>
                  <a:pt x="104" y="56"/>
                  <a:pt x="112" y="59"/>
                  <a:pt x="118" y="63"/>
                </a:cubicBezTo>
                <a:cubicBezTo>
                  <a:pt x="118" y="62"/>
                  <a:pt x="117" y="61"/>
                  <a:pt x="117" y="61"/>
                </a:cubicBezTo>
                <a:cubicBezTo>
                  <a:pt x="116" y="59"/>
                  <a:pt x="115" y="56"/>
                  <a:pt x="115" y="54"/>
                </a:cubicBezTo>
                <a:cubicBezTo>
                  <a:pt x="115" y="49"/>
                  <a:pt x="117" y="45"/>
                  <a:pt x="120" y="42"/>
                </a:cubicBezTo>
                <a:cubicBezTo>
                  <a:pt x="122" y="40"/>
                  <a:pt x="125" y="39"/>
                  <a:pt x="129" y="39"/>
                </a:cubicBezTo>
                <a:cubicBezTo>
                  <a:pt x="129" y="36"/>
                  <a:pt x="129" y="36"/>
                  <a:pt x="129" y="36"/>
                </a:cubicBezTo>
                <a:cubicBezTo>
                  <a:pt x="136" y="36"/>
                  <a:pt x="136" y="36"/>
                  <a:pt x="136" y="36"/>
                </a:cubicBezTo>
                <a:cubicBezTo>
                  <a:pt x="136" y="39"/>
                  <a:pt x="136" y="39"/>
                  <a:pt x="136" y="39"/>
                </a:cubicBezTo>
                <a:cubicBezTo>
                  <a:pt x="139" y="39"/>
                  <a:pt x="141" y="40"/>
                  <a:pt x="143" y="42"/>
                </a:cubicBezTo>
                <a:cubicBezTo>
                  <a:pt x="146" y="44"/>
                  <a:pt x="148" y="48"/>
                  <a:pt x="149" y="52"/>
                </a:cubicBezTo>
                <a:cubicBezTo>
                  <a:pt x="149" y="54"/>
                  <a:pt x="149" y="54"/>
                  <a:pt x="149" y="54"/>
                </a:cubicBezTo>
                <a:cubicBezTo>
                  <a:pt x="139" y="55"/>
                  <a:pt x="139" y="55"/>
                  <a:pt x="139" y="55"/>
                </a:cubicBezTo>
                <a:cubicBezTo>
                  <a:pt x="139" y="53"/>
                  <a:pt x="139" y="53"/>
                  <a:pt x="139" y="53"/>
                </a:cubicBezTo>
                <a:cubicBezTo>
                  <a:pt x="139" y="51"/>
                  <a:pt x="138" y="50"/>
                  <a:pt x="137" y="49"/>
                </a:cubicBezTo>
                <a:cubicBezTo>
                  <a:pt x="137" y="48"/>
                  <a:pt x="136" y="48"/>
                  <a:pt x="136" y="48"/>
                </a:cubicBezTo>
                <a:cubicBezTo>
                  <a:pt x="136" y="61"/>
                  <a:pt x="136" y="61"/>
                  <a:pt x="136" y="61"/>
                </a:cubicBezTo>
                <a:cubicBezTo>
                  <a:pt x="138" y="61"/>
                  <a:pt x="140" y="62"/>
                  <a:pt x="141" y="62"/>
                </a:cubicBezTo>
                <a:cubicBezTo>
                  <a:pt x="143" y="63"/>
                  <a:pt x="144" y="64"/>
                  <a:pt x="146" y="66"/>
                </a:cubicBezTo>
                <a:cubicBezTo>
                  <a:pt x="147" y="67"/>
                  <a:pt x="148" y="68"/>
                  <a:pt x="149" y="70"/>
                </a:cubicBezTo>
                <a:cubicBezTo>
                  <a:pt x="149" y="72"/>
                  <a:pt x="150" y="74"/>
                  <a:pt x="150" y="76"/>
                </a:cubicBezTo>
                <a:cubicBezTo>
                  <a:pt x="150" y="81"/>
                  <a:pt x="148" y="85"/>
                  <a:pt x="145" y="88"/>
                </a:cubicBezTo>
                <a:cubicBezTo>
                  <a:pt x="145" y="88"/>
                  <a:pt x="145" y="88"/>
                  <a:pt x="145" y="88"/>
                </a:cubicBezTo>
                <a:cubicBezTo>
                  <a:pt x="147" y="92"/>
                  <a:pt x="149" y="96"/>
                  <a:pt x="151" y="100"/>
                </a:cubicBezTo>
                <a:cubicBezTo>
                  <a:pt x="162" y="93"/>
                  <a:pt x="170" y="81"/>
                  <a:pt x="170" y="67"/>
                </a:cubicBezTo>
                <a:close/>
                <a:moveTo>
                  <a:pt x="132" y="17"/>
                </a:moveTo>
                <a:cubicBezTo>
                  <a:pt x="109" y="17"/>
                  <a:pt x="90" y="32"/>
                  <a:pt x="84" y="53"/>
                </a:cubicBezTo>
                <a:cubicBezTo>
                  <a:pt x="87" y="53"/>
                  <a:pt x="89" y="53"/>
                  <a:pt x="91" y="54"/>
                </a:cubicBezTo>
                <a:cubicBezTo>
                  <a:pt x="97" y="37"/>
                  <a:pt x="113" y="24"/>
                  <a:pt x="132" y="24"/>
                </a:cubicBezTo>
                <a:cubicBezTo>
                  <a:pt x="156" y="24"/>
                  <a:pt x="175" y="43"/>
                  <a:pt x="175" y="67"/>
                </a:cubicBezTo>
                <a:cubicBezTo>
                  <a:pt x="175" y="83"/>
                  <a:pt x="166" y="97"/>
                  <a:pt x="153" y="105"/>
                </a:cubicBezTo>
                <a:cubicBezTo>
                  <a:pt x="153" y="107"/>
                  <a:pt x="154" y="109"/>
                  <a:pt x="154" y="112"/>
                </a:cubicBezTo>
                <a:cubicBezTo>
                  <a:pt x="171" y="103"/>
                  <a:pt x="182" y="86"/>
                  <a:pt x="182" y="67"/>
                </a:cubicBezTo>
                <a:cubicBezTo>
                  <a:pt x="182" y="40"/>
                  <a:pt x="159" y="17"/>
                  <a:pt x="132" y="17"/>
                </a:cubicBezTo>
                <a:close/>
                <a:moveTo>
                  <a:pt x="33" y="28"/>
                </a:moveTo>
                <a:cubicBezTo>
                  <a:pt x="33" y="29"/>
                  <a:pt x="33" y="30"/>
                  <a:pt x="34" y="31"/>
                </a:cubicBezTo>
                <a:cubicBezTo>
                  <a:pt x="35" y="31"/>
                  <a:pt x="35" y="32"/>
                  <a:pt x="36" y="32"/>
                </a:cubicBezTo>
                <a:cubicBezTo>
                  <a:pt x="36" y="23"/>
                  <a:pt x="36" y="23"/>
                  <a:pt x="36" y="23"/>
                </a:cubicBezTo>
                <a:cubicBezTo>
                  <a:pt x="35" y="24"/>
                  <a:pt x="35" y="24"/>
                  <a:pt x="34" y="25"/>
                </a:cubicBezTo>
                <a:cubicBezTo>
                  <a:pt x="34" y="25"/>
                  <a:pt x="33" y="26"/>
                  <a:pt x="33" y="28"/>
                </a:cubicBezTo>
                <a:close/>
                <a:moveTo>
                  <a:pt x="35" y="71"/>
                </a:moveTo>
                <a:cubicBezTo>
                  <a:pt x="19" y="69"/>
                  <a:pt x="6" y="55"/>
                  <a:pt x="6" y="38"/>
                </a:cubicBezTo>
                <a:cubicBezTo>
                  <a:pt x="6" y="20"/>
                  <a:pt x="20" y="5"/>
                  <a:pt x="39" y="5"/>
                </a:cubicBezTo>
                <a:cubicBezTo>
                  <a:pt x="57" y="5"/>
                  <a:pt x="71" y="20"/>
                  <a:pt x="71" y="38"/>
                </a:cubicBezTo>
                <a:cubicBezTo>
                  <a:pt x="71" y="44"/>
                  <a:pt x="70" y="50"/>
                  <a:pt x="67" y="55"/>
                </a:cubicBezTo>
                <a:cubicBezTo>
                  <a:pt x="69" y="54"/>
                  <a:pt x="71" y="54"/>
                  <a:pt x="73" y="54"/>
                </a:cubicBezTo>
                <a:cubicBezTo>
                  <a:pt x="76" y="49"/>
                  <a:pt x="77" y="44"/>
                  <a:pt x="77" y="38"/>
                </a:cubicBezTo>
                <a:cubicBezTo>
                  <a:pt x="77" y="17"/>
                  <a:pt x="60" y="0"/>
                  <a:pt x="39" y="0"/>
                </a:cubicBezTo>
                <a:cubicBezTo>
                  <a:pt x="17" y="0"/>
                  <a:pt x="0" y="17"/>
                  <a:pt x="0" y="38"/>
                </a:cubicBezTo>
                <a:cubicBezTo>
                  <a:pt x="0" y="56"/>
                  <a:pt x="13" y="72"/>
                  <a:pt x="30" y="76"/>
                </a:cubicBezTo>
                <a:cubicBezTo>
                  <a:pt x="32" y="74"/>
                  <a:pt x="33" y="72"/>
                  <a:pt x="35" y="71"/>
                </a:cubicBezTo>
                <a:close/>
                <a:moveTo>
                  <a:pt x="41" y="41"/>
                </a:moveTo>
                <a:cubicBezTo>
                  <a:pt x="41" y="51"/>
                  <a:pt x="41" y="51"/>
                  <a:pt x="41" y="51"/>
                </a:cubicBezTo>
                <a:cubicBezTo>
                  <a:pt x="42" y="51"/>
                  <a:pt x="43" y="50"/>
                  <a:pt x="43" y="49"/>
                </a:cubicBezTo>
                <a:cubicBezTo>
                  <a:pt x="44" y="48"/>
                  <a:pt x="45" y="47"/>
                  <a:pt x="45" y="46"/>
                </a:cubicBezTo>
                <a:cubicBezTo>
                  <a:pt x="45" y="44"/>
                  <a:pt x="44" y="43"/>
                  <a:pt x="44" y="43"/>
                </a:cubicBezTo>
                <a:cubicBezTo>
                  <a:pt x="43" y="42"/>
                  <a:pt x="43" y="42"/>
                  <a:pt x="41" y="41"/>
                </a:cubicBezTo>
                <a:close/>
                <a:moveTo>
                  <a:pt x="67" y="38"/>
                </a:moveTo>
                <a:cubicBezTo>
                  <a:pt x="67" y="45"/>
                  <a:pt x="65" y="51"/>
                  <a:pt x="61" y="56"/>
                </a:cubicBezTo>
                <a:cubicBezTo>
                  <a:pt x="53" y="59"/>
                  <a:pt x="46" y="63"/>
                  <a:pt x="40" y="67"/>
                </a:cubicBezTo>
                <a:cubicBezTo>
                  <a:pt x="39" y="67"/>
                  <a:pt x="39" y="67"/>
                  <a:pt x="39" y="67"/>
                </a:cubicBezTo>
                <a:cubicBezTo>
                  <a:pt x="23" y="67"/>
                  <a:pt x="10" y="54"/>
                  <a:pt x="10" y="38"/>
                </a:cubicBezTo>
                <a:cubicBezTo>
                  <a:pt x="10" y="22"/>
                  <a:pt x="23" y="9"/>
                  <a:pt x="39" y="9"/>
                </a:cubicBezTo>
                <a:cubicBezTo>
                  <a:pt x="55" y="9"/>
                  <a:pt x="67" y="22"/>
                  <a:pt x="67" y="38"/>
                </a:cubicBezTo>
                <a:close/>
                <a:moveTo>
                  <a:pt x="52" y="45"/>
                </a:moveTo>
                <a:cubicBezTo>
                  <a:pt x="52" y="44"/>
                  <a:pt x="52" y="42"/>
                  <a:pt x="51" y="41"/>
                </a:cubicBezTo>
                <a:cubicBezTo>
                  <a:pt x="51" y="39"/>
                  <a:pt x="50" y="38"/>
                  <a:pt x="49" y="37"/>
                </a:cubicBezTo>
                <a:cubicBezTo>
                  <a:pt x="48" y="36"/>
                  <a:pt x="47" y="35"/>
                  <a:pt x="45" y="35"/>
                </a:cubicBezTo>
                <a:cubicBezTo>
                  <a:pt x="44" y="34"/>
                  <a:pt x="43" y="34"/>
                  <a:pt x="41" y="33"/>
                </a:cubicBezTo>
                <a:cubicBezTo>
                  <a:pt x="41" y="24"/>
                  <a:pt x="41" y="24"/>
                  <a:pt x="41" y="24"/>
                </a:cubicBezTo>
                <a:cubicBezTo>
                  <a:pt x="42" y="24"/>
                  <a:pt x="42" y="24"/>
                  <a:pt x="42" y="24"/>
                </a:cubicBezTo>
                <a:cubicBezTo>
                  <a:pt x="43" y="25"/>
                  <a:pt x="44" y="26"/>
                  <a:pt x="44" y="28"/>
                </a:cubicBezTo>
                <a:cubicBezTo>
                  <a:pt x="44" y="29"/>
                  <a:pt x="44" y="29"/>
                  <a:pt x="44" y="29"/>
                </a:cubicBezTo>
                <a:cubicBezTo>
                  <a:pt x="51" y="28"/>
                  <a:pt x="51" y="28"/>
                  <a:pt x="51" y="28"/>
                </a:cubicBezTo>
                <a:cubicBezTo>
                  <a:pt x="51" y="27"/>
                  <a:pt x="51" y="27"/>
                  <a:pt x="51" y="27"/>
                </a:cubicBezTo>
                <a:cubicBezTo>
                  <a:pt x="51" y="23"/>
                  <a:pt x="49" y="21"/>
                  <a:pt x="47" y="19"/>
                </a:cubicBezTo>
                <a:cubicBezTo>
                  <a:pt x="46" y="18"/>
                  <a:pt x="44" y="17"/>
                  <a:pt x="41" y="17"/>
                </a:cubicBezTo>
                <a:cubicBezTo>
                  <a:pt x="41" y="14"/>
                  <a:pt x="41" y="14"/>
                  <a:pt x="41" y="14"/>
                </a:cubicBezTo>
                <a:cubicBezTo>
                  <a:pt x="36" y="14"/>
                  <a:pt x="36" y="14"/>
                  <a:pt x="36" y="14"/>
                </a:cubicBezTo>
                <a:cubicBezTo>
                  <a:pt x="36" y="17"/>
                  <a:pt x="36" y="17"/>
                  <a:pt x="36" y="17"/>
                </a:cubicBezTo>
                <a:cubicBezTo>
                  <a:pt x="33" y="17"/>
                  <a:pt x="31" y="18"/>
                  <a:pt x="30" y="19"/>
                </a:cubicBezTo>
                <a:cubicBezTo>
                  <a:pt x="27" y="21"/>
                  <a:pt x="26" y="24"/>
                  <a:pt x="26" y="28"/>
                </a:cubicBezTo>
                <a:cubicBezTo>
                  <a:pt x="26" y="30"/>
                  <a:pt x="26" y="32"/>
                  <a:pt x="27" y="34"/>
                </a:cubicBezTo>
                <a:cubicBezTo>
                  <a:pt x="28" y="35"/>
                  <a:pt x="29" y="36"/>
                  <a:pt x="31" y="37"/>
                </a:cubicBezTo>
                <a:cubicBezTo>
                  <a:pt x="33" y="38"/>
                  <a:pt x="34" y="39"/>
                  <a:pt x="36" y="39"/>
                </a:cubicBezTo>
                <a:cubicBezTo>
                  <a:pt x="36" y="51"/>
                  <a:pt x="36" y="51"/>
                  <a:pt x="36" y="51"/>
                </a:cubicBezTo>
                <a:cubicBezTo>
                  <a:pt x="35" y="50"/>
                  <a:pt x="35" y="50"/>
                  <a:pt x="34" y="49"/>
                </a:cubicBezTo>
                <a:cubicBezTo>
                  <a:pt x="33" y="48"/>
                  <a:pt x="33" y="47"/>
                  <a:pt x="32" y="44"/>
                </a:cubicBezTo>
                <a:cubicBezTo>
                  <a:pt x="32" y="43"/>
                  <a:pt x="32" y="43"/>
                  <a:pt x="32" y="43"/>
                </a:cubicBezTo>
                <a:cubicBezTo>
                  <a:pt x="25" y="44"/>
                  <a:pt x="25" y="44"/>
                  <a:pt x="25" y="44"/>
                </a:cubicBezTo>
                <a:cubicBezTo>
                  <a:pt x="25" y="46"/>
                  <a:pt x="25" y="46"/>
                  <a:pt x="25" y="46"/>
                </a:cubicBezTo>
                <a:cubicBezTo>
                  <a:pt x="25" y="48"/>
                  <a:pt x="26" y="50"/>
                  <a:pt x="27" y="52"/>
                </a:cubicBezTo>
                <a:cubicBezTo>
                  <a:pt x="28" y="54"/>
                  <a:pt x="30" y="55"/>
                  <a:pt x="31" y="56"/>
                </a:cubicBezTo>
                <a:cubicBezTo>
                  <a:pt x="33" y="57"/>
                  <a:pt x="34" y="57"/>
                  <a:pt x="36" y="58"/>
                </a:cubicBezTo>
                <a:cubicBezTo>
                  <a:pt x="36" y="62"/>
                  <a:pt x="36" y="62"/>
                  <a:pt x="36" y="62"/>
                </a:cubicBezTo>
                <a:cubicBezTo>
                  <a:pt x="41" y="62"/>
                  <a:pt x="41" y="62"/>
                  <a:pt x="41" y="62"/>
                </a:cubicBezTo>
                <a:cubicBezTo>
                  <a:pt x="41" y="58"/>
                  <a:pt x="41" y="58"/>
                  <a:pt x="41" y="58"/>
                </a:cubicBezTo>
                <a:cubicBezTo>
                  <a:pt x="44" y="57"/>
                  <a:pt x="47" y="56"/>
                  <a:pt x="49" y="54"/>
                </a:cubicBezTo>
                <a:cubicBezTo>
                  <a:pt x="51" y="52"/>
                  <a:pt x="52" y="49"/>
                  <a:pt x="52" y="45"/>
                </a:cubicBezTo>
                <a:close/>
              </a:path>
            </a:pathLst>
          </a:custGeom>
          <a:solidFill>
            <a:srgbClr val="565656"/>
          </a:solidFill>
          <a:ln>
            <a:noFill/>
          </a:ln>
        </p:spPr>
        <p:txBody>
          <a:bodyPr vert="horz" wrap="square" lIns="91416" tIns="45708" rIns="91416" bIns="45708" numCol="1" anchor="t" anchorCtr="0" compatLnSpc="1">
            <a:prstTxWarp prst="textNoShape">
              <a:avLst/>
            </a:prstTxWarp>
          </a:bodyPr>
          <a:lstStyle/>
          <a:p>
            <a:pPr>
              <a:buClr>
                <a:srgbClr val="000000"/>
              </a:buClr>
              <a:buFont typeface="Arial"/>
              <a:buNone/>
            </a:pPr>
            <a:endParaRPr lang="en-US" sz="3598" kern="0">
              <a:solidFill>
                <a:srgbClr val="000000"/>
              </a:solidFill>
              <a:cs typeface="Arial"/>
              <a:sym typeface="Arial"/>
            </a:endParaRPr>
          </a:p>
        </p:txBody>
      </p:sp>
      <p:sp>
        <p:nvSpPr>
          <p:cNvPr id="38" name="Oval 37">
            <a:extLst>
              <a:ext uri="{FF2B5EF4-FFF2-40B4-BE49-F238E27FC236}">
                <a16:creationId xmlns:a16="http://schemas.microsoft.com/office/drawing/2014/main" id="{D8485713-BC01-6C24-71BD-03973F357EE1}"/>
              </a:ext>
            </a:extLst>
          </p:cNvPr>
          <p:cNvSpPr>
            <a:spLocks noChangeAspect="1"/>
          </p:cNvSpPr>
          <p:nvPr/>
        </p:nvSpPr>
        <p:spPr>
          <a:xfrm>
            <a:off x="7387299" y="1122447"/>
            <a:ext cx="1554480" cy="1554480"/>
          </a:xfrm>
          <a:prstGeom prst="ellipse">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lIns="243777" tIns="121888" rIns="243777" bIns="12188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399" b="0" i="0" u="none" strike="noStrike" kern="0" cap="none" spc="0" normalizeH="0" baseline="0" noProof="0">
              <a:ln>
                <a:noFill/>
              </a:ln>
              <a:solidFill>
                <a:prstClr val="white"/>
              </a:solidFill>
              <a:effectLst/>
              <a:uLnTx/>
              <a:uFillTx/>
              <a:latin typeface="Segoe UI Light"/>
              <a:ea typeface="+mn-ea"/>
              <a:cs typeface="+mn-cs"/>
              <a:sym typeface="Arial"/>
            </a:endParaRPr>
          </a:p>
        </p:txBody>
      </p:sp>
      <p:sp>
        <p:nvSpPr>
          <p:cNvPr id="39" name="TextBox 38">
            <a:extLst>
              <a:ext uri="{FF2B5EF4-FFF2-40B4-BE49-F238E27FC236}">
                <a16:creationId xmlns:a16="http://schemas.microsoft.com/office/drawing/2014/main" id="{9F2A2267-9EB4-BC3E-C6A9-2D910E04C7C1}"/>
              </a:ext>
            </a:extLst>
          </p:cNvPr>
          <p:cNvSpPr txBox="1"/>
          <p:nvPr/>
        </p:nvSpPr>
        <p:spPr>
          <a:xfrm>
            <a:off x="7417076" y="2038327"/>
            <a:ext cx="152910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595959"/>
                </a:solidFill>
                <a:effectLst/>
                <a:uLnTx/>
                <a:uFillTx/>
                <a:ea typeface="Calibri"/>
                <a:cs typeface="Calibri"/>
                <a:sym typeface="Calibri"/>
              </a:rPr>
              <a:t>&gt;581 MWh</a:t>
            </a:r>
            <a:endParaRPr kumimoji="0" lang="en-US" sz="900" b="1" i="0" u="none" strike="noStrike" kern="0" cap="none" spc="0" normalizeH="0" baseline="0" noProof="0" dirty="0">
              <a:ln>
                <a:noFill/>
              </a:ln>
              <a:solidFill>
                <a:srgbClr val="000000"/>
              </a:solidFill>
              <a:effectLst/>
              <a:uLnTx/>
              <a:uFillTx/>
              <a:cs typeface="Arial"/>
              <a:sym typeface="Arial"/>
            </a:endParaRPr>
          </a:p>
        </p:txBody>
      </p:sp>
      <p:sp>
        <p:nvSpPr>
          <p:cNvPr id="41" name="TextBox 40">
            <a:extLst>
              <a:ext uri="{FF2B5EF4-FFF2-40B4-BE49-F238E27FC236}">
                <a16:creationId xmlns:a16="http://schemas.microsoft.com/office/drawing/2014/main" id="{49BC474C-3B50-B2E8-A596-6F22E59C1013}"/>
              </a:ext>
            </a:extLst>
          </p:cNvPr>
          <p:cNvSpPr txBox="1"/>
          <p:nvPr/>
        </p:nvSpPr>
        <p:spPr>
          <a:xfrm>
            <a:off x="6366986" y="1241477"/>
            <a:ext cx="1026942" cy="1200329"/>
          </a:xfrm>
          <a:prstGeom prst="rect">
            <a:avLst/>
          </a:prstGeom>
          <a:noFill/>
        </p:spPr>
        <p:txBody>
          <a:bodyPr wrap="square" l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accent1"/>
                </a:solidFill>
                <a:effectLst/>
                <a:uLnTx/>
                <a:uFillTx/>
                <a:ea typeface="+mn-ea"/>
                <a:cs typeface="Segoe UI Light" panose="020B0502040204020203" pitchFamily="34" charset="0"/>
                <a:sym typeface="Arial"/>
              </a:rPr>
              <a:t>=</a:t>
            </a:r>
            <a:endParaRPr kumimoji="0" lang="fr-FR" sz="7200" b="1" i="0" u="none" strike="noStrike" kern="1200" cap="none" spc="0" normalizeH="0" baseline="0" noProof="0" dirty="0">
              <a:ln>
                <a:noFill/>
              </a:ln>
              <a:solidFill>
                <a:schemeClr val="accent1"/>
              </a:solidFill>
              <a:effectLst/>
              <a:uLnTx/>
              <a:uFillTx/>
              <a:ea typeface="+mn-ea"/>
              <a:cs typeface="Segoe UI Light" panose="020B0502040204020203" pitchFamily="34" charset="0"/>
              <a:sym typeface="Arial"/>
            </a:endParaRPr>
          </a:p>
        </p:txBody>
      </p:sp>
      <p:pic>
        <p:nvPicPr>
          <p:cNvPr id="43" name="Graphic 42" descr="Fluorescent Light Bulb with solid fill">
            <a:extLst>
              <a:ext uri="{FF2B5EF4-FFF2-40B4-BE49-F238E27FC236}">
                <a16:creationId xmlns:a16="http://schemas.microsoft.com/office/drawing/2014/main" id="{B3301F19-E49D-DBF1-F592-2AFD7D3D838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54645" y="1191986"/>
            <a:ext cx="914400" cy="914400"/>
          </a:xfrm>
          <a:prstGeom prst="rect">
            <a:avLst/>
          </a:prstGeom>
        </p:spPr>
      </p:pic>
      <p:cxnSp>
        <p:nvCxnSpPr>
          <p:cNvPr id="44" name="Straight Connector 43">
            <a:extLst>
              <a:ext uri="{FF2B5EF4-FFF2-40B4-BE49-F238E27FC236}">
                <a16:creationId xmlns:a16="http://schemas.microsoft.com/office/drawing/2014/main" id="{EA753033-6E8D-8F9B-364F-3ABC41FF7ED8}"/>
              </a:ext>
            </a:extLst>
          </p:cNvPr>
          <p:cNvCxnSpPr>
            <a:cxnSpLocks/>
          </p:cNvCxnSpPr>
          <p:nvPr/>
        </p:nvCxnSpPr>
        <p:spPr>
          <a:xfrm flipH="1">
            <a:off x="17488" y="2756048"/>
            <a:ext cx="9297611"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30147BE2-1CBD-1B60-EF8D-E6239AFE1F80}"/>
              </a:ext>
            </a:extLst>
          </p:cNvPr>
          <p:cNvSpPr txBox="1"/>
          <p:nvPr/>
        </p:nvSpPr>
        <p:spPr>
          <a:xfrm>
            <a:off x="1578898" y="3305195"/>
            <a:ext cx="2419363" cy="830997"/>
          </a:xfrm>
          <a:prstGeom prst="rect">
            <a:avLst/>
          </a:prstGeom>
          <a:noFill/>
        </p:spPr>
        <p:txBody>
          <a:bodyPr wrap="square">
            <a:spAutoFit/>
          </a:bodyPr>
          <a:lstStyle/>
          <a:p>
            <a:pPr algn="ctr"/>
            <a:r>
              <a:rPr lang="en-US" sz="1600" b="1" dirty="0">
                <a:solidFill>
                  <a:schemeClr val="tx1">
                    <a:lumMod val="65000"/>
                    <a:lumOff val="35000"/>
                  </a:schemeClr>
                </a:solidFill>
                <a:cs typeface="Segoe UI Light" panose="020B0502040204020203" pitchFamily="34" charset="0"/>
              </a:rPr>
              <a:t>Primary, Thermal, Reserve, and Specialty Batteries</a:t>
            </a:r>
          </a:p>
        </p:txBody>
      </p:sp>
      <p:sp>
        <p:nvSpPr>
          <p:cNvPr id="49" name="Oval 48">
            <a:extLst>
              <a:ext uri="{FF2B5EF4-FFF2-40B4-BE49-F238E27FC236}">
                <a16:creationId xmlns:a16="http://schemas.microsoft.com/office/drawing/2014/main" id="{F20A8095-C62E-E8D8-99B5-57E344B9996F}"/>
              </a:ext>
            </a:extLst>
          </p:cNvPr>
          <p:cNvSpPr>
            <a:spLocks noChangeAspect="1"/>
          </p:cNvSpPr>
          <p:nvPr/>
        </p:nvSpPr>
        <p:spPr>
          <a:xfrm>
            <a:off x="137730" y="4937827"/>
            <a:ext cx="1554480" cy="1554480"/>
          </a:xfrm>
          <a:prstGeom prst="ellipse">
            <a:avLst/>
          </a:prstGeom>
          <a:solidFill>
            <a:srgbClr val="00B0F0"/>
          </a:solidFill>
          <a:ln>
            <a:no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lIns="243777" tIns="121888" rIns="243777" bIns="12188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399" b="0" i="0" u="none" strike="noStrike" kern="0" cap="none" spc="0" normalizeH="0" baseline="0" noProof="0">
              <a:ln>
                <a:noFill/>
              </a:ln>
              <a:solidFill>
                <a:prstClr val="white"/>
              </a:solidFill>
              <a:effectLst/>
              <a:uLnTx/>
              <a:uFillTx/>
              <a:latin typeface="Segoe UI Light"/>
              <a:ea typeface="+mn-ea"/>
              <a:cs typeface="+mn-cs"/>
              <a:sym typeface="Arial"/>
            </a:endParaRPr>
          </a:p>
        </p:txBody>
      </p:sp>
      <p:sp>
        <p:nvSpPr>
          <p:cNvPr id="50" name="TextBox 49">
            <a:extLst>
              <a:ext uri="{FF2B5EF4-FFF2-40B4-BE49-F238E27FC236}">
                <a16:creationId xmlns:a16="http://schemas.microsoft.com/office/drawing/2014/main" id="{D08DFCB2-7E6A-1AC6-4380-223F5118AE43}"/>
              </a:ext>
            </a:extLst>
          </p:cNvPr>
          <p:cNvSpPr txBox="1"/>
          <p:nvPr/>
        </p:nvSpPr>
        <p:spPr>
          <a:xfrm>
            <a:off x="293197" y="5844239"/>
            <a:ext cx="1301071" cy="369332"/>
          </a:xfrm>
          <a:prstGeom prst="rect">
            <a:avLst/>
          </a:prstGeom>
          <a:noFill/>
        </p:spPr>
        <p:txBody>
          <a:bodyPr wrap="square" l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5000"/>
                    <a:lumOff val="35000"/>
                  </a:schemeClr>
                </a:solidFill>
                <a:effectLst/>
                <a:uLnTx/>
                <a:uFillTx/>
                <a:ea typeface="+mn-ea"/>
                <a:cs typeface="Segoe UI Light" panose="020B0502040204020203" pitchFamily="34" charset="0"/>
                <a:sym typeface="Arial"/>
              </a:rPr>
              <a:t>&gt;5,100 </a:t>
            </a:r>
          </a:p>
        </p:txBody>
      </p:sp>
      <p:sp>
        <p:nvSpPr>
          <p:cNvPr id="51" name="TextBox 50">
            <a:extLst>
              <a:ext uri="{FF2B5EF4-FFF2-40B4-BE49-F238E27FC236}">
                <a16:creationId xmlns:a16="http://schemas.microsoft.com/office/drawing/2014/main" id="{BB2C3D05-8EC6-CC36-ECBF-CCE4AC02A859}"/>
              </a:ext>
            </a:extLst>
          </p:cNvPr>
          <p:cNvSpPr txBox="1"/>
          <p:nvPr/>
        </p:nvSpPr>
        <p:spPr>
          <a:xfrm>
            <a:off x="1746490" y="5250501"/>
            <a:ext cx="2034093" cy="830997"/>
          </a:xfrm>
          <a:prstGeom prst="rect">
            <a:avLst/>
          </a:prstGeom>
          <a:noFill/>
        </p:spPr>
        <p:txBody>
          <a:bodyPr wrap="square">
            <a:spAutoFit/>
          </a:bodyPr>
          <a:lstStyle/>
          <a:p>
            <a:pPr algn="ctr"/>
            <a:r>
              <a:rPr lang="en-US" sz="1600" b="1" u="sng" dirty="0">
                <a:solidFill>
                  <a:schemeClr val="tx1">
                    <a:lumMod val="65000"/>
                    <a:lumOff val="35000"/>
                  </a:schemeClr>
                </a:solidFill>
                <a:cs typeface="Segoe UI Light" panose="020B0502040204020203" pitchFamily="34" charset="0"/>
              </a:rPr>
              <a:t>All</a:t>
            </a:r>
            <a:r>
              <a:rPr lang="en-US" sz="1600" b="1" dirty="0">
                <a:solidFill>
                  <a:schemeClr val="tx1">
                    <a:lumMod val="65000"/>
                    <a:lumOff val="35000"/>
                  </a:schemeClr>
                </a:solidFill>
                <a:cs typeface="Segoe UI Light" panose="020B0502040204020203" pitchFamily="34" charset="0"/>
              </a:rPr>
              <a:t> Known Unique Battery Designs in Service</a:t>
            </a:r>
          </a:p>
        </p:txBody>
      </p:sp>
      <p:pic>
        <p:nvPicPr>
          <p:cNvPr id="54" name="Graphic 53" descr="Battery outline">
            <a:extLst>
              <a:ext uri="{FF2B5EF4-FFF2-40B4-BE49-F238E27FC236}">
                <a16:creationId xmlns:a16="http://schemas.microsoft.com/office/drawing/2014/main" id="{ABF55BA8-C190-3D6F-10A6-F1014A44F1B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3141" y="5403041"/>
            <a:ext cx="548640" cy="548640"/>
          </a:xfrm>
          <a:prstGeom prst="rect">
            <a:avLst/>
          </a:prstGeom>
        </p:spPr>
      </p:pic>
      <p:pic>
        <p:nvPicPr>
          <p:cNvPr id="57" name="Graphic 56" descr="Full battery outline">
            <a:extLst>
              <a:ext uri="{FF2B5EF4-FFF2-40B4-BE49-F238E27FC236}">
                <a16:creationId xmlns:a16="http://schemas.microsoft.com/office/drawing/2014/main" id="{F6B6D8F3-1999-6987-19C5-64515A5BE84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2200" y="5090814"/>
            <a:ext cx="548640" cy="548640"/>
          </a:xfrm>
          <a:prstGeom prst="rect">
            <a:avLst/>
          </a:prstGeom>
        </p:spPr>
      </p:pic>
      <p:pic>
        <p:nvPicPr>
          <p:cNvPr id="59" name="Graphic 58" descr="Full battery with solid fill">
            <a:extLst>
              <a:ext uri="{FF2B5EF4-FFF2-40B4-BE49-F238E27FC236}">
                <a16:creationId xmlns:a16="http://schemas.microsoft.com/office/drawing/2014/main" id="{F23DBFFA-A77B-F20E-F246-F278FA1DAEFF}"/>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48046" y="5403041"/>
            <a:ext cx="548640" cy="548640"/>
          </a:xfrm>
          <a:prstGeom prst="rect">
            <a:avLst/>
          </a:prstGeom>
        </p:spPr>
      </p:pic>
      <p:sp>
        <p:nvSpPr>
          <p:cNvPr id="66" name="Oval 65">
            <a:extLst>
              <a:ext uri="{FF2B5EF4-FFF2-40B4-BE49-F238E27FC236}">
                <a16:creationId xmlns:a16="http://schemas.microsoft.com/office/drawing/2014/main" id="{F3D8BAF5-4AFC-4270-780F-75C8F83643A1}"/>
              </a:ext>
            </a:extLst>
          </p:cNvPr>
          <p:cNvSpPr>
            <a:spLocks noChangeAspect="1"/>
          </p:cNvSpPr>
          <p:nvPr/>
        </p:nvSpPr>
        <p:spPr>
          <a:xfrm>
            <a:off x="4685988" y="4930598"/>
            <a:ext cx="1554480" cy="1554480"/>
          </a:xfrm>
          <a:prstGeom prst="ellipse">
            <a:avLst/>
          </a:prstGeom>
          <a:solidFill>
            <a:srgbClr val="00B0F0"/>
          </a:solidFill>
          <a:ln>
            <a:no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lIns="243777" tIns="121888" rIns="243777" bIns="12188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399" b="0" i="0" u="none" strike="noStrike" kern="0" cap="none" spc="0" normalizeH="0" baseline="0" noProof="0" dirty="0">
              <a:ln>
                <a:noFill/>
              </a:ln>
              <a:solidFill>
                <a:prstClr val="white"/>
              </a:solidFill>
              <a:effectLst/>
              <a:uLnTx/>
              <a:uFillTx/>
              <a:latin typeface="Segoe UI Light"/>
              <a:ea typeface="+mn-ea"/>
              <a:cs typeface="+mn-cs"/>
              <a:sym typeface="Arial"/>
            </a:endParaRPr>
          </a:p>
        </p:txBody>
      </p:sp>
      <p:sp>
        <p:nvSpPr>
          <p:cNvPr id="67" name="TextBox 66">
            <a:extLst>
              <a:ext uri="{FF2B5EF4-FFF2-40B4-BE49-F238E27FC236}">
                <a16:creationId xmlns:a16="http://schemas.microsoft.com/office/drawing/2014/main" id="{3EE87AD5-9825-AF52-16DC-CA6468E4D6E1}"/>
              </a:ext>
            </a:extLst>
          </p:cNvPr>
          <p:cNvSpPr txBox="1"/>
          <p:nvPr/>
        </p:nvSpPr>
        <p:spPr>
          <a:xfrm>
            <a:off x="4868044" y="5852114"/>
            <a:ext cx="1301071" cy="369332"/>
          </a:xfrm>
          <a:prstGeom prst="rect">
            <a:avLst/>
          </a:prstGeom>
          <a:noFill/>
        </p:spPr>
        <p:txBody>
          <a:bodyPr wrap="square" l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65000"/>
                    <a:lumOff val="35000"/>
                  </a:schemeClr>
                </a:solidFill>
                <a:effectLst/>
                <a:uLnTx/>
                <a:uFillTx/>
                <a:ea typeface="+mn-ea"/>
                <a:cs typeface="Segoe UI Light" panose="020B0502040204020203" pitchFamily="34" charset="0"/>
                <a:sym typeface="Arial"/>
              </a:rPr>
              <a:t>&gt;$455M </a:t>
            </a:r>
          </a:p>
        </p:txBody>
      </p:sp>
      <p:sp>
        <p:nvSpPr>
          <p:cNvPr id="70" name="Oval 69">
            <a:extLst>
              <a:ext uri="{FF2B5EF4-FFF2-40B4-BE49-F238E27FC236}">
                <a16:creationId xmlns:a16="http://schemas.microsoft.com/office/drawing/2014/main" id="{E1FC34DF-8662-8CEC-0304-89D282AE66FD}"/>
              </a:ext>
            </a:extLst>
          </p:cNvPr>
          <p:cNvSpPr>
            <a:spLocks noChangeAspect="1"/>
          </p:cNvSpPr>
          <p:nvPr/>
        </p:nvSpPr>
        <p:spPr>
          <a:xfrm>
            <a:off x="9930388" y="1356161"/>
            <a:ext cx="1554480" cy="1554480"/>
          </a:xfrm>
          <a:prstGeom prst="ellipse">
            <a:avLst/>
          </a:prstGeom>
          <a:solidFill>
            <a:srgbClr val="92D050"/>
          </a:solidFill>
          <a:ln>
            <a:no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lIns="243777" tIns="121888" rIns="243777" bIns="12188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399" b="0" i="0" u="none" strike="noStrike" kern="0" cap="none" spc="0" normalizeH="0" baseline="0" noProof="0">
              <a:ln>
                <a:noFill/>
              </a:ln>
              <a:solidFill>
                <a:prstClr val="white"/>
              </a:solidFill>
              <a:effectLst/>
              <a:uLnTx/>
              <a:uFillTx/>
              <a:latin typeface="Segoe UI Light"/>
              <a:ea typeface="+mn-ea"/>
              <a:cs typeface="+mn-cs"/>
              <a:sym typeface="Arial"/>
            </a:endParaRPr>
          </a:p>
        </p:txBody>
      </p:sp>
      <p:sp>
        <p:nvSpPr>
          <p:cNvPr id="71" name="TextBox 70">
            <a:extLst>
              <a:ext uri="{FF2B5EF4-FFF2-40B4-BE49-F238E27FC236}">
                <a16:creationId xmlns:a16="http://schemas.microsoft.com/office/drawing/2014/main" id="{A1A11CF2-860E-9978-97C5-922EE4AED9B3}"/>
              </a:ext>
            </a:extLst>
          </p:cNvPr>
          <p:cNvSpPr txBox="1"/>
          <p:nvPr/>
        </p:nvSpPr>
        <p:spPr>
          <a:xfrm>
            <a:off x="10055161" y="2279844"/>
            <a:ext cx="130493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595959"/>
                </a:solidFill>
                <a:effectLst/>
                <a:uLnTx/>
                <a:uFillTx/>
                <a:ea typeface="Calibri"/>
                <a:cs typeface="Calibri"/>
                <a:sym typeface="Calibri"/>
              </a:rPr>
              <a:t>&gt;360 </a:t>
            </a:r>
            <a:endParaRPr kumimoji="0" lang="en-US" sz="900" b="1" i="0" u="none" strike="noStrike" kern="0" cap="none" spc="0" normalizeH="0" baseline="0" noProof="0" dirty="0">
              <a:ln>
                <a:noFill/>
              </a:ln>
              <a:solidFill>
                <a:srgbClr val="000000"/>
              </a:solidFill>
              <a:effectLst/>
              <a:uLnTx/>
              <a:uFillTx/>
              <a:cs typeface="Arial"/>
              <a:sym typeface="Arial"/>
            </a:endParaRPr>
          </a:p>
        </p:txBody>
      </p:sp>
      <p:sp>
        <p:nvSpPr>
          <p:cNvPr id="73" name="Oval 72">
            <a:extLst>
              <a:ext uri="{FF2B5EF4-FFF2-40B4-BE49-F238E27FC236}">
                <a16:creationId xmlns:a16="http://schemas.microsoft.com/office/drawing/2014/main" id="{0F5786A9-E7D9-B43C-7BF8-7D28769ECDF8}"/>
              </a:ext>
            </a:extLst>
          </p:cNvPr>
          <p:cNvSpPr>
            <a:spLocks noChangeAspect="1"/>
          </p:cNvSpPr>
          <p:nvPr/>
        </p:nvSpPr>
        <p:spPr>
          <a:xfrm>
            <a:off x="9965559" y="4104784"/>
            <a:ext cx="1554480" cy="1554480"/>
          </a:xfrm>
          <a:prstGeom prst="ellipse">
            <a:avLst/>
          </a:prstGeom>
          <a:solidFill>
            <a:srgbClr val="DA82D0"/>
          </a:solidFill>
          <a:ln>
            <a:no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lIns="243777" tIns="121888" rIns="243777" bIns="12188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399" b="0" i="0" u="none" strike="noStrike" kern="0" cap="none" spc="0" normalizeH="0" baseline="0" noProof="0">
              <a:ln>
                <a:noFill/>
              </a:ln>
              <a:solidFill>
                <a:prstClr val="white"/>
              </a:solidFill>
              <a:effectLst/>
              <a:uLnTx/>
              <a:uFillTx/>
              <a:latin typeface="Segoe UI Light"/>
              <a:ea typeface="+mn-ea"/>
              <a:cs typeface="+mn-cs"/>
              <a:sym typeface="Arial"/>
            </a:endParaRPr>
          </a:p>
        </p:txBody>
      </p:sp>
      <p:sp>
        <p:nvSpPr>
          <p:cNvPr id="74" name="TextBox 73">
            <a:extLst>
              <a:ext uri="{FF2B5EF4-FFF2-40B4-BE49-F238E27FC236}">
                <a16:creationId xmlns:a16="http://schemas.microsoft.com/office/drawing/2014/main" id="{5D163A30-7FE1-3C92-7FA2-63282AFC79E1}"/>
              </a:ext>
            </a:extLst>
          </p:cNvPr>
          <p:cNvSpPr txBox="1"/>
          <p:nvPr/>
        </p:nvSpPr>
        <p:spPr>
          <a:xfrm>
            <a:off x="10090332" y="4960506"/>
            <a:ext cx="130493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595959"/>
                </a:solidFill>
                <a:effectLst/>
                <a:uLnTx/>
                <a:uFillTx/>
                <a:ea typeface="Calibri"/>
                <a:cs typeface="Calibri"/>
                <a:sym typeface="Calibri"/>
              </a:rPr>
              <a:t>~150</a:t>
            </a:r>
            <a:endParaRPr kumimoji="0" lang="en-US" sz="900" b="1" i="0" u="none" strike="noStrike" kern="0" cap="none" spc="0" normalizeH="0" baseline="0" noProof="0" dirty="0">
              <a:ln>
                <a:noFill/>
              </a:ln>
              <a:solidFill>
                <a:srgbClr val="000000"/>
              </a:solidFill>
              <a:effectLst/>
              <a:uLnTx/>
              <a:uFillTx/>
              <a:cs typeface="Arial"/>
              <a:sym typeface="Arial"/>
            </a:endParaRPr>
          </a:p>
        </p:txBody>
      </p:sp>
      <p:sp>
        <p:nvSpPr>
          <p:cNvPr id="76" name="TextBox 75">
            <a:extLst>
              <a:ext uri="{FF2B5EF4-FFF2-40B4-BE49-F238E27FC236}">
                <a16:creationId xmlns:a16="http://schemas.microsoft.com/office/drawing/2014/main" id="{86B86477-F172-F214-26AD-F558F4675586}"/>
              </a:ext>
            </a:extLst>
          </p:cNvPr>
          <p:cNvSpPr txBox="1"/>
          <p:nvPr/>
        </p:nvSpPr>
        <p:spPr>
          <a:xfrm>
            <a:off x="9465005" y="3074564"/>
            <a:ext cx="2491277" cy="584775"/>
          </a:xfrm>
          <a:prstGeom prst="rect">
            <a:avLst/>
          </a:prstGeom>
          <a:noFill/>
        </p:spPr>
        <p:txBody>
          <a:bodyPr wrap="square">
            <a:spAutoFit/>
          </a:bodyPr>
          <a:lstStyle/>
          <a:p>
            <a:pPr algn="ctr"/>
            <a:r>
              <a:rPr lang="en-US" sz="1600" b="1" dirty="0">
                <a:solidFill>
                  <a:schemeClr val="tx1">
                    <a:lumMod val="65000"/>
                    <a:lumOff val="35000"/>
                  </a:schemeClr>
                </a:solidFill>
                <a:cs typeface="Segoe UI Light" panose="020B0502040204020203" pitchFamily="34" charset="0"/>
              </a:rPr>
              <a:t>Manufacturers &amp; Suppliers</a:t>
            </a:r>
          </a:p>
        </p:txBody>
      </p:sp>
      <p:sp>
        <p:nvSpPr>
          <p:cNvPr id="77" name="TextBox 76">
            <a:extLst>
              <a:ext uri="{FF2B5EF4-FFF2-40B4-BE49-F238E27FC236}">
                <a16:creationId xmlns:a16="http://schemas.microsoft.com/office/drawing/2014/main" id="{6F842389-242D-6C7F-C8B3-EA05BA8227B8}"/>
              </a:ext>
            </a:extLst>
          </p:cNvPr>
          <p:cNvSpPr txBox="1"/>
          <p:nvPr/>
        </p:nvSpPr>
        <p:spPr>
          <a:xfrm>
            <a:off x="9588809" y="5640444"/>
            <a:ext cx="2307010" cy="584775"/>
          </a:xfrm>
          <a:prstGeom prst="rect">
            <a:avLst/>
          </a:prstGeom>
          <a:noFill/>
        </p:spPr>
        <p:txBody>
          <a:bodyPr wrap="square">
            <a:spAutoFit/>
          </a:bodyPr>
          <a:lstStyle/>
          <a:p>
            <a:pPr algn="ctr"/>
            <a:r>
              <a:rPr lang="en-US" sz="1600" b="1" dirty="0">
                <a:solidFill>
                  <a:schemeClr val="tx1">
                    <a:lumMod val="65000"/>
                    <a:lumOff val="35000"/>
                  </a:schemeClr>
                </a:solidFill>
                <a:cs typeface="Segoe UI Light" panose="020B0502040204020203" pitchFamily="34" charset="0"/>
              </a:rPr>
              <a:t>Program Office Customers</a:t>
            </a:r>
          </a:p>
        </p:txBody>
      </p:sp>
      <p:pic>
        <p:nvPicPr>
          <p:cNvPr id="83" name="Graphic 82" descr="Factory with solid fill">
            <a:extLst>
              <a:ext uri="{FF2B5EF4-FFF2-40B4-BE49-F238E27FC236}">
                <a16:creationId xmlns:a16="http://schemas.microsoft.com/office/drawing/2014/main" id="{D5DEFBBF-C9F4-DF95-49CE-3C1C6301A38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354656" y="1559912"/>
            <a:ext cx="731520" cy="731520"/>
          </a:xfrm>
          <a:prstGeom prst="rect">
            <a:avLst/>
          </a:prstGeom>
        </p:spPr>
      </p:pic>
      <p:pic>
        <p:nvPicPr>
          <p:cNvPr id="85" name="Graphic 84" descr="Group brainstorm with solid fill">
            <a:extLst>
              <a:ext uri="{FF2B5EF4-FFF2-40B4-BE49-F238E27FC236}">
                <a16:creationId xmlns:a16="http://schemas.microsoft.com/office/drawing/2014/main" id="{B017D101-792C-E2D9-73FF-FF2FE986B93F}"/>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285599" y="4103896"/>
            <a:ext cx="914400" cy="914400"/>
          </a:xfrm>
          <a:prstGeom prst="rect">
            <a:avLst/>
          </a:prstGeom>
        </p:spPr>
      </p:pic>
      <p:sp>
        <p:nvSpPr>
          <p:cNvPr id="2" name="Oval 1">
            <a:extLst>
              <a:ext uri="{FF2B5EF4-FFF2-40B4-BE49-F238E27FC236}">
                <a16:creationId xmlns:a16="http://schemas.microsoft.com/office/drawing/2014/main" id="{5481135B-DE04-FAB1-98CC-FBF1DD22D6F4}"/>
              </a:ext>
            </a:extLst>
          </p:cNvPr>
          <p:cNvSpPr>
            <a:spLocks noChangeAspect="1"/>
          </p:cNvSpPr>
          <p:nvPr/>
        </p:nvSpPr>
        <p:spPr>
          <a:xfrm>
            <a:off x="7344340" y="2850200"/>
            <a:ext cx="1554480" cy="1554480"/>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lIns="243777" tIns="121888" rIns="243777" bIns="12188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399" b="0" i="0" u="none" strike="noStrike" kern="0" cap="none" spc="0" normalizeH="0" baseline="0" noProof="0">
              <a:ln>
                <a:noFill/>
              </a:ln>
              <a:solidFill>
                <a:prstClr val="white"/>
              </a:solidFill>
              <a:effectLst/>
              <a:uLnTx/>
              <a:uFillTx/>
              <a:latin typeface="Segoe UI Light"/>
              <a:ea typeface="+mn-ea"/>
              <a:cs typeface="+mn-cs"/>
              <a:sym typeface="Arial"/>
            </a:endParaRPr>
          </a:p>
        </p:txBody>
      </p:sp>
      <p:sp>
        <p:nvSpPr>
          <p:cNvPr id="6" name="TextBox 5">
            <a:extLst>
              <a:ext uri="{FF2B5EF4-FFF2-40B4-BE49-F238E27FC236}">
                <a16:creationId xmlns:a16="http://schemas.microsoft.com/office/drawing/2014/main" id="{D63C5A44-0394-8675-01AC-55DB0A72B5EF}"/>
              </a:ext>
            </a:extLst>
          </p:cNvPr>
          <p:cNvSpPr txBox="1"/>
          <p:nvPr/>
        </p:nvSpPr>
        <p:spPr>
          <a:xfrm>
            <a:off x="7405276" y="3786093"/>
            <a:ext cx="147266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595959"/>
                </a:solidFill>
                <a:effectLst/>
                <a:uLnTx/>
                <a:uFillTx/>
                <a:ea typeface="Calibri"/>
                <a:cs typeface="Calibri"/>
                <a:sym typeface="Calibri"/>
              </a:rPr>
              <a:t>&gt;104 MWh</a:t>
            </a:r>
            <a:endParaRPr kumimoji="0" lang="en-US" sz="900" b="1" i="0" u="none" strike="noStrike" kern="0" cap="none" spc="0" normalizeH="0" baseline="0" noProof="0" dirty="0">
              <a:ln>
                <a:noFill/>
              </a:ln>
              <a:solidFill>
                <a:srgbClr val="000000"/>
              </a:solidFill>
              <a:effectLst/>
              <a:uLnTx/>
              <a:uFillTx/>
              <a:cs typeface="Arial"/>
              <a:sym typeface="Arial"/>
            </a:endParaRPr>
          </a:p>
        </p:txBody>
      </p:sp>
      <p:pic>
        <p:nvPicPr>
          <p:cNvPr id="7" name="Graphic 6" descr="Fluorescent Light Bulb with solid fill">
            <a:extLst>
              <a:ext uri="{FF2B5EF4-FFF2-40B4-BE49-F238E27FC236}">
                <a16:creationId xmlns:a16="http://schemas.microsoft.com/office/drawing/2014/main" id="{BB791774-58F8-6F66-B2DB-3807E13CCEF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11686" y="2919739"/>
            <a:ext cx="914400" cy="914400"/>
          </a:xfrm>
          <a:prstGeom prst="rect">
            <a:avLst/>
          </a:prstGeom>
        </p:spPr>
      </p:pic>
      <p:sp>
        <p:nvSpPr>
          <p:cNvPr id="8" name="Freeform 314">
            <a:extLst>
              <a:ext uri="{FF2B5EF4-FFF2-40B4-BE49-F238E27FC236}">
                <a16:creationId xmlns:a16="http://schemas.microsoft.com/office/drawing/2014/main" id="{27DDA0FF-A60B-2703-08F9-0BA20CAA1D6A}"/>
              </a:ext>
            </a:extLst>
          </p:cNvPr>
          <p:cNvSpPr>
            <a:spLocks noChangeAspect="1" noEditPoints="1"/>
          </p:cNvSpPr>
          <p:nvPr/>
        </p:nvSpPr>
        <p:spPr bwMode="auto">
          <a:xfrm>
            <a:off x="5201444" y="3073598"/>
            <a:ext cx="690557" cy="731520"/>
          </a:xfrm>
          <a:custGeom>
            <a:avLst/>
            <a:gdLst>
              <a:gd name="T0" fmla="*/ 91 w 182"/>
              <a:gd name="T1" fmla="*/ 146 h 194"/>
              <a:gd name="T2" fmla="*/ 92 w 182"/>
              <a:gd name="T3" fmla="*/ 134 h 194"/>
              <a:gd name="T4" fmla="*/ 15 w 182"/>
              <a:gd name="T5" fmla="*/ 126 h 194"/>
              <a:gd name="T6" fmla="*/ 141 w 182"/>
              <a:gd name="T7" fmla="*/ 126 h 194"/>
              <a:gd name="T8" fmla="*/ 83 w 182"/>
              <a:gd name="T9" fmla="*/ 184 h 194"/>
              <a:gd name="T10" fmla="*/ 83 w 182"/>
              <a:gd name="T11" fmla="*/ 177 h 194"/>
              <a:gd name="T12" fmla="*/ 134 w 182"/>
              <a:gd name="T13" fmla="*/ 126 h 194"/>
              <a:gd name="T14" fmla="*/ 101 w 182"/>
              <a:gd name="T15" fmla="*/ 124 h 194"/>
              <a:gd name="T16" fmla="*/ 88 w 182"/>
              <a:gd name="T17" fmla="*/ 100 h 194"/>
              <a:gd name="T18" fmla="*/ 92 w 182"/>
              <a:gd name="T19" fmla="*/ 110 h 194"/>
              <a:gd name="T20" fmla="*/ 98 w 182"/>
              <a:gd name="T21" fmla="*/ 92 h 194"/>
              <a:gd name="T22" fmla="*/ 78 w 182"/>
              <a:gd name="T23" fmla="*/ 84 h 194"/>
              <a:gd name="T24" fmla="*/ 60 w 182"/>
              <a:gd name="T25" fmla="*/ 108 h 194"/>
              <a:gd name="T26" fmla="*/ 78 w 182"/>
              <a:gd name="T27" fmla="*/ 128 h 194"/>
              <a:gd name="T28" fmla="*/ 72 w 182"/>
              <a:gd name="T29" fmla="*/ 137 h 194"/>
              <a:gd name="T30" fmla="*/ 59 w 182"/>
              <a:gd name="T31" fmla="*/ 139 h 194"/>
              <a:gd name="T32" fmla="*/ 78 w 182"/>
              <a:gd name="T33" fmla="*/ 161 h 194"/>
              <a:gd name="T34" fmla="*/ 88 w 182"/>
              <a:gd name="T35" fmla="*/ 161 h 194"/>
              <a:gd name="T36" fmla="*/ 73 w 182"/>
              <a:gd name="T37" fmla="*/ 108 h 194"/>
              <a:gd name="T38" fmla="*/ 78 w 182"/>
              <a:gd name="T39" fmla="*/ 100 h 194"/>
              <a:gd name="T40" fmla="*/ 139 w 182"/>
              <a:gd name="T41" fmla="*/ 73 h 194"/>
              <a:gd name="T42" fmla="*/ 139 w 182"/>
              <a:gd name="T43" fmla="*/ 80 h 194"/>
              <a:gd name="T44" fmla="*/ 129 w 182"/>
              <a:gd name="T45" fmla="*/ 69 h 194"/>
              <a:gd name="T46" fmla="*/ 129 w 182"/>
              <a:gd name="T47" fmla="*/ 48 h 194"/>
              <a:gd name="T48" fmla="*/ 126 w 182"/>
              <a:gd name="T49" fmla="*/ 57 h 194"/>
              <a:gd name="T50" fmla="*/ 170 w 182"/>
              <a:gd name="T51" fmla="*/ 67 h 194"/>
              <a:gd name="T52" fmla="*/ 118 w 182"/>
              <a:gd name="T53" fmla="*/ 63 h 194"/>
              <a:gd name="T54" fmla="*/ 120 w 182"/>
              <a:gd name="T55" fmla="*/ 42 h 194"/>
              <a:gd name="T56" fmla="*/ 136 w 182"/>
              <a:gd name="T57" fmla="*/ 36 h 194"/>
              <a:gd name="T58" fmla="*/ 149 w 182"/>
              <a:gd name="T59" fmla="*/ 52 h 194"/>
              <a:gd name="T60" fmla="*/ 139 w 182"/>
              <a:gd name="T61" fmla="*/ 53 h 194"/>
              <a:gd name="T62" fmla="*/ 136 w 182"/>
              <a:gd name="T63" fmla="*/ 61 h 194"/>
              <a:gd name="T64" fmla="*/ 149 w 182"/>
              <a:gd name="T65" fmla="*/ 70 h 194"/>
              <a:gd name="T66" fmla="*/ 145 w 182"/>
              <a:gd name="T67" fmla="*/ 88 h 194"/>
              <a:gd name="T68" fmla="*/ 132 w 182"/>
              <a:gd name="T69" fmla="*/ 17 h 194"/>
              <a:gd name="T70" fmla="*/ 132 w 182"/>
              <a:gd name="T71" fmla="*/ 24 h 194"/>
              <a:gd name="T72" fmla="*/ 154 w 182"/>
              <a:gd name="T73" fmla="*/ 112 h 194"/>
              <a:gd name="T74" fmla="*/ 33 w 182"/>
              <a:gd name="T75" fmla="*/ 28 h 194"/>
              <a:gd name="T76" fmla="*/ 36 w 182"/>
              <a:gd name="T77" fmla="*/ 23 h 194"/>
              <a:gd name="T78" fmla="*/ 35 w 182"/>
              <a:gd name="T79" fmla="*/ 71 h 194"/>
              <a:gd name="T80" fmla="*/ 71 w 182"/>
              <a:gd name="T81" fmla="*/ 38 h 194"/>
              <a:gd name="T82" fmla="*/ 77 w 182"/>
              <a:gd name="T83" fmla="*/ 38 h 194"/>
              <a:gd name="T84" fmla="*/ 30 w 182"/>
              <a:gd name="T85" fmla="*/ 76 h 194"/>
              <a:gd name="T86" fmla="*/ 41 w 182"/>
              <a:gd name="T87" fmla="*/ 51 h 194"/>
              <a:gd name="T88" fmla="*/ 44 w 182"/>
              <a:gd name="T89" fmla="*/ 43 h 194"/>
              <a:gd name="T90" fmla="*/ 61 w 182"/>
              <a:gd name="T91" fmla="*/ 56 h 194"/>
              <a:gd name="T92" fmla="*/ 10 w 182"/>
              <a:gd name="T93" fmla="*/ 38 h 194"/>
              <a:gd name="T94" fmla="*/ 52 w 182"/>
              <a:gd name="T95" fmla="*/ 45 h 194"/>
              <a:gd name="T96" fmla="*/ 45 w 182"/>
              <a:gd name="T97" fmla="*/ 35 h 194"/>
              <a:gd name="T98" fmla="*/ 42 w 182"/>
              <a:gd name="T99" fmla="*/ 24 h 194"/>
              <a:gd name="T100" fmla="*/ 51 w 182"/>
              <a:gd name="T101" fmla="*/ 28 h 194"/>
              <a:gd name="T102" fmla="*/ 41 w 182"/>
              <a:gd name="T103" fmla="*/ 17 h 194"/>
              <a:gd name="T104" fmla="*/ 36 w 182"/>
              <a:gd name="T105" fmla="*/ 17 h 194"/>
              <a:gd name="T106" fmla="*/ 27 w 182"/>
              <a:gd name="T107" fmla="*/ 34 h 194"/>
              <a:gd name="T108" fmla="*/ 36 w 182"/>
              <a:gd name="T109" fmla="*/ 51 h 194"/>
              <a:gd name="T110" fmla="*/ 32 w 182"/>
              <a:gd name="T111" fmla="*/ 43 h 194"/>
              <a:gd name="T112" fmla="*/ 27 w 182"/>
              <a:gd name="T113" fmla="*/ 52 h 194"/>
              <a:gd name="T114" fmla="*/ 36 w 182"/>
              <a:gd name="T115" fmla="*/ 62 h 194"/>
              <a:gd name="T116" fmla="*/ 49 w 182"/>
              <a:gd name="T117" fmla="*/ 5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2" h="194">
                <a:moveTo>
                  <a:pt x="92" y="134"/>
                </a:moveTo>
                <a:cubicBezTo>
                  <a:pt x="93" y="135"/>
                  <a:pt x="93" y="137"/>
                  <a:pt x="93" y="139"/>
                </a:cubicBezTo>
                <a:cubicBezTo>
                  <a:pt x="93" y="142"/>
                  <a:pt x="93" y="144"/>
                  <a:pt x="91" y="146"/>
                </a:cubicBezTo>
                <a:cubicBezTo>
                  <a:pt x="90" y="147"/>
                  <a:pt x="89" y="148"/>
                  <a:pt x="88" y="148"/>
                </a:cubicBezTo>
                <a:cubicBezTo>
                  <a:pt x="88" y="131"/>
                  <a:pt x="88" y="131"/>
                  <a:pt x="88" y="131"/>
                </a:cubicBezTo>
                <a:cubicBezTo>
                  <a:pt x="90" y="132"/>
                  <a:pt x="91" y="133"/>
                  <a:pt x="92" y="134"/>
                </a:cubicBezTo>
                <a:close/>
                <a:moveTo>
                  <a:pt x="150" y="126"/>
                </a:moveTo>
                <a:cubicBezTo>
                  <a:pt x="150" y="163"/>
                  <a:pt x="120" y="194"/>
                  <a:pt x="83" y="194"/>
                </a:cubicBezTo>
                <a:cubicBezTo>
                  <a:pt x="46" y="194"/>
                  <a:pt x="15" y="163"/>
                  <a:pt x="15" y="126"/>
                </a:cubicBezTo>
                <a:cubicBezTo>
                  <a:pt x="15" y="89"/>
                  <a:pt x="46" y="59"/>
                  <a:pt x="83" y="59"/>
                </a:cubicBezTo>
                <a:cubicBezTo>
                  <a:pt x="120" y="59"/>
                  <a:pt x="150" y="89"/>
                  <a:pt x="150" y="126"/>
                </a:cubicBezTo>
                <a:close/>
                <a:moveTo>
                  <a:pt x="141" y="126"/>
                </a:moveTo>
                <a:cubicBezTo>
                  <a:pt x="141" y="94"/>
                  <a:pt x="115" y="69"/>
                  <a:pt x="83" y="69"/>
                </a:cubicBezTo>
                <a:cubicBezTo>
                  <a:pt x="51" y="69"/>
                  <a:pt x="25" y="94"/>
                  <a:pt x="25" y="126"/>
                </a:cubicBezTo>
                <a:cubicBezTo>
                  <a:pt x="25" y="158"/>
                  <a:pt x="51" y="184"/>
                  <a:pt x="83" y="184"/>
                </a:cubicBezTo>
                <a:cubicBezTo>
                  <a:pt x="115" y="184"/>
                  <a:pt x="141" y="158"/>
                  <a:pt x="141" y="126"/>
                </a:cubicBezTo>
                <a:close/>
                <a:moveTo>
                  <a:pt x="134" y="126"/>
                </a:moveTo>
                <a:cubicBezTo>
                  <a:pt x="134" y="155"/>
                  <a:pt x="111" y="177"/>
                  <a:pt x="83" y="177"/>
                </a:cubicBezTo>
                <a:cubicBezTo>
                  <a:pt x="55" y="177"/>
                  <a:pt x="32" y="155"/>
                  <a:pt x="32" y="126"/>
                </a:cubicBezTo>
                <a:cubicBezTo>
                  <a:pt x="32" y="98"/>
                  <a:pt x="55" y="75"/>
                  <a:pt x="83" y="75"/>
                </a:cubicBezTo>
                <a:cubicBezTo>
                  <a:pt x="111" y="75"/>
                  <a:pt x="134" y="98"/>
                  <a:pt x="134" y="126"/>
                </a:cubicBezTo>
                <a:close/>
                <a:moveTo>
                  <a:pt x="107" y="139"/>
                </a:moveTo>
                <a:cubicBezTo>
                  <a:pt x="107" y="136"/>
                  <a:pt x="106" y="133"/>
                  <a:pt x="105" y="131"/>
                </a:cubicBezTo>
                <a:cubicBezTo>
                  <a:pt x="104" y="128"/>
                  <a:pt x="103" y="126"/>
                  <a:pt x="101" y="124"/>
                </a:cubicBezTo>
                <a:cubicBezTo>
                  <a:pt x="99" y="123"/>
                  <a:pt x="97" y="121"/>
                  <a:pt x="94" y="120"/>
                </a:cubicBezTo>
                <a:cubicBezTo>
                  <a:pt x="93" y="119"/>
                  <a:pt x="91" y="119"/>
                  <a:pt x="88" y="118"/>
                </a:cubicBezTo>
                <a:cubicBezTo>
                  <a:pt x="88" y="100"/>
                  <a:pt x="88" y="100"/>
                  <a:pt x="88" y="100"/>
                </a:cubicBezTo>
                <a:cubicBezTo>
                  <a:pt x="88" y="101"/>
                  <a:pt x="89" y="101"/>
                  <a:pt x="90" y="102"/>
                </a:cubicBezTo>
                <a:cubicBezTo>
                  <a:pt x="91" y="103"/>
                  <a:pt x="91" y="105"/>
                  <a:pt x="92" y="108"/>
                </a:cubicBezTo>
                <a:cubicBezTo>
                  <a:pt x="92" y="110"/>
                  <a:pt x="92" y="110"/>
                  <a:pt x="92" y="110"/>
                </a:cubicBezTo>
                <a:cubicBezTo>
                  <a:pt x="105" y="108"/>
                  <a:pt x="105" y="108"/>
                  <a:pt x="105" y="108"/>
                </a:cubicBezTo>
                <a:cubicBezTo>
                  <a:pt x="105" y="106"/>
                  <a:pt x="105" y="106"/>
                  <a:pt x="105" y="106"/>
                </a:cubicBezTo>
                <a:cubicBezTo>
                  <a:pt x="104" y="100"/>
                  <a:pt x="102" y="96"/>
                  <a:pt x="98" y="92"/>
                </a:cubicBezTo>
                <a:cubicBezTo>
                  <a:pt x="95" y="90"/>
                  <a:pt x="92" y="89"/>
                  <a:pt x="88" y="88"/>
                </a:cubicBezTo>
                <a:cubicBezTo>
                  <a:pt x="88" y="84"/>
                  <a:pt x="88" y="84"/>
                  <a:pt x="88" y="84"/>
                </a:cubicBezTo>
                <a:cubicBezTo>
                  <a:pt x="78" y="84"/>
                  <a:pt x="78" y="84"/>
                  <a:pt x="78" y="84"/>
                </a:cubicBezTo>
                <a:cubicBezTo>
                  <a:pt x="78" y="88"/>
                  <a:pt x="78" y="88"/>
                  <a:pt x="78" y="88"/>
                </a:cubicBezTo>
                <a:cubicBezTo>
                  <a:pt x="73" y="89"/>
                  <a:pt x="70" y="90"/>
                  <a:pt x="67" y="93"/>
                </a:cubicBezTo>
                <a:cubicBezTo>
                  <a:pt x="63" y="97"/>
                  <a:pt x="60" y="102"/>
                  <a:pt x="60" y="108"/>
                </a:cubicBezTo>
                <a:cubicBezTo>
                  <a:pt x="60" y="112"/>
                  <a:pt x="61" y="115"/>
                  <a:pt x="63" y="118"/>
                </a:cubicBezTo>
                <a:cubicBezTo>
                  <a:pt x="64" y="121"/>
                  <a:pt x="66" y="123"/>
                  <a:pt x="69" y="125"/>
                </a:cubicBezTo>
                <a:cubicBezTo>
                  <a:pt x="72" y="126"/>
                  <a:pt x="75" y="128"/>
                  <a:pt x="78" y="128"/>
                </a:cubicBezTo>
                <a:cubicBezTo>
                  <a:pt x="78" y="148"/>
                  <a:pt x="78" y="148"/>
                  <a:pt x="78" y="148"/>
                </a:cubicBezTo>
                <a:cubicBezTo>
                  <a:pt x="77" y="148"/>
                  <a:pt x="76" y="147"/>
                  <a:pt x="75" y="145"/>
                </a:cubicBezTo>
                <a:cubicBezTo>
                  <a:pt x="73" y="144"/>
                  <a:pt x="72" y="141"/>
                  <a:pt x="72" y="137"/>
                </a:cubicBezTo>
                <a:cubicBezTo>
                  <a:pt x="71" y="135"/>
                  <a:pt x="71" y="135"/>
                  <a:pt x="71" y="135"/>
                </a:cubicBezTo>
                <a:cubicBezTo>
                  <a:pt x="59" y="137"/>
                  <a:pt x="59" y="137"/>
                  <a:pt x="59" y="137"/>
                </a:cubicBezTo>
                <a:cubicBezTo>
                  <a:pt x="59" y="139"/>
                  <a:pt x="59" y="139"/>
                  <a:pt x="59" y="139"/>
                </a:cubicBezTo>
                <a:cubicBezTo>
                  <a:pt x="59" y="144"/>
                  <a:pt x="60" y="148"/>
                  <a:pt x="62" y="151"/>
                </a:cubicBezTo>
                <a:cubicBezTo>
                  <a:pt x="64" y="154"/>
                  <a:pt x="67" y="156"/>
                  <a:pt x="70" y="158"/>
                </a:cubicBezTo>
                <a:cubicBezTo>
                  <a:pt x="72" y="159"/>
                  <a:pt x="75" y="160"/>
                  <a:pt x="78" y="161"/>
                </a:cubicBezTo>
                <a:cubicBezTo>
                  <a:pt x="78" y="169"/>
                  <a:pt x="78" y="169"/>
                  <a:pt x="78" y="169"/>
                </a:cubicBezTo>
                <a:cubicBezTo>
                  <a:pt x="88" y="169"/>
                  <a:pt x="88" y="169"/>
                  <a:pt x="88" y="169"/>
                </a:cubicBezTo>
                <a:cubicBezTo>
                  <a:pt x="88" y="161"/>
                  <a:pt x="88" y="161"/>
                  <a:pt x="88" y="161"/>
                </a:cubicBezTo>
                <a:cubicBezTo>
                  <a:pt x="93" y="160"/>
                  <a:pt x="97" y="158"/>
                  <a:pt x="101" y="154"/>
                </a:cubicBezTo>
                <a:cubicBezTo>
                  <a:pt x="105" y="150"/>
                  <a:pt x="107" y="145"/>
                  <a:pt x="107" y="139"/>
                </a:cubicBezTo>
                <a:close/>
                <a:moveTo>
                  <a:pt x="73" y="108"/>
                </a:moveTo>
                <a:cubicBezTo>
                  <a:pt x="73" y="110"/>
                  <a:pt x="74" y="111"/>
                  <a:pt x="75" y="113"/>
                </a:cubicBezTo>
                <a:cubicBezTo>
                  <a:pt x="76" y="114"/>
                  <a:pt x="77" y="114"/>
                  <a:pt x="78" y="115"/>
                </a:cubicBezTo>
                <a:cubicBezTo>
                  <a:pt x="78" y="100"/>
                  <a:pt x="78" y="100"/>
                  <a:pt x="78" y="100"/>
                </a:cubicBezTo>
                <a:cubicBezTo>
                  <a:pt x="77" y="101"/>
                  <a:pt x="76" y="101"/>
                  <a:pt x="75" y="102"/>
                </a:cubicBezTo>
                <a:cubicBezTo>
                  <a:pt x="74" y="104"/>
                  <a:pt x="73" y="106"/>
                  <a:pt x="73" y="108"/>
                </a:cubicBezTo>
                <a:close/>
                <a:moveTo>
                  <a:pt x="139" y="73"/>
                </a:moveTo>
                <a:cubicBezTo>
                  <a:pt x="138" y="72"/>
                  <a:pt x="138" y="71"/>
                  <a:pt x="136" y="71"/>
                </a:cubicBezTo>
                <a:cubicBezTo>
                  <a:pt x="136" y="76"/>
                  <a:pt x="136" y="76"/>
                  <a:pt x="136" y="76"/>
                </a:cubicBezTo>
                <a:cubicBezTo>
                  <a:pt x="137" y="77"/>
                  <a:pt x="138" y="79"/>
                  <a:pt x="139" y="80"/>
                </a:cubicBezTo>
                <a:cubicBezTo>
                  <a:pt x="140" y="79"/>
                  <a:pt x="140" y="78"/>
                  <a:pt x="140" y="77"/>
                </a:cubicBezTo>
                <a:cubicBezTo>
                  <a:pt x="140" y="75"/>
                  <a:pt x="140" y="73"/>
                  <a:pt x="139" y="73"/>
                </a:cubicBezTo>
                <a:close/>
                <a:moveTo>
                  <a:pt x="129" y="69"/>
                </a:moveTo>
                <a:cubicBezTo>
                  <a:pt x="128" y="68"/>
                  <a:pt x="127" y="68"/>
                  <a:pt x="126" y="68"/>
                </a:cubicBezTo>
                <a:cubicBezTo>
                  <a:pt x="127" y="68"/>
                  <a:pt x="128" y="69"/>
                  <a:pt x="129" y="69"/>
                </a:cubicBezTo>
                <a:close/>
                <a:moveTo>
                  <a:pt x="129" y="48"/>
                </a:moveTo>
                <a:cubicBezTo>
                  <a:pt x="128" y="48"/>
                  <a:pt x="127" y="48"/>
                  <a:pt x="126" y="49"/>
                </a:cubicBezTo>
                <a:cubicBezTo>
                  <a:pt x="125" y="50"/>
                  <a:pt x="125" y="52"/>
                  <a:pt x="125" y="53"/>
                </a:cubicBezTo>
                <a:cubicBezTo>
                  <a:pt x="125" y="55"/>
                  <a:pt x="125" y="56"/>
                  <a:pt x="126" y="57"/>
                </a:cubicBezTo>
                <a:cubicBezTo>
                  <a:pt x="127" y="58"/>
                  <a:pt x="128" y="58"/>
                  <a:pt x="129" y="59"/>
                </a:cubicBezTo>
                <a:lnTo>
                  <a:pt x="129" y="48"/>
                </a:lnTo>
                <a:close/>
                <a:moveTo>
                  <a:pt x="170" y="67"/>
                </a:moveTo>
                <a:cubicBezTo>
                  <a:pt x="170" y="46"/>
                  <a:pt x="153" y="29"/>
                  <a:pt x="132" y="29"/>
                </a:cubicBezTo>
                <a:cubicBezTo>
                  <a:pt x="116" y="29"/>
                  <a:pt x="102" y="40"/>
                  <a:pt x="96" y="55"/>
                </a:cubicBezTo>
                <a:cubicBezTo>
                  <a:pt x="104" y="56"/>
                  <a:pt x="112" y="59"/>
                  <a:pt x="118" y="63"/>
                </a:cubicBezTo>
                <a:cubicBezTo>
                  <a:pt x="118" y="62"/>
                  <a:pt x="117" y="61"/>
                  <a:pt x="117" y="61"/>
                </a:cubicBezTo>
                <a:cubicBezTo>
                  <a:pt x="116" y="59"/>
                  <a:pt x="115" y="56"/>
                  <a:pt x="115" y="54"/>
                </a:cubicBezTo>
                <a:cubicBezTo>
                  <a:pt x="115" y="49"/>
                  <a:pt x="117" y="45"/>
                  <a:pt x="120" y="42"/>
                </a:cubicBezTo>
                <a:cubicBezTo>
                  <a:pt x="122" y="40"/>
                  <a:pt x="125" y="39"/>
                  <a:pt x="129" y="39"/>
                </a:cubicBezTo>
                <a:cubicBezTo>
                  <a:pt x="129" y="36"/>
                  <a:pt x="129" y="36"/>
                  <a:pt x="129" y="36"/>
                </a:cubicBezTo>
                <a:cubicBezTo>
                  <a:pt x="136" y="36"/>
                  <a:pt x="136" y="36"/>
                  <a:pt x="136" y="36"/>
                </a:cubicBezTo>
                <a:cubicBezTo>
                  <a:pt x="136" y="39"/>
                  <a:pt x="136" y="39"/>
                  <a:pt x="136" y="39"/>
                </a:cubicBezTo>
                <a:cubicBezTo>
                  <a:pt x="139" y="39"/>
                  <a:pt x="141" y="40"/>
                  <a:pt x="143" y="42"/>
                </a:cubicBezTo>
                <a:cubicBezTo>
                  <a:pt x="146" y="44"/>
                  <a:pt x="148" y="48"/>
                  <a:pt x="149" y="52"/>
                </a:cubicBezTo>
                <a:cubicBezTo>
                  <a:pt x="149" y="54"/>
                  <a:pt x="149" y="54"/>
                  <a:pt x="149" y="54"/>
                </a:cubicBezTo>
                <a:cubicBezTo>
                  <a:pt x="139" y="55"/>
                  <a:pt x="139" y="55"/>
                  <a:pt x="139" y="55"/>
                </a:cubicBezTo>
                <a:cubicBezTo>
                  <a:pt x="139" y="53"/>
                  <a:pt x="139" y="53"/>
                  <a:pt x="139" y="53"/>
                </a:cubicBezTo>
                <a:cubicBezTo>
                  <a:pt x="139" y="51"/>
                  <a:pt x="138" y="50"/>
                  <a:pt x="137" y="49"/>
                </a:cubicBezTo>
                <a:cubicBezTo>
                  <a:pt x="137" y="48"/>
                  <a:pt x="136" y="48"/>
                  <a:pt x="136" y="48"/>
                </a:cubicBezTo>
                <a:cubicBezTo>
                  <a:pt x="136" y="61"/>
                  <a:pt x="136" y="61"/>
                  <a:pt x="136" y="61"/>
                </a:cubicBezTo>
                <a:cubicBezTo>
                  <a:pt x="138" y="61"/>
                  <a:pt x="140" y="62"/>
                  <a:pt x="141" y="62"/>
                </a:cubicBezTo>
                <a:cubicBezTo>
                  <a:pt x="143" y="63"/>
                  <a:pt x="144" y="64"/>
                  <a:pt x="146" y="66"/>
                </a:cubicBezTo>
                <a:cubicBezTo>
                  <a:pt x="147" y="67"/>
                  <a:pt x="148" y="68"/>
                  <a:pt x="149" y="70"/>
                </a:cubicBezTo>
                <a:cubicBezTo>
                  <a:pt x="149" y="72"/>
                  <a:pt x="150" y="74"/>
                  <a:pt x="150" y="76"/>
                </a:cubicBezTo>
                <a:cubicBezTo>
                  <a:pt x="150" y="81"/>
                  <a:pt x="148" y="85"/>
                  <a:pt x="145" y="88"/>
                </a:cubicBezTo>
                <a:cubicBezTo>
                  <a:pt x="145" y="88"/>
                  <a:pt x="145" y="88"/>
                  <a:pt x="145" y="88"/>
                </a:cubicBezTo>
                <a:cubicBezTo>
                  <a:pt x="147" y="92"/>
                  <a:pt x="149" y="96"/>
                  <a:pt x="151" y="100"/>
                </a:cubicBezTo>
                <a:cubicBezTo>
                  <a:pt x="162" y="93"/>
                  <a:pt x="170" y="81"/>
                  <a:pt x="170" y="67"/>
                </a:cubicBezTo>
                <a:close/>
                <a:moveTo>
                  <a:pt x="132" y="17"/>
                </a:moveTo>
                <a:cubicBezTo>
                  <a:pt x="109" y="17"/>
                  <a:pt x="90" y="32"/>
                  <a:pt x="84" y="53"/>
                </a:cubicBezTo>
                <a:cubicBezTo>
                  <a:pt x="87" y="53"/>
                  <a:pt x="89" y="53"/>
                  <a:pt x="91" y="54"/>
                </a:cubicBezTo>
                <a:cubicBezTo>
                  <a:pt x="97" y="37"/>
                  <a:pt x="113" y="24"/>
                  <a:pt x="132" y="24"/>
                </a:cubicBezTo>
                <a:cubicBezTo>
                  <a:pt x="156" y="24"/>
                  <a:pt x="175" y="43"/>
                  <a:pt x="175" y="67"/>
                </a:cubicBezTo>
                <a:cubicBezTo>
                  <a:pt x="175" y="83"/>
                  <a:pt x="166" y="97"/>
                  <a:pt x="153" y="105"/>
                </a:cubicBezTo>
                <a:cubicBezTo>
                  <a:pt x="153" y="107"/>
                  <a:pt x="154" y="109"/>
                  <a:pt x="154" y="112"/>
                </a:cubicBezTo>
                <a:cubicBezTo>
                  <a:pt x="171" y="103"/>
                  <a:pt x="182" y="86"/>
                  <a:pt x="182" y="67"/>
                </a:cubicBezTo>
                <a:cubicBezTo>
                  <a:pt x="182" y="40"/>
                  <a:pt x="159" y="17"/>
                  <a:pt x="132" y="17"/>
                </a:cubicBezTo>
                <a:close/>
                <a:moveTo>
                  <a:pt x="33" y="28"/>
                </a:moveTo>
                <a:cubicBezTo>
                  <a:pt x="33" y="29"/>
                  <a:pt x="33" y="30"/>
                  <a:pt x="34" y="31"/>
                </a:cubicBezTo>
                <a:cubicBezTo>
                  <a:pt x="35" y="31"/>
                  <a:pt x="35" y="32"/>
                  <a:pt x="36" y="32"/>
                </a:cubicBezTo>
                <a:cubicBezTo>
                  <a:pt x="36" y="23"/>
                  <a:pt x="36" y="23"/>
                  <a:pt x="36" y="23"/>
                </a:cubicBezTo>
                <a:cubicBezTo>
                  <a:pt x="35" y="24"/>
                  <a:pt x="35" y="24"/>
                  <a:pt x="34" y="25"/>
                </a:cubicBezTo>
                <a:cubicBezTo>
                  <a:pt x="34" y="25"/>
                  <a:pt x="33" y="26"/>
                  <a:pt x="33" y="28"/>
                </a:cubicBezTo>
                <a:close/>
                <a:moveTo>
                  <a:pt x="35" y="71"/>
                </a:moveTo>
                <a:cubicBezTo>
                  <a:pt x="19" y="69"/>
                  <a:pt x="6" y="55"/>
                  <a:pt x="6" y="38"/>
                </a:cubicBezTo>
                <a:cubicBezTo>
                  <a:pt x="6" y="20"/>
                  <a:pt x="20" y="5"/>
                  <a:pt x="39" y="5"/>
                </a:cubicBezTo>
                <a:cubicBezTo>
                  <a:pt x="57" y="5"/>
                  <a:pt x="71" y="20"/>
                  <a:pt x="71" y="38"/>
                </a:cubicBezTo>
                <a:cubicBezTo>
                  <a:pt x="71" y="44"/>
                  <a:pt x="70" y="50"/>
                  <a:pt x="67" y="55"/>
                </a:cubicBezTo>
                <a:cubicBezTo>
                  <a:pt x="69" y="54"/>
                  <a:pt x="71" y="54"/>
                  <a:pt x="73" y="54"/>
                </a:cubicBezTo>
                <a:cubicBezTo>
                  <a:pt x="76" y="49"/>
                  <a:pt x="77" y="44"/>
                  <a:pt x="77" y="38"/>
                </a:cubicBezTo>
                <a:cubicBezTo>
                  <a:pt x="77" y="17"/>
                  <a:pt x="60" y="0"/>
                  <a:pt x="39" y="0"/>
                </a:cubicBezTo>
                <a:cubicBezTo>
                  <a:pt x="17" y="0"/>
                  <a:pt x="0" y="17"/>
                  <a:pt x="0" y="38"/>
                </a:cubicBezTo>
                <a:cubicBezTo>
                  <a:pt x="0" y="56"/>
                  <a:pt x="13" y="72"/>
                  <a:pt x="30" y="76"/>
                </a:cubicBezTo>
                <a:cubicBezTo>
                  <a:pt x="32" y="74"/>
                  <a:pt x="33" y="72"/>
                  <a:pt x="35" y="71"/>
                </a:cubicBezTo>
                <a:close/>
                <a:moveTo>
                  <a:pt x="41" y="41"/>
                </a:moveTo>
                <a:cubicBezTo>
                  <a:pt x="41" y="51"/>
                  <a:pt x="41" y="51"/>
                  <a:pt x="41" y="51"/>
                </a:cubicBezTo>
                <a:cubicBezTo>
                  <a:pt x="42" y="51"/>
                  <a:pt x="43" y="50"/>
                  <a:pt x="43" y="49"/>
                </a:cubicBezTo>
                <a:cubicBezTo>
                  <a:pt x="44" y="48"/>
                  <a:pt x="45" y="47"/>
                  <a:pt x="45" y="46"/>
                </a:cubicBezTo>
                <a:cubicBezTo>
                  <a:pt x="45" y="44"/>
                  <a:pt x="44" y="43"/>
                  <a:pt x="44" y="43"/>
                </a:cubicBezTo>
                <a:cubicBezTo>
                  <a:pt x="43" y="42"/>
                  <a:pt x="43" y="42"/>
                  <a:pt x="41" y="41"/>
                </a:cubicBezTo>
                <a:close/>
                <a:moveTo>
                  <a:pt x="67" y="38"/>
                </a:moveTo>
                <a:cubicBezTo>
                  <a:pt x="67" y="45"/>
                  <a:pt x="65" y="51"/>
                  <a:pt x="61" y="56"/>
                </a:cubicBezTo>
                <a:cubicBezTo>
                  <a:pt x="53" y="59"/>
                  <a:pt x="46" y="63"/>
                  <a:pt x="40" y="67"/>
                </a:cubicBezTo>
                <a:cubicBezTo>
                  <a:pt x="39" y="67"/>
                  <a:pt x="39" y="67"/>
                  <a:pt x="39" y="67"/>
                </a:cubicBezTo>
                <a:cubicBezTo>
                  <a:pt x="23" y="67"/>
                  <a:pt x="10" y="54"/>
                  <a:pt x="10" y="38"/>
                </a:cubicBezTo>
                <a:cubicBezTo>
                  <a:pt x="10" y="22"/>
                  <a:pt x="23" y="9"/>
                  <a:pt x="39" y="9"/>
                </a:cubicBezTo>
                <a:cubicBezTo>
                  <a:pt x="55" y="9"/>
                  <a:pt x="67" y="22"/>
                  <a:pt x="67" y="38"/>
                </a:cubicBezTo>
                <a:close/>
                <a:moveTo>
                  <a:pt x="52" y="45"/>
                </a:moveTo>
                <a:cubicBezTo>
                  <a:pt x="52" y="44"/>
                  <a:pt x="52" y="42"/>
                  <a:pt x="51" y="41"/>
                </a:cubicBezTo>
                <a:cubicBezTo>
                  <a:pt x="51" y="39"/>
                  <a:pt x="50" y="38"/>
                  <a:pt x="49" y="37"/>
                </a:cubicBezTo>
                <a:cubicBezTo>
                  <a:pt x="48" y="36"/>
                  <a:pt x="47" y="35"/>
                  <a:pt x="45" y="35"/>
                </a:cubicBezTo>
                <a:cubicBezTo>
                  <a:pt x="44" y="34"/>
                  <a:pt x="43" y="34"/>
                  <a:pt x="41" y="33"/>
                </a:cubicBezTo>
                <a:cubicBezTo>
                  <a:pt x="41" y="24"/>
                  <a:pt x="41" y="24"/>
                  <a:pt x="41" y="24"/>
                </a:cubicBezTo>
                <a:cubicBezTo>
                  <a:pt x="42" y="24"/>
                  <a:pt x="42" y="24"/>
                  <a:pt x="42" y="24"/>
                </a:cubicBezTo>
                <a:cubicBezTo>
                  <a:pt x="43" y="25"/>
                  <a:pt x="44" y="26"/>
                  <a:pt x="44" y="28"/>
                </a:cubicBezTo>
                <a:cubicBezTo>
                  <a:pt x="44" y="29"/>
                  <a:pt x="44" y="29"/>
                  <a:pt x="44" y="29"/>
                </a:cubicBezTo>
                <a:cubicBezTo>
                  <a:pt x="51" y="28"/>
                  <a:pt x="51" y="28"/>
                  <a:pt x="51" y="28"/>
                </a:cubicBezTo>
                <a:cubicBezTo>
                  <a:pt x="51" y="27"/>
                  <a:pt x="51" y="27"/>
                  <a:pt x="51" y="27"/>
                </a:cubicBezTo>
                <a:cubicBezTo>
                  <a:pt x="51" y="23"/>
                  <a:pt x="49" y="21"/>
                  <a:pt x="47" y="19"/>
                </a:cubicBezTo>
                <a:cubicBezTo>
                  <a:pt x="46" y="18"/>
                  <a:pt x="44" y="17"/>
                  <a:pt x="41" y="17"/>
                </a:cubicBezTo>
                <a:cubicBezTo>
                  <a:pt x="41" y="14"/>
                  <a:pt x="41" y="14"/>
                  <a:pt x="41" y="14"/>
                </a:cubicBezTo>
                <a:cubicBezTo>
                  <a:pt x="36" y="14"/>
                  <a:pt x="36" y="14"/>
                  <a:pt x="36" y="14"/>
                </a:cubicBezTo>
                <a:cubicBezTo>
                  <a:pt x="36" y="17"/>
                  <a:pt x="36" y="17"/>
                  <a:pt x="36" y="17"/>
                </a:cubicBezTo>
                <a:cubicBezTo>
                  <a:pt x="33" y="17"/>
                  <a:pt x="31" y="18"/>
                  <a:pt x="30" y="19"/>
                </a:cubicBezTo>
                <a:cubicBezTo>
                  <a:pt x="27" y="21"/>
                  <a:pt x="26" y="24"/>
                  <a:pt x="26" y="28"/>
                </a:cubicBezTo>
                <a:cubicBezTo>
                  <a:pt x="26" y="30"/>
                  <a:pt x="26" y="32"/>
                  <a:pt x="27" y="34"/>
                </a:cubicBezTo>
                <a:cubicBezTo>
                  <a:pt x="28" y="35"/>
                  <a:pt x="29" y="36"/>
                  <a:pt x="31" y="37"/>
                </a:cubicBezTo>
                <a:cubicBezTo>
                  <a:pt x="33" y="38"/>
                  <a:pt x="34" y="39"/>
                  <a:pt x="36" y="39"/>
                </a:cubicBezTo>
                <a:cubicBezTo>
                  <a:pt x="36" y="51"/>
                  <a:pt x="36" y="51"/>
                  <a:pt x="36" y="51"/>
                </a:cubicBezTo>
                <a:cubicBezTo>
                  <a:pt x="35" y="50"/>
                  <a:pt x="35" y="50"/>
                  <a:pt x="34" y="49"/>
                </a:cubicBezTo>
                <a:cubicBezTo>
                  <a:pt x="33" y="48"/>
                  <a:pt x="33" y="47"/>
                  <a:pt x="32" y="44"/>
                </a:cubicBezTo>
                <a:cubicBezTo>
                  <a:pt x="32" y="43"/>
                  <a:pt x="32" y="43"/>
                  <a:pt x="32" y="43"/>
                </a:cubicBezTo>
                <a:cubicBezTo>
                  <a:pt x="25" y="44"/>
                  <a:pt x="25" y="44"/>
                  <a:pt x="25" y="44"/>
                </a:cubicBezTo>
                <a:cubicBezTo>
                  <a:pt x="25" y="46"/>
                  <a:pt x="25" y="46"/>
                  <a:pt x="25" y="46"/>
                </a:cubicBezTo>
                <a:cubicBezTo>
                  <a:pt x="25" y="48"/>
                  <a:pt x="26" y="50"/>
                  <a:pt x="27" y="52"/>
                </a:cubicBezTo>
                <a:cubicBezTo>
                  <a:pt x="28" y="54"/>
                  <a:pt x="30" y="55"/>
                  <a:pt x="31" y="56"/>
                </a:cubicBezTo>
                <a:cubicBezTo>
                  <a:pt x="33" y="57"/>
                  <a:pt x="34" y="57"/>
                  <a:pt x="36" y="58"/>
                </a:cubicBezTo>
                <a:cubicBezTo>
                  <a:pt x="36" y="62"/>
                  <a:pt x="36" y="62"/>
                  <a:pt x="36" y="62"/>
                </a:cubicBezTo>
                <a:cubicBezTo>
                  <a:pt x="41" y="62"/>
                  <a:pt x="41" y="62"/>
                  <a:pt x="41" y="62"/>
                </a:cubicBezTo>
                <a:cubicBezTo>
                  <a:pt x="41" y="58"/>
                  <a:pt x="41" y="58"/>
                  <a:pt x="41" y="58"/>
                </a:cubicBezTo>
                <a:cubicBezTo>
                  <a:pt x="44" y="57"/>
                  <a:pt x="47" y="56"/>
                  <a:pt x="49" y="54"/>
                </a:cubicBezTo>
                <a:cubicBezTo>
                  <a:pt x="51" y="52"/>
                  <a:pt x="52" y="49"/>
                  <a:pt x="52" y="45"/>
                </a:cubicBezTo>
                <a:close/>
              </a:path>
            </a:pathLst>
          </a:custGeom>
          <a:solidFill>
            <a:srgbClr val="565656"/>
          </a:solidFill>
          <a:ln>
            <a:noFill/>
          </a:ln>
        </p:spPr>
        <p:txBody>
          <a:bodyPr vert="horz" wrap="square" lIns="91416" tIns="45708" rIns="91416" bIns="45708" numCol="1" anchor="t" anchorCtr="0" compatLnSpc="1">
            <a:prstTxWarp prst="textNoShape">
              <a:avLst/>
            </a:prstTxWarp>
          </a:bodyPr>
          <a:lstStyle/>
          <a:p>
            <a:pPr>
              <a:buClr>
                <a:srgbClr val="000000"/>
              </a:buClr>
              <a:buFont typeface="Arial"/>
              <a:buNone/>
            </a:pPr>
            <a:endParaRPr lang="en-US" sz="3598" kern="0">
              <a:solidFill>
                <a:srgbClr val="000000"/>
              </a:solidFill>
              <a:cs typeface="Arial"/>
              <a:sym typeface="Arial"/>
            </a:endParaRPr>
          </a:p>
        </p:txBody>
      </p:sp>
      <p:sp>
        <p:nvSpPr>
          <p:cNvPr id="10" name="TextBox 9">
            <a:extLst>
              <a:ext uri="{FF2B5EF4-FFF2-40B4-BE49-F238E27FC236}">
                <a16:creationId xmlns:a16="http://schemas.microsoft.com/office/drawing/2014/main" id="{E34F5B00-55E1-68D6-FF49-364205A6E595}"/>
              </a:ext>
            </a:extLst>
          </p:cNvPr>
          <p:cNvSpPr txBox="1"/>
          <p:nvPr/>
        </p:nvSpPr>
        <p:spPr>
          <a:xfrm>
            <a:off x="3800062" y="2857048"/>
            <a:ext cx="1026942" cy="1200329"/>
          </a:xfrm>
          <a:prstGeom prst="rect">
            <a:avLst/>
          </a:prstGeom>
          <a:noFill/>
        </p:spPr>
        <p:txBody>
          <a:bodyPr wrap="square" l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accent1"/>
                </a:solidFill>
                <a:effectLst/>
                <a:uLnTx/>
                <a:uFillTx/>
                <a:ea typeface="+mn-ea"/>
                <a:cs typeface="Segoe UI Light" panose="020B0502040204020203" pitchFamily="34" charset="0"/>
                <a:sym typeface="Arial"/>
              </a:rPr>
              <a:t>=</a:t>
            </a:r>
            <a:endParaRPr kumimoji="0" lang="fr-FR" sz="7200" b="1" i="0" u="none" strike="noStrike" kern="1200" cap="none" spc="0" normalizeH="0" baseline="0" noProof="0" dirty="0">
              <a:ln>
                <a:noFill/>
              </a:ln>
              <a:solidFill>
                <a:schemeClr val="accent1"/>
              </a:solidFill>
              <a:effectLst/>
              <a:uLnTx/>
              <a:uFillTx/>
              <a:ea typeface="+mn-ea"/>
              <a:cs typeface="Segoe UI Light" panose="020B0502040204020203" pitchFamily="34" charset="0"/>
              <a:sym typeface="Arial"/>
            </a:endParaRPr>
          </a:p>
        </p:txBody>
      </p:sp>
      <p:sp>
        <p:nvSpPr>
          <p:cNvPr id="11" name="TextBox 10">
            <a:extLst>
              <a:ext uri="{FF2B5EF4-FFF2-40B4-BE49-F238E27FC236}">
                <a16:creationId xmlns:a16="http://schemas.microsoft.com/office/drawing/2014/main" id="{964A1D19-6866-B2D9-CEAD-5BAEEA714DFA}"/>
              </a:ext>
            </a:extLst>
          </p:cNvPr>
          <p:cNvSpPr txBox="1"/>
          <p:nvPr/>
        </p:nvSpPr>
        <p:spPr>
          <a:xfrm>
            <a:off x="6371582" y="2789816"/>
            <a:ext cx="1026942" cy="1200329"/>
          </a:xfrm>
          <a:prstGeom prst="rect">
            <a:avLst/>
          </a:prstGeom>
          <a:noFill/>
        </p:spPr>
        <p:txBody>
          <a:bodyPr wrap="square" l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accent1"/>
                </a:solidFill>
                <a:effectLst/>
                <a:uLnTx/>
                <a:uFillTx/>
                <a:ea typeface="+mn-ea"/>
                <a:cs typeface="Segoe UI Light" panose="020B0502040204020203" pitchFamily="34" charset="0"/>
                <a:sym typeface="Arial"/>
              </a:rPr>
              <a:t>=</a:t>
            </a:r>
            <a:endParaRPr kumimoji="0" lang="fr-FR" sz="7200" b="1" i="0" u="none" strike="noStrike" kern="1200" cap="none" spc="0" normalizeH="0" baseline="0" noProof="0" dirty="0">
              <a:ln>
                <a:noFill/>
              </a:ln>
              <a:solidFill>
                <a:schemeClr val="accent1"/>
              </a:solidFill>
              <a:effectLst/>
              <a:uLnTx/>
              <a:uFillTx/>
              <a:ea typeface="+mn-ea"/>
              <a:cs typeface="Segoe UI Light" panose="020B0502040204020203" pitchFamily="34" charset="0"/>
              <a:sym typeface="Arial"/>
            </a:endParaRPr>
          </a:p>
        </p:txBody>
      </p:sp>
      <p:sp>
        <p:nvSpPr>
          <p:cNvPr id="12" name="Oval 11">
            <a:extLst>
              <a:ext uri="{FF2B5EF4-FFF2-40B4-BE49-F238E27FC236}">
                <a16:creationId xmlns:a16="http://schemas.microsoft.com/office/drawing/2014/main" id="{24740E23-6B33-DB31-A70D-0BAE5ED922B1}"/>
              </a:ext>
            </a:extLst>
          </p:cNvPr>
          <p:cNvSpPr>
            <a:spLocks noChangeAspect="1"/>
          </p:cNvSpPr>
          <p:nvPr/>
        </p:nvSpPr>
        <p:spPr>
          <a:xfrm>
            <a:off x="7363932" y="4937827"/>
            <a:ext cx="1554480" cy="1554480"/>
          </a:xfrm>
          <a:prstGeom prst="ellipse">
            <a:avLst/>
          </a:prstGeom>
          <a:solidFill>
            <a:srgbClr val="00B0F0"/>
          </a:solidFill>
          <a:ln>
            <a:no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lIns="243777" tIns="121888" rIns="243777" bIns="12188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399" b="0" i="0" u="none" strike="noStrike" kern="0" cap="none" spc="0" normalizeH="0" baseline="0" noProof="0">
              <a:ln>
                <a:noFill/>
              </a:ln>
              <a:solidFill>
                <a:prstClr val="white"/>
              </a:solidFill>
              <a:effectLst/>
              <a:uLnTx/>
              <a:uFillTx/>
              <a:latin typeface="Segoe UI Light"/>
              <a:ea typeface="+mn-ea"/>
              <a:cs typeface="+mn-cs"/>
              <a:sym typeface="Arial"/>
            </a:endParaRPr>
          </a:p>
        </p:txBody>
      </p:sp>
      <p:sp>
        <p:nvSpPr>
          <p:cNvPr id="13" name="TextBox 12">
            <a:extLst>
              <a:ext uri="{FF2B5EF4-FFF2-40B4-BE49-F238E27FC236}">
                <a16:creationId xmlns:a16="http://schemas.microsoft.com/office/drawing/2014/main" id="{51EB0E31-A25C-C96D-19DE-3C589D52B718}"/>
              </a:ext>
            </a:extLst>
          </p:cNvPr>
          <p:cNvSpPr txBox="1"/>
          <p:nvPr/>
        </p:nvSpPr>
        <p:spPr>
          <a:xfrm>
            <a:off x="7438729" y="5852114"/>
            <a:ext cx="143769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595959"/>
                </a:solidFill>
                <a:effectLst/>
                <a:uLnTx/>
                <a:uFillTx/>
                <a:ea typeface="Calibri"/>
                <a:cs typeface="Calibri"/>
                <a:sym typeface="Calibri"/>
              </a:rPr>
              <a:t>&gt;685 MWh</a:t>
            </a:r>
            <a:endParaRPr kumimoji="0" lang="en-US" sz="900" b="1" i="0" u="none" strike="noStrike" kern="0" cap="none" spc="0" normalizeH="0" baseline="0" noProof="0" dirty="0">
              <a:ln>
                <a:noFill/>
              </a:ln>
              <a:solidFill>
                <a:srgbClr val="000000"/>
              </a:solidFill>
              <a:effectLst/>
              <a:uLnTx/>
              <a:uFillTx/>
              <a:cs typeface="Arial"/>
              <a:sym typeface="Arial"/>
            </a:endParaRPr>
          </a:p>
        </p:txBody>
      </p:sp>
      <p:pic>
        <p:nvPicPr>
          <p:cNvPr id="14" name="Graphic 13" descr="Fluorescent Light Bulb with solid fill">
            <a:extLst>
              <a:ext uri="{FF2B5EF4-FFF2-40B4-BE49-F238E27FC236}">
                <a16:creationId xmlns:a16="http://schemas.microsoft.com/office/drawing/2014/main" id="{5EDB093F-FF1E-ABC6-BA4C-ED42CCB260B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83667" y="4985115"/>
            <a:ext cx="914400" cy="914400"/>
          </a:xfrm>
          <a:prstGeom prst="rect">
            <a:avLst/>
          </a:prstGeom>
        </p:spPr>
      </p:pic>
      <p:sp>
        <p:nvSpPr>
          <p:cNvPr id="15" name="TextBox 14">
            <a:extLst>
              <a:ext uri="{FF2B5EF4-FFF2-40B4-BE49-F238E27FC236}">
                <a16:creationId xmlns:a16="http://schemas.microsoft.com/office/drawing/2014/main" id="{74B2581B-5134-E8C5-DB84-684935079623}"/>
              </a:ext>
            </a:extLst>
          </p:cNvPr>
          <p:cNvSpPr txBox="1"/>
          <p:nvPr/>
        </p:nvSpPr>
        <p:spPr>
          <a:xfrm>
            <a:off x="3814810" y="4951674"/>
            <a:ext cx="1026942" cy="1200329"/>
          </a:xfrm>
          <a:prstGeom prst="rect">
            <a:avLst/>
          </a:prstGeom>
          <a:noFill/>
        </p:spPr>
        <p:txBody>
          <a:bodyPr wrap="square" l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accent1"/>
                </a:solidFill>
                <a:effectLst/>
                <a:uLnTx/>
                <a:uFillTx/>
                <a:ea typeface="+mn-ea"/>
                <a:cs typeface="Segoe UI Light" panose="020B0502040204020203" pitchFamily="34" charset="0"/>
                <a:sym typeface="Arial"/>
              </a:rPr>
              <a:t>=</a:t>
            </a:r>
            <a:endParaRPr kumimoji="0" lang="fr-FR" sz="7200" b="1" i="0" u="none" strike="noStrike" kern="1200" cap="none" spc="0" normalizeH="0" baseline="0" noProof="0" dirty="0">
              <a:ln>
                <a:noFill/>
              </a:ln>
              <a:solidFill>
                <a:schemeClr val="accent1"/>
              </a:solidFill>
              <a:effectLst/>
              <a:uLnTx/>
              <a:uFillTx/>
              <a:ea typeface="+mn-ea"/>
              <a:cs typeface="Segoe UI Light" panose="020B0502040204020203" pitchFamily="34" charset="0"/>
              <a:sym typeface="Arial"/>
            </a:endParaRPr>
          </a:p>
        </p:txBody>
      </p:sp>
      <p:sp>
        <p:nvSpPr>
          <p:cNvPr id="16" name="TextBox 15">
            <a:extLst>
              <a:ext uri="{FF2B5EF4-FFF2-40B4-BE49-F238E27FC236}">
                <a16:creationId xmlns:a16="http://schemas.microsoft.com/office/drawing/2014/main" id="{DE64C186-F9C0-A96D-E5FF-802CE29CE761}"/>
              </a:ext>
            </a:extLst>
          </p:cNvPr>
          <p:cNvSpPr txBox="1"/>
          <p:nvPr/>
        </p:nvSpPr>
        <p:spPr>
          <a:xfrm>
            <a:off x="6369800" y="4930598"/>
            <a:ext cx="1026942" cy="1200329"/>
          </a:xfrm>
          <a:prstGeom prst="rect">
            <a:avLst/>
          </a:prstGeom>
          <a:noFill/>
        </p:spPr>
        <p:txBody>
          <a:bodyPr wrap="square" l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accent1"/>
                </a:solidFill>
                <a:effectLst/>
                <a:uLnTx/>
                <a:uFillTx/>
                <a:ea typeface="+mn-ea"/>
                <a:cs typeface="Segoe UI Light" panose="020B0502040204020203" pitchFamily="34" charset="0"/>
                <a:sym typeface="Arial"/>
              </a:rPr>
              <a:t>=</a:t>
            </a:r>
            <a:endParaRPr kumimoji="0" lang="fr-FR" sz="7200" b="1" i="0" u="none" strike="noStrike" kern="1200" cap="none" spc="0" normalizeH="0" baseline="0" noProof="0" dirty="0">
              <a:ln>
                <a:noFill/>
              </a:ln>
              <a:solidFill>
                <a:schemeClr val="accent1"/>
              </a:solidFill>
              <a:effectLst/>
              <a:uLnTx/>
              <a:uFillTx/>
              <a:ea typeface="+mn-ea"/>
              <a:cs typeface="Segoe UI Light" panose="020B0502040204020203" pitchFamily="34" charset="0"/>
              <a:sym typeface="Arial"/>
            </a:endParaRPr>
          </a:p>
        </p:txBody>
      </p:sp>
      <p:cxnSp>
        <p:nvCxnSpPr>
          <p:cNvPr id="18" name="Straight Connector 17">
            <a:extLst>
              <a:ext uri="{FF2B5EF4-FFF2-40B4-BE49-F238E27FC236}">
                <a16:creationId xmlns:a16="http://schemas.microsoft.com/office/drawing/2014/main" id="{EBFF76F9-1B69-F1A6-C7BA-9CFF347A3C46}"/>
              </a:ext>
            </a:extLst>
          </p:cNvPr>
          <p:cNvCxnSpPr>
            <a:cxnSpLocks/>
          </p:cNvCxnSpPr>
          <p:nvPr/>
        </p:nvCxnSpPr>
        <p:spPr>
          <a:xfrm flipH="1">
            <a:off x="0" y="4595008"/>
            <a:ext cx="9315099"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3CA6DD10-F2E5-0984-0E91-B253F7B33267}"/>
              </a:ext>
            </a:extLst>
          </p:cNvPr>
          <p:cNvSpPr>
            <a:spLocks noChangeAspect="1"/>
          </p:cNvSpPr>
          <p:nvPr/>
        </p:nvSpPr>
        <p:spPr>
          <a:xfrm>
            <a:off x="39788" y="2890979"/>
            <a:ext cx="1554480" cy="1554480"/>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lIns="243777" tIns="121888" rIns="243777" bIns="121888"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399" b="0" i="0" u="none" strike="noStrike" kern="0" cap="none" spc="0" normalizeH="0" baseline="0" noProof="0">
              <a:ln>
                <a:noFill/>
              </a:ln>
              <a:solidFill>
                <a:prstClr val="white"/>
              </a:solidFill>
              <a:effectLst/>
              <a:uLnTx/>
              <a:uFillTx/>
              <a:latin typeface="Segoe UI Light"/>
              <a:ea typeface="+mn-ea"/>
              <a:cs typeface="+mn-cs"/>
              <a:sym typeface="Arial"/>
            </a:endParaRPr>
          </a:p>
        </p:txBody>
      </p:sp>
      <p:sp>
        <p:nvSpPr>
          <p:cNvPr id="21" name="TextBox 20">
            <a:extLst>
              <a:ext uri="{FF2B5EF4-FFF2-40B4-BE49-F238E27FC236}">
                <a16:creationId xmlns:a16="http://schemas.microsoft.com/office/drawing/2014/main" id="{8AF391C7-FBC8-90D3-478B-8E9D29BCBCFF}"/>
              </a:ext>
            </a:extLst>
          </p:cNvPr>
          <p:cNvSpPr txBox="1"/>
          <p:nvPr/>
        </p:nvSpPr>
        <p:spPr>
          <a:xfrm>
            <a:off x="151014" y="3748673"/>
            <a:ext cx="130493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595959"/>
                </a:solidFill>
                <a:effectLst/>
                <a:uLnTx/>
                <a:uFillTx/>
                <a:ea typeface="Calibri"/>
                <a:cs typeface="Calibri"/>
                <a:sym typeface="Calibri"/>
              </a:rPr>
              <a:t>&gt;3,800 </a:t>
            </a:r>
            <a:endParaRPr kumimoji="0" lang="en-US" sz="900" b="1" i="0" u="none" strike="noStrike" kern="0" cap="none" spc="0" normalizeH="0" baseline="0" noProof="0" dirty="0">
              <a:ln>
                <a:noFill/>
              </a:ln>
              <a:solidFill>
                <a:srgbClr val="000000"/>
              </a:solidFill>
              <a:effectLst/>
              <a:uLnTx/>
              <a:uFillTx/>
              <a:cs typeface="Arial"/>
              <a:sym typeface="Arial"/>
            </a:endParaRPr>
          </a:p>
        </p:txBody>
      </p:sp>
      <p:pic>
        <p:nvPicPr>
          <p:cNvPr id="22" name="Graphic 21" descr="Battery outline">
            <a:extLst>
              <a:ext uri="{FF2B5EF4-FFF2-40B4-BE49-F238E27FC236}">
                <a16:creationId xmlns:a16="http://schemas.microsoft.com/office/drawing/2014/main" id="{E60D1D40-2642-10C5-65C4-C1F0F0EA9BA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5718" y="3333940"/>
            <a:ext cx="548640" cy="548640"/>
          </a:xfrm>
          <a:prstGeom prst="rect">
            <a:avLst/>
          </a:prstGeom>
        </p:spPr>
      </p:pic>
      <p:pic>
        <p:nvPicPr>
          <p:cNvPr id="25" name="Graphic 24" descr="Full battery outline">
            <a:extLst>
              <a:ext uri="{FF2B5EF4-FFF2-40B4-BE49-F238E27FC236}">
                <a16:creationId xmlns:a16="http://schemas.microsoft.com/office/drawing/2014/main" id="{781EEBE9-1DCA-1077-15E5-F63647EE947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46002" y="3017988"/>
            <a:ext cx="548640" cy="548640"/>
          </a:xfrm>
          <a:prstGeom prst="rect">
            <a:avLst/>
          </a:prstGeom>
        </p:spPr>
      </p:pic>
      <p:pic>
        <p:nvPicPr>
          <p:cNvPr id="28" name="Graphic 27" descr="Full battery with solid fill">
            <a:extLst>
              <a:ext uri="{FF2B5EF4-FFF2-40B4-BE49-F238E27FC236}">
                <a16:creationId xmlns:a16="http://schemas.microsoft.com/office/drawing/2014/main" id="{8B915CC8-8DA3-AE08-1A28-025B35F11C6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07308" y="3342622"/>
            <a:ext cx="548640" cy="548640"/>
          </a:xfrm>
          <a:prstGeom prst="rect">
            <a:avLst/>
          </a:prstGeom>
        </p:spPr>
      </p:pic>
      <p:pic>
        <p:nvPicPr>
          <p:cNvPr id="30" name="Graphic 29" descr="Battery outline">
            <a:extLst>
              <a:ext uri="{FF2B5EF4-FFF2-40B4-BE49-F238E27FC236}">
                <a16:creationId xmlns:a16="http://schemas.microsoft.com/office/drawing/2014/main" id="{5E60C500-0613-8B62-D496-37EE0CCB077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5718" y="1507462"/>
            <a:ext cx="548640" cy="548640"/>
          </a:xfrm>
          <a:prstGeom prst="rect">
            <a:avLst/>
          </a:prstGeom>
        </p:spPr>
      </p:pic>
      <p:pic>
        <p:nvPicPr>
          <p:cNvPr id="31" name="Graphic 30" descr="Full battery outline">
            <a:extLst>
              <a:ext uri="{FF2B5EF4-FFF2-40B4-BE49-F238E27FC236}">
                <a16:creationId xmlns:a16="http://schemas.microsoft.com/office/drawing/2014/main" id="{A8A5AF8E-356F-8900-77E6-2FE5439B4CF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46002" y="1191510"/>
            <a:ext cx="548640" cy="548640"/>
          </a:xfrm>
          <a:prstGeom prst="rect">
            <a:avLst/>
          </a:prstGeom>
        </p:spPr>
      </p:pic>
      <p:pic>
        <p:nvPicPr>
          <p:cNvPr id="33" name="Graphic 32" descr="Full battery with solid fill">
            <a:extLst>
              <a:ext uri="{FF2B5EF4-FFF2-40B4-BE49-F238E27FC236}">
                <a16:creationId xmlns:a16="http://schemas.microsoft.com/office/drawing/2014/main" id="{94D95978-BA1B-E1F6-1CC1-95F24ADA0B0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07308" y="1516144"/>
            <a:ext cx="548640" cy="548640"/>
          </a:xfrm>
          <a:prstGeom prst="rect">
            <a:avLst/>
          </a:prstGeom>
        </p:spPr>
      </p:pic>
      <p:cxnSp>
        <p:nvCxnSpPr>
          <p:cNvPr id="34" name="Straight Connector 33">
            <a:extLst>
              <a:ext uri="{FF2B5EF4-FFF2-40B4-BE49-F238E27FC236}">
                <a16:creationId xmlns:a16="http://schemas.microsoft.com/office/drawing/2014/main" id="{24A05740-B702-0797-07BB-D3A842101E4C}"/>
              </a:ext>
            </a:extLst>
          </p:cNvPr>
          <p:cNvCxnSpPr>
            <a:cxnSpLocks/>
          </p:cNvCxnSpPr>
          <p:nvPr/>
        </p:nvCxnSpPr>
        <p:spPr>
          <a:xfrm flipV="1">
            <a:off x="9315099" y="1135913"/>
            <a:ext cx="0" cy="5184216"/>
          </a:xfrm>
          <a:prstGeom prst="line">
            <a:avLst/>
          </a:prstGeom>
        </p:spPr>
        <p:style>
          <a:lnRef idx="1">
            <a:schemeClr val="accent1"/>
          </a:lnRef>
          <a:fillRef idx="0">
            <a:schemeClr val="accent1"/>
          </a:fillRef>
          <a:effectRef idx="0">
            <a:schemeClr val="accent1"/>
          </a:effectRef>
          <a:fontRef idx="minor">
            <a:schemeClr val="tx1"/>
          </a:fontRef>
        </p:style>
      </p:cxnSp>
      <p:sp>
        <p:nvSpPr>
          <p:cNvPr id="53" name="Freeform 314">
            <a:extLst>
              <a:ext uri="{FF2B5EF4-FFF2-40B4-BE49-F238E27FC236}">
                <a16:creationId xmlns:a16="http://schemas.microsoft.com/office/drawing/2014/main" id="{BDBB6393-49C9-4870-56B7-62EB1826EBB3}"/>
              </a:ext>
            </a:extLst>
          </p:cNvPr>
          <p:cNvSpPr>
            <a:spLocks noChangeAspect="1" noEditPoints="1"/>
          </p:cNvSpPr>
          <p:nvPr/>
        </p:nvSpPr>
        <p:spPr bwMode="auto">
          <a:xfrm>
            <a:off x="5190502" y="5097076"/>
            <a:ext cx="690557" cy="731520"/>
          </a:xfrm>
          <a:custGeom>
            <a:avLst/>
            <a:gdLst>
              <a:gd name="T0" fmla="*/ 91 w 182"/>
              <a:gd name="T1" fmla="*/ 146 h 194"/>
              <a:gd name="T2" fmla="*/ 92 w 182"/>
              <a:gd name="T3" fmla="*/ 134 h 194"/>
              <a:gd name="T4" fmla="*/ 15 w 182"/>
              <a:gd name="T5" fmla="*/ 126 h 194"/>
              <a:gd name="T6" fmla="*/ 141 w 182"/>
              <a:gd name="T7" fmla="*/ 126 h 194"/>
              <a:gd name="T8" fmla="*/ 83 w 182"/>
              <a:gd name="T9" fmla="*/ 184 h 194"/>
              <a:gd name="T10" fmla="*/ 83 w 182"/>
              <a:gd name="T11" fmla="*/ 177 h 194"/>
              <a:gd name="T12" fmla="*/ 134 w 182"/>
              <a:gd name="T13" fmla="*/ 126 h 194"/>
              <a:gd name="T14" fmla="*/ 101 w 182"/>
              <a:gd name="T15" fmla="*/ 124 h 194"/>
              <a:gd name="T16" fmla="*/ 88 w 182"/>
              <a:gd name="T17" fmla="*/ 100 h 194"/>
              <a:gd name="T18" fmla="*/ 92 w 182"/>
              <a:gd name="T19" fmla="*/ 110 h 194"/>
              <a:gd name="T20" fmla="*/ 98 w 182"/>
              <a:gd name="T21" fmla="*/ 92 h 194"/>
              <a:gd name="T22" fmla="*/ 78 w 182"/>
              <a:gd name="T23" fmla="*/ 84 h 194"/>
              <a:gd name="T24" fmla="*/ 60 w 182"/>
              <a:gd name="T25" fmla="*/ 108 h 194"/>
              <a:gd name="T26" fmla="*/ 78 w 182"/>
              <a:gd name="T27" fmla="*/ 128 h 194"/>
              <a:gd name="T28" fmla="*/ 72 w 182"/>
              <a:gd name="T29" fmla="*/ 137 h 194"/>
              <a:gd name="T30" fmla="*/ 59 w 182"/>
              <a:gd name="T31" fmla="*/ 139 h 194"/>
              <a:gd name="T32" fmla="*/ 78 w 182"/>
              <a:gd name="T33" fmla="*/ 161 h 194"/>
              <a:gd name="T34" fmla="*/ 88 w 182"/>
              <a:gd name="T35" fmla="*/ 161 h 194"/>
              <a:gd name="T36" fmla="*/ 73 w 182"/>
              <a:gd name="T37" fmla="*/ 108 h 194"/>
              <a:gd name="T38" fmla="*/ 78 w 182"/>
              <a:gd name="T39" fmla="*/ 100 h 194"/>
              <a:gd name="T40" fmla="*/ 139 w 182"/>
              <a:gd name="T41" fmla="*/ 73 h 194"/>
              <a:gd name="T42" fmla="*/ 139 w 182"/>
              <a:gd name="T43" fmla="*/ 80 h 194"/>
              <a:gd name="T44" fmla="*/ 129 w 182"/>
              <a:gd name="T45" fmla="*/ 69 h 194"/>
              <a:gd name="T46" fmla="*/ 129 w 182"/>
              <a:gd name="T47" fmla="*/ 48 h 194"/>
              <a:gd name="T48" fmla="*/ 126 w 182"/>
              <a:gd name="T49" fmla="*/ 57 h 194"/>
              <a:gd name="T50" fmla="*/ 170 w 182"/>
              <a:gd name="T51" fmla="*/ 67 h 194"/>
              <a:gd name="T52" fmla="*/ 118 w 182"/>
              <a:gd name="T53" fmla="*/ 63 h 194"/>
              <a:gd name="T54" fmla="*/ 120 w 182"/>
              <a:gd name="T55" fmla="*/ 42 h 194"/>
              <a:gd name="T56" fmla="*/ 136 w 182"/>
              <a:gd name="T57" fmla="*/ 36 h 194"/>
              <a:gd name="T58" fmla="*/ 149 w 182"/>
              <a:gd name="T59" fmla="*/ 52 h 194"/>
              <a:gd name="T60" fmla="*/ 139 w 182"/>
              <a:gd name="T61" fmla="*/ 53 h 194"/>
              <a:gd name="T62" fmla="*/ 136 w 182"/>
              <a:gd name="T63" fmla="*/ 61 h 194"/>
              <a:gd name="T64" fmla="*/ 149 w 182"/>
              <a:gd name="T65" fmla="*/ 70 h 194"/>
              <a:gd name="T66" fmla="*/ 145 w 182"/>
              <a:gd name="T67" fmla="*/ 88 h 194"/>
              <a:gd name="T68" fmla="*/ 132 w 182"/>
              <a:gd name="T69" fmla="*/ 17 h 194"/>
              <a:gd name="T70" fmla="*/ 132 w 182"/>
              <a:gd name="T71" fmla="*/ 24 h 194"/>
              <a:gd name="T72" fmla="*/ 154 w 182"/>
              <a:gd name="T73" fmla="*/ 112 h 194"/>
              <a:gd name="T74" fmla="*/ 33 w 182"/>
              <a:gd name="T75" fmla="*/ 28 h 194"/>
              <a:gd name="T76" fmla="*/ 36 w 182"/>
              <a:gd name="T77" fmla="*/ 23 h 194"/>
              <a:gd name="T78" fmla="*/ 35 w 182"/>
              <a:gd name="T79" fmla="*/ 71 h 194"/>
              <a:gd name="T80" fmla="*/ 71 w 182"/>
              <a:gd name="T81" fmla="*/ 38 h 194"/>
              <a:gd name="T82" fmla="*/ 77 w 182"/>
              <a:gd name="T83" fmla="*/ 38 h 194"/>
              <a:gd name="T84" fmla="*/ 30 w 182"/>
              <a:gd name="T85" fmla="*/ 76 h 194"/>
              <a:gd name="T86" fmla="*/ 41 w 182"/>
              <a:gd name="T87" fmla="*/ 51 h 194"/>
              <a:gd name="T88" fmla="*/ 44 w 182"/>
              <a:gd name="T89" fmla="*/ 43 h 194"/>
              <a:gd name="T90" fmla="*/ 61 w 182"/>
              <a:gd name="T91" fmla="*/ 56 h 194"/>
              <a:gd name="T92" fmla="*/ 10 w 182"/>
              <a:gd name="T93" fmla="*/ 38 h 194"/>
              <a:gd name="T94" fmla="*/ 52 w 182"/>
              <a:gd name="T95" fmla="*/ 45 h 194"/>
              <a:gd name="T96" fmla="*/ 45 w 182"/>
              <a:gd name="T97" fmla="*/ 35 h 194"/>
              <a:gd name="T98" fmla="*/ 42 w 182"/>
              <a:gd name="T99" fmla="*/ 24 h 194"/>
              <a:gd name="T100" fmla="*/ 51 w 182"/>
              <a:gd name="T101" fmla="*/ 28 h 194"/>
              <a:gd name="T102" fmla="*/ 41 w 182"/>
              <a:gd name="T103" fmla="*/ 17 h 194"/>
              <a:gd name="T104" fmla="*/ 36 w 182"/>
              <a:gd name="T105" fmla="*/ 17 h 194"/>
              <a:gd name="T106" fmla="*/ 27 w 182"/>
              <a:gd name="T107" fmla="*/ 34 h 194"/>
              <a:gd name="T108" fmla="*/ 36 w 182"/>
              <a:gd name="T109" fmla="*/ 51 h 194"/>
              <a:gd name="T110" fmla="*/ 32 w 182"/>
              <a:gd name="T111" fmla="*/ 43 h 194"/>
              <a:gd name="T112" fmla="*/ 27 w 182"/>
              <a:gd name="T113" fmla="*/ 52 h 194"/>
              <a:gd name="T114" fmla="*/ 36 w 182"/>
              <a:gd name="T115" fmla="*/ 62 h 194"/>
              <a:gd name="T116" fmla="*/ 49 w 182"/>
              <a:gd name="T117" fmla="*/ 5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2" h="194">
                <a:moveTo>
                  <a:pt x="92" y="134"/>
                </a:moveTo>
                <a:cubicBezTo>
                  <a:pt x="93" y="135"/>
                  <a:pt x="93" y="137"/>
                  <a:pt x="93" y="139"/>
                </a:cubicBezTo>
                <a:cubicBezTo>
                  <a:pt x="93" y="142"/>
                  <a:pt x="93" y="144"/>
                  <a:pt x="91" y="146"/>
                </a:cubicBezTo>
                <a:cubicBezTo>
                  <a:pt x="90" y="147"/>
                  <a:pt x="89" y="148"/>
                  <a:pt x="88" y="148"/>
                </a:cubicBezTo>
                <a:cubicBezTo>
                  <a:pt x="88" y="131"/>
                  <a:pt x="88" y="131"/>
                  <a:pt x="88" y="131"/>
                </a:cubicBezTo>
                <a:cubicBezTo>
                  <a:pt x="90" y="132"/>
                  <a:pt x="91" y="133"/>
                  <a:pt x="92" y="134"/>
                </a:cubicBezTo>
                <a:close/>
                <a:moveTo>
                  <a:pt x="150" y="126"/>
                </a:moveTo>
                <a:cubicBezTo>
                  <a:pt x="150" y="163"/>
                  <a:pt x="120" y="194"/>
                  <a:pt x="83" y="194"/>
                </a:cubicBezTo>
                <a:cubicBezTo>
                  <a:pt x="46" y="194"/>
                  <a:pt x="15" y="163"/>
                  <a:pt x="15" y="126"/>
                </a:cubicBezTo>
                <a:cubicBezTo>
                  <a:pt x="15" y="89"/>
                  <a:pt x="46" y="59"/>
                  <a:pt x="83" y="59"/>
                </a:cubicBezTo>
                <a:cubicBezTo>
                  <a:pt x="120" y="59"/>
                  <a:pt x="150" y="89"/>
                  <a:pt x="150" y="126"/>
                </a:cubicBezTo>
                <a:close/>
                <a:moveTo>
                  <a:pt x="141" y="126"/>
                </a:moveTo>
                <a:cubicBezTo>
                  <a:pt x="141" y="94"/>
                  <a:pt x="115" y="69"/>
                  <a:pt x="83" y="69"/>
                </a:cubicBezTo>
                <a:cubicBezTo>
                  <a:pt x="51" y="69"/>
                  <a:pt x="25" y="94"/>
                  <a:pt x="25" y="126"/>
                </a:cubicBezTo>
                <a:cubicBezTo>
                  <a:pt x="25" y="158"/>
                  <a:pt x="51" y="184"/>
                  <a:pt x="83" y="184"/>
                </a:cubicBezTo>
                <a:cubicBezTo>
                  <a:pt x="115" y="184"/>
                  <a:pt x="141" y="158"/>
                  <a:pt x="141" y="126"/>
                </a:cubicBezTo>
                <a:close/>
                <a:moveTo>
                  <a:pt x="134" y="126"/>
                </a:moveTo>
                <a:cubicBezTo>
                  <a:pt x="134" y="155"/>
                  <a:pt x="111" y="177"/>
                  <a:pt x="83" y="177"/>
                </a:cubicBezTo>
                <a:cubicBezTo>
                  <a:pt x="55" y="177"/>
                  <a:pt x="32" y="155"/>
                  <a:pt x="32" y="126"/>
                </a:cubicBezTo>
                <a:cubicBezTo>
                  <a:pt x="32" y="98"/>
                  <a:pt x="55" y="75"/>
                  <a:pt x="83" y="75"/>
                </a:cubicBezTo>
                <a:cubicBezTo>
                  <a:pt x="111" y="75"/>
                  <a:pt x="134" y="98"/>
                  <a:pt x="134" y="126"/>
                </a:cubicBezTo>
                <a:close/>
                <a:moveTo>
                  <a:pt x="107" y="139"/>
                </a:moveTo>
                <a:cubicBezTo>
                  <a:pt x="107" y="136"/>
                  <a:pt x="106" y="133"/>
                  <a:pt x="105" y="131"/>
                </a:cubicBezTo>
                <a:cubicBezTo>
                  <a:pt x="104" y="128"/>
                  <a:pt x="103" y="126"/>
                  <a:pt x="101" y="124"/>
                </a:cubicBezTo>
                <a:cubicBezTo>
                  <a:pt x="99" y="123"/>
                  <a:pt x="97" y="121"/>
                  <a:pt x="94" y="120"/>
                </a:cubicBezTo>
                <a:cubicBezTo>
                  <a:pt x="93" y="119"/>
                  <a:pt x="91" y="119"/>
                  <a:pt x="88" y="118"/>
                </a:cubicBezTo>
                <a:cubicBezTo>
                  <a:pt x="88" y="100"/>
                  <a:pt x="88" y="100"/>
                  <a:pt x="88" y="100"/>
                </a:cubicBezTo>
                <a:cubicBezTo>
                  <a:pt x="88" y="101"/>
                  <a:pt x="89" y="101"/>
                  <a:pt x="90" y="102"/>
                </a:cubicBezTo>
                <a:cubicBezTo>
                  <a:pt x="91" y="103"/>
                  <a:pt x="91" y="105"/>
                  <a:pt x="92" y="108"/>
                </a:cubicBezTo>
                <a:cubicBezTo>
                  <a:pt x="92" y="110"/>
                  <a:pt x="92" y="110"/>
                  <a:pt x="92" y="110"/>
                </a:cubicBezTo>
                <a:cubicBezTo>
                  <a:pt x="105" y="108"/>
                  <a:pt x="105" y="108"/>
                  <a:pt x="105" y="108"/>
                </a:cubicBezTo>
                <a:cubicBezTo>
                  <a:pt x="105" y="106"/>
                  <a:pt x="105" y="106"/>
                  <a:pt x="105" y="106"/>
                </a:cubicBezTo>
                <a:cubicBezTo>
                  <a:pt x="104" y="100"/>
                  <a:pt x="102" y="96"/>
                  <a:pt x="98" y="92"/>
                </a:cubicBezTo>
                <a:cubicBezTo>
                  <a:pt x="95" y="90"/>
                  <a:pt x="92" y="89"/>
                  <a:pt x="88" y="88"/>
                </a:cubicBezTo>
                <a:cubicBezTo>
                  <a:pt x="88" y="84"/>
                  <a:pt x="88" y="84"/>
                  <a:pt x="88" y="84"/>
                </a:cubicBezTo>
                <a:cubicBezTo>
                  <a:pt x="78" y="84"/>
                  <a:pt x="78" y="84"/>
                  <a:pt x="78" y="84"/>
                </a:cubicBezTo>
                <a:cubicBezTo>
                  <a:pt x="78" y="88"/>
                  <a:pt x="78" y="88"/>
                  <a:pt x="78" y="88"/>
                </a:cubicBezTo>
                <a:cubicBezTo>
                  <a:pt x="73" y="89"/>
                  <a:pt x="70" y="90"/>
                  <a:pt x="67" y="93"/>
                </a:cubicBezTo>
                <a:cubicBezTo>
                  <a:pt x="63" y="97"/>
                  <a:pt x="60" y="102"/>
                  <a:pt x="60" y="108"/>
                </a:cubicBezTo>
                <a:cubicBezTo>
                  <a:pt x="60" y="112"/>
                  <a:pt x="61" y="115"/>
                  <a:pt x="63" y="118"/>
                </a:cubicBezTo>
                <a:cubicBezTo>
                  <a:pt x="64" y="121"/>
                  <a:pt x="66" y="123"/>
                  <a:pt x="69" y="125"/>
                </a:cubicBezTo>
                <a:cubicBezTo>
                  <a:pt x="72" y="126"/>
                  <a:pt x="75" y="128"/>
                  <a:pt x="78" y="128"/>
                </a:cubicBezTo>
                <a:cubicBezTo>
                  <a:pt x="78" y="148"/>
                  <a:pt x="78" y="148"/>
                  <a:pt x="78" y="148"/>
                </a:cubicBezTo>
                <a:cubicBezTo>
                  <a:pt x="77" y="148"/>
                  <a:pt x="76" y="147"/>
                  <a:pt x="75" y="145"/>
                </a:cubicBezTo>
                <a:cubicBezTo>
                  <a:pt x="73" y="144"/>
                  <a:pt x="72" y="141"/>
                  <a:pt x="72" y="137"/>
                </a:cubicBezTo>
                <a:cubicBezTo>
                  <a:pt x="71" y="135"/>
                  <a:pt x="71" y="135"/>
                  <a:pt x="71" y="135"/>
                </a:cubicBezTo>
                <a:cubicBezTo>
                  <a:pt x="59" y="137"/>
                  <a:pt x="59" y="137"/>
                  <a:pt x="59" y="137"/>
                </a:cubicBezTo>
                <a:cubicBezTo>
                  <a:pt x="59" y="139"/>
                  <a:pt x="59" y="139"/>
                  <a:pt x="59" y="139"/>
                </a:cubicBezTo>
                <a:cubicBezTo>
                  <a:pt x="59" y="144"/>
                  <a:pt x="60" y="148"/>
                  <a:pt x="62" y="151"/>
                </a:cubicBezTo>
                <a:cubicBezTo>
                  <a:pt x="64" y="154"/>
                  <a:pt x="67" y="156"/>
                  <a:pt x="70" y="158"/>
                </a:cubicBezTo>
                <a:cubicBezTo>
                  <a:pt x="72" y="159"/>
                  <a:pt x="75" y="160"/>
                  <a:pt x="78" y="161"/>
                </a:cubicBezTo>
                <a:cubicBezTo>
                  <a:pt x="78" y="169"/>
                  <a:pt x="78" y="169"/>
                  <a:pt x="78" y="169"/>
                </a:cubicBezTo>
                <a:cubicBezTo>
                  <a:pt x="88" y="169"/>
                  <a:pt x="88" y="169"/>
                  <a:pt x="88" y="169"/>
                </a:cubicBezTo>
                <a:cubicBezTo>
                  <a:pt x="88" y="161"/>
                  <a:pt x="88" y="161"/>
                  <a:pt x="88" y="161"/>
                </a:cubicBezTo>
                <a:cubicBezTo>
                  <a:pt x="93" y="160"/>
                  <a:pt x="97" y="158"/>
                  <a:pt x="101" y="154"/>
                </a:cubicBezTo>
                <a:cubicBezTo>
                  <a:pt x="105" y="150"/>
                  <a:pt x="107" y="145"/>
                  <a:pt x="107" y="139"/>
                </a:cubicBezTo>
                <a:close/>
                <a:moveTo>
                  <a:pt x="73" y="108"/>
                </a:moveTo>
                <a:cubicBezTo>
                  <a:pt x="73" y="110"/>
                  <a:pt x="74" y="111"/>
                  <a:pt x="75" y="113"/>
                </a:cubicBezTo>
                <a:cubicBezTo>
                  <a:pt x="76" y="114"/>
                  <a:pt x="77" y="114"/>
                  <a:pt x="78" y="115"/>
                </a:cubicBezTo>
                <a:cubicBezTo>
                  <a:pt x="78" y="100"/>
                  <a:pt x="78" y="100"/>
                  <a:pt x="78" y="100"/>
                </a:cubicBezTo>
                <a:cubicBezTo>
                  <a:pt x="77" y="101"/>
                  <a:pt x="76" y="101"/>
                  <a:pt x="75" y="102"/>
                </a:cubicBezTo>
                <a:cubicBezTo>
                  <a:pt x="74" y="104"/>
                  <a:pt x="73" y="106"/>
                  <a:pt x="73" y="108"/>
                </a:cubicBezTo>
                <a:close/>
                <a:moveTo>
                  <a:pt x="139" y="73"/>
                </a:moveTo>
                <a:cubicBezTo>
                  <a:pt x="138" y="72"/>
                  <a:pt x="138" y="71"/>
                  <a:pt x="136" y="71"/>
                </a:cubicBezTo>
                <a:cubicBezTo>
                  <a:pt x="136" y="76"/>
                  <a:pt x="136" y="76"/>
                  <a:pt x="136" y="76"/>
                </a:cubicBezTo>
                <a:cubicBezTo>
                  <a:pt x="137" y="77"/>
                  <a:pt x="138" y="79"/>
                  <a:pt x="139" y="80"/>
                </a:cubicBezTo>
                <a:cubicBezTo>
                  <a:pt x="140" y="79"/>
                  <a:pt x="140" y="78"/>
                  <a:pt x="140" y="77"/>
                </a:cubicBezTo>
                <a:cubicBezTo>
                  <a:pt x="140" y="75"/>
                  <a:pt x="140" y="73"/>
                  <a:pt x="139" y="73"/>
                </a:cubicBezTo>
                <a:close/>
                <a:moveTo>
                  <a:pt x="129" y="69"/>
                </a:moveTo>
                <a:cubicBezTo>
                  <a:pt x="128" y="68"/>
                  <a:pt x="127" y="68"/>
                  <a:pt x="126" y="68"/>
                </a:cubicBezTo>
                <a:cubicBezTo>
                  <a:pt x="127" y="68"/>
                  <a:pt x="128" y="69"/>
                  <a:pt x="129" y="69"/>
                </a:cubicBezTo>
                <a:close/>
                <a:moveTo>
                  <a:pt x="129" y="48"/>
                </a:moveTo>
                <a:cubicBezTo>
                  <a:pt x="128" y="48"/>
                  <a:pt x="127" y="48"/>
                  <a:pt x="126" y="49"/>
                </a:cubicBezTo>
                <a:cubicBezTo>
                  <a:pt x="125" y="50"/>
                  <a:pt x="125" y="52"/>
                  <a:pt x="125" y="53"/>
                </a:cubicBezTo>
                <a:cubicBezTo>
                  <a:pt x="125" y="55"/>
                  <a:pt x="125" y="56"/>
                  <a:pt x="126" y="57"/>
                </a:cubicBezTo>
                <a:cubicBezTo>
                  <a:pt x="127" y="58"/>
                  <a:pt x="128" y="58"/>
                  <a:pt x="129" y="59"/>
                </a:cubicBezTo>
                <a:lnTo>
                  <a:pt x="129" y="48"/>
                </a:lnTo>
                <a:close/>
                <a:moveTo>
                  <a:pt x="170" y="67"/>
                </a:moveTo>
                <a:cubicBezTo>
                  <a:pt x="170" y="46"/>
                  <a:pt x="153" y="29"/>
                  <a:pt x="132" y="29"/>
                </a:cubicBezTo>
                <a:cubicBezTo>
                  <a:pt x="116" y="29"/>
                  <a:pt x="102" y="40"/>
                  <a:pt x="96" y="55"/>
                </a:cubicBezTo>
                <a:cubicBezTo>
                  <a:pt x="104" y="56"/>
                  <a:pt x="112" y="59"/>
                  <a:pt x="118" y="63"/>
                </a:cubicBezTo>
                <a:cubicBezTo>
                  <a:pt x="118" y="62"/>
                  <a:pt x="117" y="61"/>
                  <a:pt x="117" y="61"/>
                </a:cubicBezTo>
                <a:cubicBezTo>
                  <a:pt x="116" y="59"/>
                  <a:pt x="115" y="56"/>
                  <a:pt x="115" y="54"/>
                </a:cubicBezTo>
                <a:cubicBezTo>
                  <a:pt x="115" y="49"/>
                  <a:pt x="117" y="45"/>
                  <a:pt x="120" y="42"/>
                </a:cubicBezTo>
                <a:cubicBezTo>
                  <a:pt x="122" y="40"/>
                  <a:pt x="125" y="39"/>
                  <a:pt x="129" y="39"/>
                </a:cubicBezTo>
                <a:cubicBezTo>
                  <a:pt x="129" y="36"/>
                  <a:pt x="129" y="36"/>
                  <a:pt x="129" y="36"/>
                </a:cubicBezTo>
                <a:cubicBezTo>
                  <a:pt x="136" y="36"/>
                  <a:pt x="136" y="36"/>
                  <a:pt x="136" y="36"/>
                </a:cubicBezTo>
                <a:cubicBezTo>
                  <a:pt x="136" y="39"/>
                  <a:pt x="136" y="39"/>
                  <a:pt x="136" y="39"/>
                </a:cubicBezTo>
                <a:cubicBezTo>
                  <a:pt x="139" y="39"/>
                  <a:pt x="141" y="40"/>
                  <a:pt x="143" y="42"/>
                </a:cubicBezTo>
                <a:cubicBezTo>
                  <a:pt x="146" y="44"/>
                  <a:pt x="148" y="48"/>
                  <a:pt x="149" y="52"/>
                </a:cubicBezTo>
                <a:cubicBezTo>
                  <a:pt x="149" y="54"/>
                  <a:pt x="149" y="54"/>
                  <a:pt x="149" y="54"/>
                </a:cubicBezTo>
                <a:cubicBezTo>
                  <a:pt x="139" y="55"/>
                  <a:pt x="139" y="55"/>
                  <a:pt x="139" y="55"/>
                </a:cubicBezTo>
                <a:cubicBezTo>
                  <a:pt x="139" y="53"/>
                  <a:pt x="139" y="53"/>
                  <a:pt x="139" y="53"/>
                </a:cubicBezTo>
                <a:cubicBezTo>
                  <a:pt x="139" y="51"/>
                  <a:pt x="138" y="50"/>
                  <a:pt x="137" y="49"/>
                </a:cubicBezTo>
                <a:cubicBezTo>
                  <a:pt x="137" y="48"/>
                  <a:pt x="136" y="48"/>
                  <a:pt x="136" y="48"/>
                </a:cubicBezTo>
                <a:cubicBezTo>
                  <a:pt x="136" y="61"/>
                  <a:pt x="136" y="61"/>
                  <a:pt x="136" y="61"/>
                </a:cubicBezTo>
                <a:cubicBezTo>
                  <a:pt x="138" y="61"/>
                  <a:pt x="140" y="62"/>
                  <a:pt x="141" y="62"/>
                </a:cubicBezTo>
                <a:cubicBezTo>
                  <a:pt x="143" y="63"/>
                  <a:pt x="144" y="64"/>
                  <a:pt x="146" y="66"/>
                </a:cubicBezTo>
                <a:cubicBezTo>
                  <a:pt x="147" y="67"/>
                  <a:pt x="148" y="68"/>
                  <a:pt x="149" y="70"/>
                </a:cubicBezTo>
                <a:cubicBezTo>
                  <a:pt x="149" y="72"/>
                  <a:pt x="150" y="74"/>
                  <a:pt x="150" y="76"/>
                </a:cubicBezTo>
                <a:cubicBezTo>
                  <a:pt x="150" y="81"/>
                  <a:pt x="148" y="85"/>
                  <a:pt x="145" y="88"/>
                </a:cubicBezTo>
                <a:cubicBezTo>
                  <a:pt x="145" y="88"/>
                  <a:pt x="145" y="88"/>
                  <a:pt x="145" y="88"/>
                </a:cubicBezTo>
                <a:cubicBezTo>
                  <a:pt x="147" y="92"/>
                  <a:pt x="149" y="96"/>
                  <a:pt x="151" y="100"/>
                </a:cubicBezTo>
                <a:cubicBezTo>
                  <a:pt x="162" y="93"/>
                  <a:pt x="170" y="81"/>
                  <a:pt x="170" y="67"/>
                </a:cubicBezTo>
                <a:close/>
                <a:moveTo>
                  <a:pt x="132" y="17"/>
                </a:moveTo>
                <a:cubicBezTo>
                  <a:pt x="109" y="17"/>
                  <a:pt x="90" y="32"/>
                  <a:pt x="84" y="53"/>
                </a:cubicBezTo>
                <a:cubicBezTo>
                  <a:pt x="87" y="53"/>
                  <a:pt x="89" y="53"/>
                  <a:pt x="91" y="54"/>
                </a:cubicBezTo>
                <a:cubicBezTo>
                  <a:pt x="97" y="37"/>
                  <a:pt x="113" y="24"/>
                  <a:pt x="132" y="24"/>
                </a:cubicBezTo>
                <a:cubicBezTo>
                  <a:pt x="156" y="24"/>
                  <a:pt x="175" y="43"/>
                  <a:pt x="175" y="67"/>
                </a:cubicBezTo>
                <a:cubicBezTo>
                  <a:pt x="175" y="83"/>
                  <a:pt x="166" y="97"/>
                  <a:pt x="153" y="105"/>
                </a:cubicBezTo>
                <a:cubicBezTo>
                  <a:pt x="153" y="107"/>
                  <a:pt x="154" y="109"/>
                  <a:pt x="154" y="112"/>
                </a:cubicBezTo>
                <a:cubicBezTo>
                  <a:pt x="171" y="103"/>
                  <a:pt x="182" y="86"/>
                  <a:pt x="182" y="67"/>
                </a:cubicBezTo>
                <a:cubicBezTo>
                  <a:pt x="182" y="40"/>
                  <a:pt x="159" y="17"/>
                  <a:pt x="132" y="17"/>
                </a:cubicBezTo>
                <a:close/>
                <a:moveTo>
                  <a:pt x="33" y="28"/>
                </a:moveTo>
                <a:cubicBezTo>
                  <a:pt x="33" y="29"/>
                  <a:pt x="33" y="30"/>
                  <a:pt x="34" y="31"/>
                </a:cubicBezTo>
                <a:cubicBezTo>
                  <a:pt x="35" y="31"/>
                  <a:pt x="35" y="32"/>
                  <a:pt x="36" y="32"/>
                </a:cubicBezTo>
                <a:cubicBezTo>
                  <a:pt x="36" y="23"/>
                  <a:pt x="36" y="23"/>
                  <a:pt x="36" y="23"/>
                </a:cubicBezTo>
                <a:cubicBezTo>
                  <a:pt x="35" y="24"/>
                  <a:pt x="35" y="24"/>
                  <a:pt x="34" y="25"/>
                </a:cubicBezTo>
                <a:cubicBezTo>
                  <a:pt x="34" y="25"/>
                  <a:pt x="33" y="26"/>
                  <a:pt x="33" y="28"/>
                </a:cubicBezTo>
                <a:close/>
                <a:moveTo>
                  <a:pt x="35" y="71"/>
                </a:moveTo>
                <a:cubicBezTo>
                  <a:pt x="19" y="69"/>
                  <a:pt x="6" y="55"/>
                  <a:pt x="6" y="38"/>
                </a:cubicBezTo>
                <a:cubicBezTo>
                  <a:pt x="6" y="20"/>
                  <a:pt x="20" y="5"/>
                  <a:pt x="39" y="5"/>
                </a:cubicBezTo>
                <a:cubicBezTo>
                  <a:pt x="57" y="5"/>
                  <a:pt x="71" y="20"/>
                  <a:pt x="71" y="38"/>
                </a:cubicBezTo>
                <a:cubicBezTo>
                  <a:pt x="71" y="44"/>
                  <a:pt x="70" y="50"/>
                  <a:pt x="67" y="55"/>
                </a:cubicBezTo>
                <a:cubicBezTo>
                  <a:pt x="69" y="54"/>
                  <a:pt x="71" y="54"/>
                  <a:pt x="73" y="54"/>
                </a:cubicBezTo>
                <a:cubicBezTo>
                  <a:pt x="76" y="49"/>
                  <a:pt x="77" y="44"/>
                  <a:pt x="77" y="38"/>
                </a:cubicBezTo>
                <a:cubicBezTo>
                  <a:pt x="77" y="17"/>
                  <a:pt x="60" y="0"/>
                  <a:pt x="39" y="0"/>
                </a:cubicBezTo>
                <a:cubicBezTo>
                  <a:pt x="17" y="0"/>
                  <a:pt x="0" y="17"/>
                  <a:pt x="0" y="38"/>
                </a:cubicBezTo>
                <a:cubicBezTo>
                  <a:pt x="0" y="56"/>
                  <a:pt x="13" y="72"/>
                  <a:pt x="30" y="76"/>
                </a:cubicBezTo>
                <a:cubicBezTo>
                  <a:pt x="32" y="74"/>
                  <a:pt x="33" y="72"/>
                  <a:pt x="35" y="71"/>
                </a:cubicBezTo>
                <a:close/>
                <a:moveTo>
                  <a:pt x="41" y="41"/>
                </a:moveTo>
                <a:cubicBezTo>
                  <a:pt x="41" y="51"/>
                  <a:pt x="41" y="51"/>
                  <a:pt x="41" y="51"/>
                </a:cubicBezTo>
                <a:cubicBezTo>
                  <a:pt x="42" y="51"/>
                  <a:pt x="43" y="50"/>
                  <a:pt x="43" y="49"/>
                </a:cubicBezTo>
                <a:cubicBezTo>
                  <a:pt x="44" y="48"/>
                  <a:pt x="45" y="47"/>
                  <a:pt x="45" y="46"/>
                </a:cubicBezTo>
                <a:cubicBezTo>
                  <a:pt x="45" y="44"/>
                  <a:pt x="44" y="43"/>
                  <a:pt x="44" y="43"/>
                </a:cubicBezTo>
                <a:cubicBezTo>
                  <a:pt x="43" y="42"/>
                  <a:pt x="43" y="42"/>
                  <a:pt x="41" y="41"/>
                </a:cubicBezTo>
                <a:close/>
                <a:moveTo>
                  <a:pt x="67" y="38"/>
                </a:moveTo>
                <a:cubicBezTo>
                  <a:pt x="67" y="45"/>
                  <a:pt x="65" y="51"/>
                  <a:pt x="61" y="56"/>
                </a:cubicBezTo>
                <a:cubicBezTo>
                  <a:pt x="53" y="59"/>
                  <a:pt x="46" y="63"/>
                  <a:pt x="40" y="67"/>
                </a:cubicBezTo>
                <a:cubicBezTo>
                  <a:pt x="39" y="67"/>
                  <a:pt x="39" y="67"/>
                  <a:pt x="39" y="67"/>
                </a:cubicBezTo>
                <a:cubicBezTo>
                  <a:pt x="23" y="67"/>
                  <a:pt x="10" y="54"/>
                  <a:pt x="10" y="38"/>
                </a:cubicBezTo>
                <a:cubicBezTo>
                  <a:pt x="10" y="22"/>
                  <a:pt x="23" y="9"/>
                  <a:pt x="39" y="9"/>
                </a:cubicBezTo>
                <a:cubicBezTo>
                  <a:pt x="55" y="9"/>
                  <a:pt x="67" y="22"/>
                  <a:pt x="67" y="38"/>
                </a:cubicBezTo>
                <a:close/>
                <a:moveTo>
                  <a:pt x="52" y="45"/>
                </a:moveTo>
                <a:cubicBezTo>
                  <a:pt x="52" y="44"/>
                  <a:pt x="52" y="42"/>
                  <a:pt x="51" y="41"/>
                </a:cubicBezTo>
                <a:cubicBezTo>
                  <a:pt x="51" y="39"/>
                  <a:pt x="50" y="38"/>
                  <a:pt x="49" y="37"/>
                </a:cubicBezTo>
                <a:cubicBezTo>
                  <a:pt x="48" y="36"/>
                  <a:pt x="47" y="35"/>
                  <a:pt x="45" y="35"/>
                </a:cubicBezTo>
                <a:cubicBezTo>
                  <a:pt x="44" y="34"/>
                  <a:pt x="43" y="34"/>
                  <a:pt x="41" y="33"/>
                </a:cubicBezTo>
                <a:cubicBezTo>
                  <a:pt x="41" y="24"/>
                  <a:pt x="41" y="24"/>
                  <a:pt x="41" y="24"/>
                </a:cubicBezTo>
                <a:cubicBezTo>
                  <a:pt x="42" y="24"/>
                  <a:pt x="42" y="24"/>
                  <a:pt x="42" y="24"/>
                </a:cubicBezTo>
                <a:cubicBezTo>
                  <a:pt x="43" y="25"/>
                  <a:pt x="44" y="26"/>
                  <a:pt x="44" y="28"/>
                </a:cubicBezTo>
                <a:cubicBezTo>
                  <a:pt x="44" y="29"/>
                  <a:pt x="44" y="29"/>
                  <a:pt x="44" y="29"/>
                </a:cubicBezTo>
                <a:cubicBezTo>
                  <a:pt x="51" y="28"/>
                  <a:pt x="51" y="28"/>
                  <a:pt x="51" y="28"/>
                </a:cubicBezTo>
                <a:cubicBezTo>
                  <a:pt x="51" y="27"/>
                  <a:pt x="51" y="27"/>
                  <a:pt x="51" y="27"/>
                </a:cubicBezTo>
                <a:cubicBezTo>
                  <a:pt x="51" y="23"/>
                  <a:pt x="49" y="21"/>
                  <a:pt x="47" y="19"/>
                </a:cubicBezTo>
                <a:cubicBezTo>
                  <a:pt x="46" y="18"/>
                  <a:pt x="44" y="17"/>
                  <a:pt x="41" y="17"/>
                </a:cubicBezTo>
                <a:cubicBezTo>
                  <a:pt x="41" y="14"/>
                  <a:pt x="41" y="14"/>
                  <a:pt x="41" y="14"/>
                </a:cubicBezTo>
                <a:cubicBezTo>
                  <a:pt x="36" y="14"/>
                  <a:pt x="36" y="14"/>
                  <a:pt x="36" y="14"/>
                </a:cubicBezTo>
                <a:cubicBezTo>
                  <a:pt x="36" y="17"/>
                  <a:pt x="36" y="17"/>
                  <a:pt x="36" y="17"/>
                </a:cubicBezTo>
                <a:cubicBezTo>
                  <a:pt x="33" y="17"/>
                  <a:pt x="31" y="18"/>
                  <a:pt x="30" y="19"/>
                </a:cubicBezTo>
                <a:cubicBezTo>
                  <a:pt x="27" y="21"/>
                  <a:pt x="26" y="24"/>
                  <a:pt x="26" y="28"/>
                </a:cubicBezTo>
                <a:cubicBezTo>
                  <a:pt x="26" y="30"/>
                  <a:pt x="26" y="32"/>
                  <a:pt x="27" y="34"/>
                </a:cubicBezTo>
                <a:cubicBezTo>
                  <a:pt x="28" y="35"/>
                  <a:pt x="29" y="36"/>
                  <a:pt x="31" y="37"/>
                </a:cubicBezTo>
                <a:cubicBezTo>
                  <a:pt x="33" y="38"/>
                  <a:pt x="34" y="39"/>
                  <a:pt x="36" y="39"/>
                </a:cubicBezTo>
                <a:cubicBezTo>
                  <a:pt x="36" y="51"/>
                  <a:pt x="36" y="51"/>
                  <a:pt x="36" y="51"/>
                </a:cubicBezTo>
                <a:cubicBezTo>
                  <a:pt x="35" y="50"/>
                  <a:pt x="35" y="50"/>
                  <a:pt x="34" y="49"/>
                </a:cubicBezTo>
                <a:cubicBezTo>
                  <a:pt x="33" y="48"/>
                  <a:pt x="33" y="47"/>
                  <a:pt x="32" y="44"/>
                </a:cubicBezTo>
                <a:cubicBezTo>
                  <a:pt x="32" y="43"/>
                  <a:pt x="32" y="43"/>
                  <a:pt x="32" y="43"/>
                </a:cubicBezTo>
                <a:cubicBezTo>
                  <a:pt x="25" y="44"/>
                  <a:pt x="25" y="44"/>
                  <a:pt x="25" y="44"/>
                </a:cubicBezTo>
                <a:cubicBezTo>
                  <a:pt x="25" y="46"/>
                  <a:pt x="25" y="46"/>
                  <a:pt x="25" y="46"/>
                </a:cubicBezTo>
                <a:cubicBezTo>
                  <a:pt x="25" y="48"/>
                  <a:pt x="26" y="50"/>
                  <a:pt x="27" y="52"/>
                </a:cubicBezTo>
                <a:cubicBezTo>
                  <a:pt x="28" y="54"/>
                  <a:pt x="30" y="55"/>
                  <a:pt x="31" y="56"/>
                </a:cubicBezTo>
                <a:cubicBezTo>
                  <a:pt x="33" y="57"/>
                  <a:pt x="34" y="57"/>
                  <a:pt x="36" y="58"/>
                </a:cubicBezTo>
                <a:cubicBezTo>
                  <a:pt x="36" y="62"/>
                  <a:pt x="36" y="62"/>
                  <a:pt x="36" y="62"/>
                </a:cubicBezTo>
                <a:cubicBezTo>
                  <a:pt x="41" y="62"/>
                  <a:pt x="41" y="62"/>
                  <a:pt x="41" y="62"/>
                </a:cubicBezTo>
                <a:cubicBezTo>
                  <a:pt x="41" y="58"/>
                  <a:pt x="41" y="58"/>
                  <a:pt x="41" y="58"/>
                </a:cubicBezTo>
                <a:cubicBezTo>
                  <a:pt x="44" y="57"/>
                  <a:pt x="47" y="56"/>
                  <a:pt x="49" y="54"/>
                </a:cubicBezTo>
                <a:cubicBezTo>
                  <a:pt x="51" y="52"/>
                  <a:pt x="52" y="49"/>
                  <a:pt x="52" y="45"/>
                </a:cubicBezTo>
                <a:close/>
              </a:path>
            </a:pathLst>
          </a:custGeom>
          <a:solidFill>
            <a:srgbClr val="565656"/>
          </a:solidFill>
          <a:ln>
            <a:noFill/>
          </a:ln>
        </p:spPr>
        <p:txBody>
          <a:bodyPr vert="horz" wrap="square" lIns="91416" tIns="45708" rIns="91416" bIns="45708" numCol="1" anchor="t" anchorCtr="0" compatLnSpc="1">
            <a:prstTxWarp prst="textNoShape">
              <a:avLst/>
            </a:prstTxWarp>
          </a:bodyPr>
          <a:lstStyle/>
          <a:p>
            <a:pPr>
              <a:buClr>
                <a:srgbClr val="000000"/>
              </a:buClr>
              <a:buFont typeface="Arial"/>
              <a:buNone/>
            </a:pPr>
            <a:endParaRPr lang="en-US" sz="3598" kern="0">
              <a:solidFill>
                <a:srgbClr val="000000"/>
              </a:solidFill>
              <a:cs typeface="Arial"/>
              <a:sym typeface="Arial"/>
            </a:endParaRPr>
          </a:p>
        </p:txBody>
      </p:sp>
      <p:sp>
        <p:nvSpPr>
          <p:cNvPr id="9" name="Plus Sign 8">
            <a:extLst>
              <a:ext uri="{FF2B5EF4-FFF2-40B4-BE49-F238E27FC236}">
                <a16:creationId xmlns:a16="http://schemas.microsoft.com/office/drawing/2014/main" id="{5C7D585B-5621-8F87-B1F4-ABD65BBA8E48}"/>
              </a:ext>
            </a:extLst>
          </p:cNvPr>
          <p:cNvSpPr/>
          <p:nvPr/>
        </p:nvSpPr>
        <p:spPr>
          <a:xfrm>
            <a:off x="614404" y="2584020"/>
            <a:ext cx="405247" cy="34413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lus Sign 16">
            <a:extLst>
              <a:ext uri="{FF2B5EF4-FFF2-40B4-BE49-F238E27FC236}">
                <a16:creationId xmlns:a16="http://schemas.microsoft.com/office/drawing/2014/main" id="{78C62B1C-89F2-D84E-9FD4-9FD948C8B70A}"/>
              </a:ext>
            </a:extLst>
          </p:cNvPr>
          <p:cNvSpPr/>
          <p:nvPr/>
        </p:nvSpPr>
        <p:spPr>
          <a:xfrm>
            <a:off x="5310303" y="2608959"/>
            <a:ext cx="405247" cy="344134"/>
          </a:xfrm>
          <a:prstGeom prst="mathPl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lus Sign 19">
            <a:extLst>
              <a:ext uri="{FF2B5EF4-FFF2-40B4-BE49-F238E27FC236}">
                <a16:creationId xmlns:a16="http://schemas.microsoft.com/office/drawing/2014/main" id="{AEF52EA6-836C-1292-DCF8-685DD8C511EB}"/>
              </a:ext>
            </a:extLst>
          </p:cNvPr>
          <p:cNvSpPr/>
          <p:nvPr/>
        </p:nvSpPr>
        <p:spPr>
          <a:xfrm>
            <a:off x="7938549" y="2593682"/>
            <a:ext cx="405247" cy="34413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387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8" grpId="0" animBg="1"/>
      <p:bldP spid="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957CA0-EE3D-DAE1-C6A1-64C541E954CE}"/>
              </a:ext>
            </a:extLst>
          </p:cNvPr>
          <p:cNvPicPr>
            <a:picLocks noChangeAspect="1"/>
          </p:cNvPicPr>
          <p:nvPr/>
        </p:nvPicPr>
        <p:blipFill>
          <a:blip r:embed="rId4"/>
          <a:stretch>
            <a:fillRect/>
          </a:stretch>
        </p:blipFill>
        <p:spPr>
          <a:xfrm>
            <a:off x="0" y="1426464"/>
            <a:ext cx="12192000" cy="4472940"/>
          </a:xfrm>
          <a:prstGeom prst="rect">
            <a:avLst/>
          </a:prstGeom>
        </p:spPr>
      </p:pic>
      <p:sp>
        <p:nvSpPr>
          <p:cNvPr id="2" name="Slide Number Placeholder 1">
            <a:extLst>
              <a:ext uri="{FF2B5EF4-FFF2-40B4-BE49-F238E27FC236}">
                <a16:creationId xmlns:a16="http://schemas.microsoft.com/office/drawing/2014/main" id="{7E8FEC92-CEFB-D979-AD1B-6FEEAFE680C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93404F8C-937B-9561-91AF-B61FECB014F7}"/>
              </a:ext>
            </a:extLst>
          </p:cNvPr>
          <p:cNvSpPr>
            <a:spLocks noGrp="1"/>
          </p:cNvSpPr>
          <p:nvPr>
            <p:ph type="title"/>
          </p:nvPr>
        </p:nvSpPr>
        <p:spPr>
          <a:xfrm>
            <a:off x="1219200" y="90178"/>
            <a:ext cx="9753600" cy="825483"/>
          </a:xfrm>
        </p:spPr>
        <p:txBody>
          <a:bodyPr>
            <a:spAutoFit/>
          </a:bodyPr>
          <a:lstStyle/>
          <a:p>
            <a:r>
              <a:rPr lang="en-US" sz="2800" dirty="0"/>
              <a:t>Commercial, standard Li-ion batteries achieve higher performance and lower cost</a:t>
            </a:r>
          </a:p>
        </p:txBody>
      </p:sp>
      <p:sp>
        <p:nvSpPr>
          <p:cNvPr id="5" name="TextBox 4">
            <a:extLst>
              <a:ext uri="{FF2B5EF4-FFF2-40B4-BE49-F238E27FC236}">
                <a16:creationId xmlns:a16="http://schemas.microsoft.com/office/drawing/2014/main" id="{020704B6-F46F-6D68-8C1D-DFD99B928A93}"/>
              </a:ext>
            </a:extLst>
          </p:cNvPr>
          <p:cNvSpPr txBox="1"/>
          <p:nvPr/>
        </p:nvSpPr>
        <p:spPr>
          <a:xfrm>
            <a:off x="8776214" y="5676641"/>
            <a:ext cx="2691763" cy="116955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70C0"/>
                </a:solidFill>
                <a:effectLst/>
                <a:uLnTx/>
                <a:uFillTx/>
                <a:latin typeface="Arial" panose="020B0604020202020204"/>
                <a:ea typeface="+mn-ea"/>
                <a:cs typeface="+mn-cs"/>
              </a:rPr>
              <a:t>PbA</a:t>
            </a:r>
            <a:r>
              <a:rPr kumimoji="0" lang="en-US" sz="1400" b="1" i="0" u="none" strike="noStrike" kern="1200" cap="none" spc="0" normalizeH="0" baseline="0" noProof="0" dirty="0">
                <a:ln>
                  <a:noFill/>
                </a:ln>
                <a:solidFill>
                  <a:srgbClr val="0070C0"/>
                </a:solidFill>
                <a:effectLst/>
                <a:uLnTx/>
                <a:uFillTx/>
                <a:latin typeface="Arial" panose="020B0604020202020204"/>
                <a:ea typeface="+mn-ea"/>
                <a:cs typeface="+mn-cs"/>
              </a:rPr>
              <a:t> – Lead Acid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95319"/>
                </a:solidFill>
                <a:effectLst/>
                <a:uLnTx/>
                <a:uFillTx/>
                <a:latin typeface="Arial" panose="020B0604020202020204"/>
                <a:ea typeface="+mn-ea"/>
                <a:cs typeface="+mn-cs"/>
              </a:rPr>
              <a:t>Ni–Cd – Nickel Cadmium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000"/>
                </a:solidFill>
                <a:effectLst/>
                <a:uLnTx/>
                <a:uFillTx/>
                <a:latin typeface="Arial" panose="020B0604020202020204"/>
                <a:ea typeface="+mn-ea"/>
                <a:cs typeface="+mn-cs"/>
              </a:rPr>
              <a:t>Ni–MH – Nickel Metal Hydride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7AC30"/>
                </a:solidFill>
                <a:effectLst/>
                <a:uLnTx/>
                <a:uFillTx/>
                <a:latin typeface="Arial" panose="020B0604020202020204"/>
                <a:ea typeface="+mn-ea"/>
                <a:cs typeface="+mn-cs"/>
              </a:rPr>
              <a:t>Li-ion – Lithium 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E2F8E"/>
                </a:solidFill>
                <a:effectLst/>
                <a:uLnTx/>
                <a:uFillTx/>
                <a:latin typeface="Arial" panose="020B0604020202020204"/>
                <a:ea typeface="+mn-ea"/>
                <a:cs typeface="+mn-cs"/>
              </a:rPr>
              <a:t>EV – Electric Vehicle</a:t>
            </a:r>
          </a:p>
        </p:txBody>
      </p:sp>
      <p:cxnSp>
        <p:nvCxnSpPr>
          <p:cNvPr id="33" name="Straight Connector 32">
            <a:extLst>
              <a:ext uri="{FF2B5EF4-FFF2-40B4-BE49-F238E27FC236}">
                <a16:creationId xmlns:a16="http://schemas.microsoft.com/office/drawing/2014/main" id="{4D986074-7EE1-3954-F1A1-AFB4B9468C8B}"/>
              </a:ext>
            </a:extLst>
          </p:cNvPr>
          <p:cNvCxnSpPr/>
          <p:nvPr/>
        </p:nvCxnSpPr>
        <p:spPr>
          <a:xfrm flipV="1">
            <a:off x="7366620" y="2706469"/>
            <a:ext cx="4283466" cy="244621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EC70549-3F5A-170E-CE79-E81A56E278BA}"/>
              </a:ext>
            </a:extLst>
          </p:cNvPr>
          <p:cNvSpPr txBox="1"/>
          <p:nvPr/>
        </p:nvSpPr>
        <p:spPr>
          <a:xfrm>
            <a:off x="4825381" y="4353138"/>
            <a:ext cx="54373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72BD"/>
                </a:solidFill>
                <a:effectLst/>
                <a:uLnTx/>
                <a:uFillTx/>
                <a:latin typeface="Arial" panose="020B0604020202020204"/>
                <a:ea typeface="+mn-ea"/>
                <a:cs typeface="+mn-cs"/>
              </a:rPr>
              <a:t>PbA</a:t>
            </a:r>
            <a:endParaRPr kumimoji="0" lang="en-US" sz="1400" b="1" i="0" u="none" strike="noStrike" kern="1200" cap="none" spc="0" normalizeH="0" baseline="0" noProof="0" dirty="0">
              <a:ln>
                <a:noFill/>
              </a:ln>
              <a:solidFill>
                <a:srgbClr val="0072BD"/>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DEBFE192-7EDA-084C-93F1-A02F3672AF3F}"/>
              </a:ext>
            </a:extLst>
          </p:cNvPr>
          <p:cNvSpPr txBox="1"/>
          <p:nvPr/>
        </p:nvSpPr>
        <p:spPr>
          <a:xfrm>
            <a:off x="5569964" y="2291373"/>
            <a:ext cx="7024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95319"/>
                </a:solidFill>
                <a:effectLst/>
                <a:uLnTx/>
                <a:uFillTx/>
                <a:latin typeface="Arial" panose="020B0604020202020204"/>
                <a:ea typeface="+mn-ea"/>
                <a:cs typeface="+mn-cs"/>
              </a:rPr>
              <a:t>Ni–Cd</a:t>
            </a:r>
            <a:endParaRPr kumimoji="0" lang="en-US" sz="1400" b="1" i="0" u="none" strike="noStrike" kern="1200" cap="none" spc="0" normalizeH="0" baseline="0" noProof="0" dirty="0">
              <a:ln>
                <a:noFill/>
              </a:ln>
              <a:solidFill>
                <a:srgbClr val="0072BD"/>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72AED3F7-EF38-67BB-BEDC-2415455FB17F}"/>
              </a:ext>
            </a:extLst>
          </p:cNvPr>
          <p:cNvSpPr txBox="1"/>
          <p:nvPr/>
        </p:nvSpPr>
        <p:spPr>
          <a:xfrm>
            <a:off x="7515992" y="3075881"/>
            <a:ext cx="87923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000"/>
                </a:solidFill>
                <a:effectLst/>
                <a:uLnTx/>
                <a:uFillTx/>
                <a:latin typeface="Arial" panose="020B0604020202020204"/>
                <a:ea typeface="+mn-ea"/>
                <a:cs typeface="+mn-cs"/>
              </a:rPr>
              <a:t>Ni–MH </a:t>
            </a: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0" name="TextBox 49">
            <a:extLst>
              <a:ext uri="{FF2B5EF4-FFF2-40B4-BE49-F238E27FC236}">
                <a16:creationId xmlns:a16="http://schemas.microsoft.com/office/drawing/2014/main" id="{F18E7C09-53C9-B9BA-8705-4E113B41F399}"/>
              </a:ext>
            </a:extLst>
          </p:cNvPr>
          <p:cNvSpPr txBox="1"/>
          <p:nvPr/>
        </p:nvSpPr>
        <p:spPr>
          <a:xfrm>
            <a:off x="8544594" y="2768104"/>
            <a:ext cx="87923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7AC30"/>
                </a:solidFill>
                <a:effectLst/>
                <a:uLnTx/>
                <a:uFillTx/>
                <a:latin typeface="Arial" panose="020B0604020202020204"/>
                <a:ea typeface="+mn-ea"/>
                <a:cs typeface="+mn-cs"/>
              </a:rPr>
              <a:t>Li-ion</a:t>
            </a: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1" name="TextBox 50">
            <a:extLst>
              <a:ext uri="{FF2B5EF4-FFF2-40B4-BE49-F238E27FC236}">
                <a16:creationId xmlns:a16="http://schemas.microsoft.com/office/drawing/2014/main" id="{A669EA59-D3DB-2FB3-B985-49476295ED7D}"/>
              </a:ext>
            </a:extLst>
          </p:cNvPr>
          <p:cNvSpPr txBox="1"/>
          <p:nvPr/>
        </p:nvSpPr>
        <p:spPr>
          <a:xfrm>
            <a:off x="8906691" y="4353138"/>
            <a:ext cx="102865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E2F8E"/>
                </a:solidFill>
                <a:effectLst/>
                <a:uLnTx/>
                <a:uFillTx/>
                <a:latin typeface="Arial" panose="020B0604020202020204"/>
                <a:ea typeface="+mn-ea"/>
                <a:cs typeface="+mn-cs"/>
              </a:rPr>
              <a:t>Li-ion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E2F8E"/>
                </a:solidFill>
                <a:effectLst/>
                <a:uLnTx/>
                <a:uFillTx/>
                <a:latin typeface="Arial" panose="020B0604020202020204"/>
                <a:ea typeface="+mn-ea"/>
                <a:cs typeface="+mn-cs"/>
              </a:rPr>
              <a:t>EV Pack</a:t>
            </a:r>
            <a:endParaRPr kumimoji="0" lang="en-US" sz="1400" b="0" i="0" u="none" strike="noStrike" kern="1200" cap="none" spc="0" normalizeH="0" baseline="0" noProof="0" dirty="0">
              <a:ln>
                <a:noFill/>
              </a:ln>
              <a:solidFill>
                <a:srgbClr val="7E2F8E"/>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8BDB4098-B43D-175B-629C-11DAB86AF18B}"/>
              </a:ext>
            </a:extLst>
          </p:cNvPr>
          <p:cNvSpPr txBox="1"/>
          <p:nvPr/>
        </p:nvSpPr>
        <p:spPr>
          <a:xfrm>
            <a:off x="10354268" y="4397185"/>
            <a:ext cx="139973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67FAC">
                    <a:lumMod val="60000"/>
                    <a:lumOff val="40000"/>
                  </a:srgbClr>
                </a:solidFill>
                <a:effectLst/>
                <a:uLnTx/>
                <a:uFillTx/>
                <a:latin typeface="Arial" panose="020B0604020202020204"/>
                <a:ea typeface="+mn-ea"/>
                <a:cs typeface="+mn-cs"/>
              </a:rPr>
              <a:t>Li-ion EV Cell</a:t>
            </a:r>
            <a:endParaRPr kumimoji="0" lang="en-US" sz="1400" b="0" i="0" u="none" strike="noStrike" kern="1200" cap="none" spc="0" normalizeH="0" baseline="0" noProof="0" dirty="0">
              <a:ln>
                <a:noFill/>
              </a:ln>
              <a:solidFill>
                <a:srgbClr val="167FAC">
                  <a:lumMod val="60000"/>
                  <a:lumOff val="40000"/>
                </a:srgbClr>
              </a:solidFill>
              <a:effectLst/>
              <a:uLnTx/>
              <a:uFillTx/>
              <a:latin typeface="Arial" panose="020B0604020202020204"/>
              <a:ea typeface="+mn-ea"/>
              <a:cs typeface="+mn-cs"/>
            </a:endParaRPr>
          </a:p>
        </p:txBody>
      </p:sp>
      <p:sp>
        <p:nvSpPr>
          <p:cNvPr id="53" name="TextBox 52">
            <a:extLst>
              <a:ext uri="{FF2B5EF4-FFF2-40B4-BE49-F238E27FC236}">
                <a16:creationId xmlns:a16="http://schemas.microsoft.com/office/drawing/2014/main" id="{C07A035E-D91B-DAF2-7194-37BBEE725B97}"/>
              </a:ext>
            </a:extLst>
          </p:cNvPr>
          <p:cNvSpPr txBox="1"/>
          <p:nvPr/>
        </p:nvSpPr>
        <p:spPr>
          <a:xfrm>
            <a:off x="5121284" y="4818973"/>
            <a:ext cx="23022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panose="020B0604020202020204"/>
                <a:ea typeface="+mn-ea"/>
                <a:cs typeface="+mn-cs"/>
              </a:rPr>
              <a:t>DoD purchased batteries</a:t>
            </a:r>
          </a:p>
        </p:txBody>
      </p:sp>
      <p:sp>
        <p:nvSpPr>
          <p:cNvPr id="57" name="Rectangle 56">
            <a:extLst>
              <a:ext uri="{FF2B5EF4-FFF2-40B4-BE49-F238E27FC236}">
                <a16:creationId xmlns:a16="http://schemas.microsoft.com/office/drawing/2014/main" id="{FA5A8BA3-4623-30BA-124A-D98DDE592CB4}"/>
              </a:ext>
            </a:extLst>
          </p:cNvPr>
          <p:cNvSpPr/>
          <p:nvPr/>
        </p:nvSpPr>
        <p:spPr>
          <a:xfrm>
            <a:off x="8729785" y="4353138"/>
            <a:ext cx="3128129" cy="875506"/>
          </a:xfrm>
          <a:prstGeom prst="rect">
            <a:avLst/>
          </a:prstGeom>
          <a:noFill/>
          <a:ln w="38100">
            <a:solidFill>
              <a:srgbClr val="1A448D"/>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5303B744-994B-A9B7-7BE8-F735848A2D55}"/>
              </a:ext>
            </a:extLst>
          </p:cNvPr>
          <p:cNvSpPr txBox="1"/>
          <p:nvPr/>
        </p:nvSpPr>
        <p:spPr>
          <a:xfrm>
            <a:off x="9852857" y="3815202"/>
            <a:ext cx="12674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panose="020B0604020202020204"/>
                <a:ea typeface="+mn-ea"/>
                <a:cs typeface="+mn-cs"/>
              </a:rPr>
              <a:t>Commercial EV batteries</a:t>
            </a:r>
          </a:p>
        </p:txBody>
      </p:sp>
      <p:sp>
        <p:nvSpPr>
          <p:cNvPr id="6" name="TextBox 5">
            <a:extLst>
              <a:ext uri="{FF2B5EF4-FFF2-40B4-BE49-F238E27FC236}">
                <a16:creationId xmlns:a16="http://schemas.microsoft.com/office/drawing/2014/main" id="{EEF87637-577F-497D-ACFE-A77808DBCFEE}"/>
              </a:ext>
            </a:extLst>
          </p:cNvPr>
          <p:cNvSpPr txBox="1"/>
          <p:nvPr/>
        </p:nvSpPr>
        <p:spPr>
          <a:xfrm>
            <a:off x="10300094" y="4628249"/>
            <a:ext cx="15578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3">
                    <a:lumMod val="50000"/>
                  </a:schemeClr>
                </a:solidFill>
                <a:effectLst/>
                <a:uLnTx/>
                <a:uFillTx/>
                <a:latin typeface="Arial" panose="020B0604020202020204"/>
                <a:ea typeface="+mn-ea"/>
                <a:cs typeface="+mn-cs"/>
              </a:rPr>
              <a:t>CATL 2024 LFP Cell Goal</a:t>
            </a:r>
            <a:endParaRPr kumimoji="0" lang="en-US" sz="1400" b="0" i="0" u="none" strike="noStrike" kern="1200" cap="none" spc="0" normalizeH="0" baseline="0" noProof="0" dirty="0">
              <a:ln>
                <a:noFill/>
              </a:ln>
              <a:solidFill>
                <a:schemeClr val="accent3">
                  <a:lumMod val="50000"/>
                </a:schemeClr>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9F6A898A-B361-22A5-61B9-70E0DAD6D1A2}"/>
              </a:ext>
            </a:extLst>
          </p:cNvPr>
          <p:cNvSpPr txBox="1"/>
          <p:nvPr/>
        </p:nvSpPr>
        <p:spPr>
          <a:xfrm>
            <a:off x="724023" y="5954196"/>
            <a:ext cx="7328168" cy="646331"/>
          </a:xfrm>
          <a:prstGeom prst="rect">
            <a:avLst/>
          </a:prstGeom>
          <a:solidFill>
            <a:schemeClr val="accent6">
              <a:lumMod val="20000"/>
              <a:lumOff val="80000"/>
            </a:schemeClr>
          </a:solidFill>
          <a:ln w="28575">
            <a:solidFill>
              <a:schemeClr val="accent6">
                <a:lumMod val="75000"/>
              </a:schemeClr>
            </a:solidFill>
          </a:ln>
        </p:spPr>
        <p:txBody>
          <a:bodyPr wrap="square" rtlCol="0">
            <a:spAutoFit/>
          </a:bodyPr>
          <a:lstStyle/>
          <a:p>
            <a:r>
              <a:rPr lang="en-US" dirty="0"/>
              <a:t>Cost and performance of current fielded DOD Batteries have lower performance and higher costs than those in the EV sector</a:t>
            </a:r>
          </a:p>
        </p:txBody>
      </p:sp>
    </p:spTree>
    <p:extLst>
      <p:ext uri="{BB962C8B-B14F-4D97-AF65-F5344CB8AC3E}">
        <p14:creationId xmlns:p14="http://schemas.microsoft.com/office/powerpoint/2010/main" val="2022009263"/>
      </p:ext>
    </p:extLst>
  </p:cSld>
  <p:clrMapOvr>
    <a:masterClrMapping/>
  </p:clrMapOvr>
  <p:transition/>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6E9BF-FDDD-6C11-1B57-D3898D2A7B8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09393DE-1878-4A77-B3EF-F23E38C680E9}"/>
              </a:ext>
            </a:extLst>
          </p:cNvPr>
          <p:cNvPicPr>
            <a:picLocks noChangeAspect="1"/>
          </p:cNvPicPr>
          <p:nvPr/>
        </p:nvPicPr>
        <p:blipFill>
          <a:blip r:embed="rId4"/>
          <a:stretch>
            <a:fillRect/>
          </a:stretch>
        </p:blipFill>
        <p:spPr>
          <a:xfrm>
            <a:off x="0" y="1170400"/>
            <a:ext cx="12192000" cy="4975860"/>
          </a:xfrm>
          <a:prstGeom prst="rect">
            <a:avLst/>
          </a:prstGeom>
        </p:spPr>
      </p:pic>
      <p:sp>
        <p:nvSpPr>
          <p:cNvPr id="2" name="Slide Number Placeholder 1">
            <a:extLst>
              <a:ext uri="{FF2B5EF4-FFF2-40B4-BE49-F238E27FC236}">
                <a16:creationId xmlns:a16="http://schemas.microsoft.com/office/drawing/2014/main" id="{96A73AB3-7420-8D4E-B526-BE078B3648AC}"/>
              </a:ext>
            </a:extLst>
          </p:cNvPr>
          <p:cNvSpPr>
            <a:spLocks noGrp="1"/>
          </p:cNvSpPr>
          <p:nvPr>
            <p:ph type="sldNum" sz="quarter" idx="11"/>
          </p:nvPr>
        </p:nvSpPr>
        <p:spPr>
          <a:xfrm>
            <a:off x="10950905" y="6556331"/>
            <a:ext cx="1219200" cy="2476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CBCDF09-BE32-5A6B-8BCC-709DC1AF0B9C}"/>
              </a:ext>
            </a:extLst>
          </p:cNvPr>
          <p:cNvSpPr>
            <a:spLocks noGrp="1"/>
          </p:cNvSpPr>
          <p:nvPr>
            <p:ph type="title"/>
          </p:nvPr>
        </p:nvSpPr>
        <p:spPr>
          <a:xfrm>
            <a:off x="1257587" y="246572"/>
            <a:ext cx="9753600" cy="511551"/>
          </a:xfrm>
        </p:spPr>
        <p:txBody>
          <a:bodyPr anchor="t">
            <a:spAutoFit/>
          </a:bodyPr>
          <a:lstStyle/>
          <a:p>
            <a:r>
              <a:rPr lang="en-US" sz="3200" dirty="0"/>
              <a:t>DOD Annual Demand vs. Procurement Price</a:t>
            </a:r>
            <a:endParaRPr lang="en-US" dirty="0"/>
          </a:p>
        </p:txBody>
      </p:sp>
      <p:sp>
        <p:nvSpPr>
          <p:cNvPr id="19" name="TextBox 18">
            <a:extLst>
              <a:ext uri="{FF2B5EF4-FFF2-40B4-BE49-F238E27FC236}">
                <a16:creationId xmlns:a16="http://schemas.microsoft.com/office/drawing/2014/main" id="{D505E8D7-527E-C89F-40AC-68B7478EF36E}"/>
              </a:ext>
            </a:extLst>
          </p:cNvPr>
          <p:cNvSpPr txBox="1"/>
          <p:nvPr/>
        </p:nvSpPr>
        <p:spPr>
          <a:xfrm>
            <a:off x="9497052" y="1628963"/>
            <a:ext cx="248818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70C0"/>
                </a:solidFill>
                <a:effectLst/>
                <a:uLnTx/>
                <a:uFillTx/>
                <a:latin typeface="Arial" panose="020B0604020202020204"/>
                <a:ea typeface="+mn-ea"/>
                <a:cs typeface="+mn-cs"/>
              </a:rPr>
              <a:t>PbA</a:t>
            </a:r>
            <a:r>
              <a:rPr kumimoji="0" lang="en-US" sz="1600" b="1" i="0" u="none" strike="noStrike" kern="1200" cap="none" spc="0" normalizeH="0" baseline="0" noProof="0" dirty="0">
                <a:ln>
                  <a:noFill/>
                </a:ln>
                <a:solidFill>
                  <a:srgbClr val="0070C0"/>
                </a:solidFill>
                <a:effectLst/>
                <a:uLnTx/>
                <a:uFillTx/>
                <a:latin typeface="Arial" panose="020B0604020202020204"/>
                <a:ea typeface="+mn-ea"/>
                <a:cs typeface="+mn-cs"/>
              </a:rPr>
              <a:t> – Lead Acid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D95319"/>
                </a:solidFill>
                <a:effectLst/>
                <a:uLnTx/>
                <a:uFillTx/>
                <a:latin typeface="Arial" panose="020B0604020202020204"/>
                <a:ea typeface="+mn-ea"/>
                <a:cs typeface="+mn-cs"/>
              </a:rPr>
              <a:t>NiCd</a:t>
            </a:r>
            <a:r>
              <a:rPr kumimoji="0" lang="en-US" sz="1600" b="1" i="0" u="none" strike="noStrike" kern="1200" cap="none" spc="0" normalizeH="0" baseline="0" noProof="0" dirty="0">
                <a:ln>
                  <a:noFill/>
                </a:ln>
                <a:solidFill>
                  <a:srgbClr val="D95319"/>
                </a:solidFill>
                <a:effectLst/>
                <a:uLnTx/>
                <a:uFillTx/>
                <a:latin typeface="Arial" panose="020B0604020202020204"/>
                <a:ea typeface="+mn-ea"/>
                <a:cs typeface="+mn-cs"/>
              </a:rPr>
              <a:t> – Nickel Cadmium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7AC30"/>
                </a:solidFill>
                <a:effectLst/>
                <a:uLnTx/>
                <a:uFillTx/>
                <a:latin typeface="Arial" panose="020B0604020202020204"/>
                <a:ea typeface="+mn-ea"/>
                <a:cs typeface="+mn-cs"/>
              </a:rPr>
              <a:t>Li-ion – Lithium ion</a:t>
            </a:r>
          </a:p>
        </p:txBody>
      </p:sp>
      <p:sp>
        <p:nvSpPr>
          <p:cNvPr id="32" name="Isosceles Triangle 31">
            <a:extLst>
              <a:ext uri="{FF2B5EF4-FFF2-40B4-BE49-F238E27FC236}">
                <a16:creationId xmlns:a16="http://schemas.microsoft.com/office/drawing/2014/main" id="{0A1E2356-1CDE-8C0F-2C53-32F977A378E2}"/>
              </a:ext>
            </a:extLst>
          </p:cNvPr>
          <p:cNvSpPr/>
          <p:nvPr/>
        </p:nvSpPr>
        <p:spPr>
          <a:xfrm flipV="1">
            <a:off x="9391966" y="2125804"/>
            <a:ext cx="91440" cy="91440"/>
          </a:xfrm>
          <a:prstGeom prst="triangle">
            <a:avLst/>
          </a:prstGeom>
          <a:noFill/>
          <a:ln w="19050">
            <a:solidFill>
              <a:srgbClr val="77AC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Oval 32">
            <a:extLst>
              <a:ext uri="{FF2B5EF4-FFF2-40B4-BE49-F238E27FC236}">
                <a16:creationId xmlns:a16="http://schemas.microsoft.com/office/drawing/2014/main" id="{23D7367D-343D-54A3-DE07-42A62F6ED46A}"/>
              </a:ext>
            </a:extLst>
          </p:cNvPr>
          <p:cNvSpPr/>
          <p:nvPr/>
        </p:nvSpPr>
        <p:spPr>
          <a:xfrm>
            <a:off x="9391966" y="1810430"/>
            <a:ext cx="91440" cy="91440"/>
          </a:xfrm>
          <a:prstGeom prst="ellipse">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837F175D-6040-B65B-3F46-D7E301F4C393}"/>
              </a:ext>
            </a:extLst>
          </p:cNvPr>
          <p:cNvSpPr/>
          <p:nvPr/>
        </p:nvSpPr>
        <p:spPr>
          <a:xfrm>
            <a:off x="9388540" y="1971494"/>
            <a:ext cx="91440" cy="91440"/>
          </a:xfrm>
          <a:prstGeom prst="rect">
            <a:avLst/>
          </a:prstGeom>
          <a:noFill/>
          <a:ln w="19050">
            <a:solidFill>
              <a:srgbClr val="D953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CFAB7490-A599-22EA-9338-0DDD0A1E9F7E}"/>
              </a:ext>
            </a:extLst>
          </p:cNvPr>
          <p:cNvSpPr txBox="1"/>
          <p:nvPr/>
        </p:nvSpPr>
        <p:spPr>
          <a:xfrm rot="873029">
            <a:off x="7596990" y="3578998"/>
            <a:ext cx="189858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95319"/>
                </a:solidFill>
                <a:effectLst/>
                <a:uLnTx/>
                <a:uFillTx/>
                <a:latin typeface="Arial" panose="020B0604020202020204"/>
                <a:ea typeface="+mn-ea"/>
                <a:cs typeface="+mn-cs"/>
              </a:rPr>
              <a:t>Ni–Cd Aircraft</a:t>
            </a:r>
          </a:p>
        </p:txBody>
      </p:sp>
      <p:sp>
        <p:nvSpPr>
          <p:cNvPr id="36" name="TextBox 35">
            <a:extLst>
              <a:ext uri="{FF2B5EF4-FFF2-40B4-BE49-F238E27FC236}">
                <a16:creationId xmlns:a16="http://schemas.microsoft.com/office/drawing/2014/main" id="{1AD2B107-1AEF-88F0-65B5-59F1DDFBDE63}"/>
              </a:ext>
            </a:extLst>
          </p:cNvPr>
          <p:cNvSpPr txBox="1"/>
          <p:nvPr/>
        </p:nvSpPr>
        <p:spPr>
          <a:xfrm rot="819739">
            <a:off x="1773414" y="3276439"/>
            <a:ext cx="1577920" cy="369332"/>
          </a:xfrm>
          <a:prstGeom prst="rect">
            <a:avLst/>
          </a:prstGeom>
          <a:solidFill>
            <a:schemeClr val="bg1">
              <a:alpha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80"/>
                </a:solidFill>
                <a:effectLst/>
                <a:uLnTx/>
                <a:uFillTx/>
                <a:latin typeface="Arial" panose="020B0604020202020204"/>
                <a:ea typeface="+mn-ea"/>
                <a:cs typeface="+mn-cs"/>
              </a:rPr>
              <a:t>PbA</a:t>
            </a:r>
            <a:r>
              <a:rPr kumimoji="0" lang="en-US" sz="1800" b="1" i="0" u="none" strike="noStrike" kern="1200" cap="none" spc="0" normalizeH="0" baseline="0" noProof="0" dirty="0">
                <a:ln>
                  <a:noFill/>
                </a:ln>
                <a:solidFill>
                  <a:srgbClr val="000080"/>
                </a:solidFill>
                <a:effectLst/>
                <a:uLnTx/>
                <a:uFillTx/>
                <a:latin typeface="Arial" panose="020B0604020202020204"/>
                <a:ea typeface="+mn-ea"/>
                <a:cs typeface="+mn-cs"/>
              </a:rPr>
              <a:t> Aircraft</a:t>
            </a:r>
          </a:p>
        </p:txBody>
      </p:sp>
      <p:sp>
        <p:nvSpPr>
          <p:cNvPr id="37" name="TextBox 36">
            <a:extLst>
              <a:ext uri="{FF2B5EF4-FFF2-40B4-BE49-F238E27FC236}">
                <a16:creationId xmlns:a16="http://schemas.microsoft.com/office/drawing/2014/main" id="{0771F753-232B-E290-4FAC-76A4F0C6C32E}"/>
              </a:ext>
            </a:extLst>
          </p:cNvPr>
          <p:cNvSpPr txBox="1"/>
          <p:nvPr/>
        </p:nvSpPr>
        <p:spPr>
          <a:xfrm rot="330747">
            <a:off x="9537864" y="3174040"/>
            <a:ext cx="24493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7AC30"/>
                </a:solidFill>
                <a:effectLst/>
                <a:uLnTx/>
                <a:uFillTx/>
                <a:latin typeface="Arial" panose="020B0604020202020204"/>
                <a:ea typeface="+mn-ea"/>
                <a:cs typeface="+mn-cs"/>
              </a:rPr>
              <a:t>Li-ion Dismounted</a:t>
            </a:r>
          </a:p>
        </p:txBody>
      </p:sp>
      <p:sp>
        <p:nvSpPr>
          <p:cNvPr id="38" name="TextBox 37">
            <a:extLst>
              <a:ext uri="{FF2B5EF4-FFF2-40B4-BE49-F238E27FC236}">
                <a16:creationId xmlns:a16="http://schemas.microsoft.com/office/drawing/2014/main" id="{A4004055-4BB7-1FB3-ADC9-90C5D3FED1FB}"/>
              </a:ext>
            </a:extLst>
          </p:cNvPr>
          <p:cNvSpPr txBox="1"/>
          <p:nvPr/>
        </p:nvSpPr>
        <p:spPr>
          <a:xfrm rot="120000">
            <a:off x="1468180" y="4580287"/>
            <a:ext cx="189858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72BD"/>
                </a:solidFill>
                <a:effectLst/>
                <a:uLnTx/>
                <a:uFillTx/>
                <a:latin typeface="Arial" panose="020B0604020202020204"/>
                <a:ea typeface="+mn-ea"/>
                <a:cs typeface="+mn-cs"/>
              </a:rPr>
              <a:t>PbA</a:t>
            </a:r>
            <a:r>
              <a:rPr kumimoji="0" lang="en-US" sz="1800" b="1" i="0" u="none" strike="noStrike" kern="1200" cap="none" spc="0" normalizeH="0" baseline="0" noProof="0" dirty="0">
                <a:ln>
                  <a:noFill/>
                </a:ln>
                <a:solidFill>
                  <a:srgbClr val="0072BD"/>
                </a:solidFill>
                <a:effectLst/>
                <a:uLnTx/>
                <a:uFillTx/>
                <a:latin typeface="Arial" panose="020B0604020202020204"/>
                <a:ea typeface="+mn-ea"/>
                <a:cs typeface="+mn-cs"/>
              </a:rPr>
              <a:t> Ground</a:t>
            </a:r>
          </a:p>
        </p:txBody>
      </p:sp>
      <p:sp>
        <p:nvSpPr>
          <p:cNvPr id="8" name="TextBox 7">
            <a:extLst>
              <a:ext uri="{FF2B5EF4-FFF2-40B4-BE49-F238E27FC236}">
                <a16:creationId xmlns:a16="http://schemas.microsoft.com/office/drawing/2014/main" id="{3ECA1509-21A2-66D0-0955-09384703BB3A}"/>
              </a:ext>
            </a:extLst>
          </p:cNvPr>
          <p:cNvSpPr txBox="1"/>
          <p:nvPr/>
        </p:nvSpPr>
        <p:spPr>
          <a:xfrm>
            <a:off x="9466645" y="4764953"/>
            <a:ext cx="2591809" cy="369332"/>
          </a:xfrm>
          <a:prstGeom prst="rect">
            <a:avLst/>
          </a:prstGeom>
          <a:noFill/>
        </p:spPr>
        <p:txBody>
          <a:bodyPr wrap="square">
            <a:spAutoFit/>
          </a:bodyPr>
          <a:lstStyle>
            <a:defPPr>
              <a:defRPr lang="en-US"/>
            </a:defPPr>
            <a:lvl1pPr>
              <a:defRPr b="1">
                <a:solidFill>
                  <a:srgbClr val="0072B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anose="020B0604020202020204"/>
                <a:ea typeface="+mn-ea"/>
                <a:cs typeface="+mn-cs"/>
              </a:rPr>
              <a:t>Current EV Pack Cost</a:t>
            </a:r>
          </a:p>
        </p:txBody>
      </p:sp>
      <p:cxnSp>
        <p:nvCxnSpPr>
          <p:cNvPr id="10" name="Straight Arrow Connector 9">
            <a:extLst>
              <a:ext uri="{FF2B5EF4-FFF2-40B4-BE49-F238E27FC236}">
                <a16:creationId xmlns:a16="http://schemas.microsoft.com/office/drawing/2014/main" id="{9895B4BA-0877-794B-F69E-B61F6AC6AFCA}"/>
              </a:ext>
            </a:extLst>
          </p:cNvPr>
          <p:cNvCxnSpPr>
            <a:cxnSpLocks/>
          </p:cNvCxnSpPr>
          <p:nvPr/>
        </p:nvCxnSpPr>
        <p:spPr>
          <a:xfrm flipV="1">
            <a:off x="11283721" y="4383986"/>
            <a:ext cx="298679" cy="397056"/>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8FD014F-80D5-903A-4F1C-8FB11E9E6C1C}"/>
              </a:ext>
            </a:extLst>
          </p:cNvPr>
          <p:cNvSpPr/>
          <p:nvPr/>
        </p:nvSpPr>
        <p:spPr>
          <a:xfrm>
            <a:off x="9231946" y="1810430"/>
            <a:ext cx="91440" cy="91440"/>
          </a:xfrm>
          <a:prstGeom prst="ellipse">
            <a:avLst/>
          </a:prstGeom>
          <a:noFill/>
          <a:ln w="19050">
            <a:solidFill>
              <a:srgbClr val="000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3" name="Group 12">
            <a:extLst>
              <a:ext uri="{FF2B5EF4-FFF2-40B4-BE49-F238E27FC236}">
                <a16:creationId xmlns:a16="http://schemas.microsoft.com/office/drawing/2014/main" id="{80A1700B-EEFC-1FE2-1D9C-7F03FCD1DD7D}"/>
              </a:ext>
            </a:extLst>
          </p:cNvPr>
          <p:cNvGrpSpPr/>
          <p:nvPr/>
        </p:nvGrpSpPr>
        <p:grpSpPr>
          <a:xfrm>
            <a:off x="5486401" y="1245793"/>
            <a:ext cx="6434234" cy="307777"/>
            <a:chOff x="5486401" y="1482283"/>
            <a:chExt cx="6434234" cy="307777"/>
          </a:xfrm>
        </p:grpSpPr>
        <p:grpSp>
          <p:nvGrpSpPr>
            <p:cNvPr id="18" name="Group 17">
              <a:extLst>
                <a:ext uri="{FF2B5EF4-FFF2-40B4-BE49-F238E27FC236}">
                  <a16:creationId xmlns:a16="http://schemas.microsoft.com/office/drawing/2014/main" id="{909A60A6-0AE1-3173-FD29-24C2D6289EB3}"/>
                </a:ext>
              </a:extLst>
            </p:cNvPr>
            <p:cNvGrpSpPr/>
            <p:nvPr/>
          </p:nvGrpSpPr>
          <p:grpSpPr>
            <a:xfrm>
              <a:off x="5486401" y="1482283"/>
              <a:ext cx="6434234" cy="307777"/>
              <a:chOff x="5792614" y="1267669"/>
              <a:chExt cx="6434234" cy="307777"/>
            </a:xfrm>
            <a:solidFill>
              <a:schemeClr val="bg1"/>
            </a:solidFill>
          </p:grpSpPr>
          <p:sp>
            <p:nvSpPr>
              <p:cNvPr id="27" name="TextBox 26">
                <a:extLst>
                  <a:ext uri="{FF2B5EF4-FFF2-40B4-BE49-F238E27FC236}">
                    <a16:creationId xmlns:a16="http://schemas.microsoft.com/office/drawing/2014/main" id="{BFF0FD64-9DEC-F37B-F37E-72D88573156A}"/>
                  </a:ext>
                </a:extLst>
              </p:cNvPr>
              <p:cNvSpPr txBox="1"/>
              <p:nvPr/>
            </p:nvSpPr>
            <p:spPr>
              <a:xfrm>
                <a:off x="5792614" y="1267669"/>
                <a:ext cx="6434234" cy="307777"/>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Each                 represents a unique battery purchased by a DoD per vendor</a:t>
                </a:r>
              </a:p>
            </p:txBody>
          </p:sp>
          <p:sp>
            <p:nvSpPr>
              <p:cNvPr id="20" name="Isosceles Triangle 19">
                <a:extLst>
                  <a:ext uri="{FF2B5EF4-FFF2-40B4-BE49-F238E27FC236}">
                    <a16:creationId xmlns:a16="http://schemas.microsoft.com/office/drawing/2014/main" id="{36CB40D1-29C9-C0D1-C8A4-D61144BA8232}"/>
                  </a:ext>
                </a:extLst>
              </p:cNvPr>
              <p:cNvSpPr>
                <a:spLocks noChangeAspect="1"/>
              </p:cNvSpPr>
              <p:nvPr/>
            </p:nvSpPr>
            <p:spPr>
              <a:xfrm flipV="1">
                <a:off x="6526954" y="1365220"/>
                <a:ext cx="137160" cy="137160"/>
              </a:xfrm>
              <a:prstGeom prst="triangle">
                <a:avLst/>
              </a:prstGeom>
              <a:grpFill/>
              <a:ln w="190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7B389E6A-2C95-D7E5-484C-7BEBE9E587EB}"/>
                  </a:ext>
                </a:extLst>
              </p:cNvPr>
              <p:cNvSpPr>
                <a:spLocks noChangeAspect="1"/>
              </p:cNvSpPr>
              <p:nvPr/>
            </p:nvSpPr>
            <p:spPr>
              <a:xfrm>
                <a:off x="6714816" y="1365220"/>
                <a:ext cx="137160" cy="137160"/>
              </a:xfrm>
              <a:prstGeom prst="ellipse">
                <a:avLst/>
              </a:prstGeom>
              <a:grp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84B8AAE0-FD7E-9E33-EE4E-84DC158B2F0D}"/>
                  </a:ext>
                </a:extLst>
              </p:cNvPr>
              <p:cNvSpPr>
                <a:spLocks noChangeAspect="1"/>
              </p:cNvSpPr>
              <p:nvPr/>
            </p:nvSpPr>
            <p:spPr>
              <a:xfrm>
                <a:off x="6339092" y="1365220"/>
                <a:ext cx="137160" cy="137160"/>
              </a:xfrm>
              <a:prstGeom prst="rect">
                <a:avLst/>
              </a:prstGeom>
              <a:grpFill/>
              <a:ln w="19050">
                <a:solidFill>
                  <a:srgbClr val="D953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grpSp>
        <p:sp>
          <p:nvSpPr>
            <p:cNvPr id="12" name="Oval 11">
              <a:extLst>
                <a:ext uri="{FF2B5EF4-FFF2-40B4-BE49-F238E27FC236}">
                  <a16:creationId xmlns:a16="http://schemas.microsoft.com/office/drawing/2014/main" id="{80F1A742-4256-71D8-42B0-14E4F876748C}"/>
                </a:ext>
              </a:extLst>
            </p:cNvPr>
            <p:cNvSpPr>
              <a:spLocks noChangeAspect="1"/>
            </p:cNvSpPr>
            <p:nvPr/>
          </p:nvSpPr>
          <p:spPr>
            <a:xfrm>
              <a:off x="6596465" y="1579834"/>
              <a:ext cx="137160" cy="137160"/>
            </a:xfrm>
            <a:prstGeom prst="ellipse">
              <a:avLst/>
            </a:prstGeom>
            <a:solidFill>
              <a:schemeClr val="bg1"/>
            </a:solidFill>
            <a:ln w="19050">
              <a:solidFill>
                <a:srgbClr val="000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 name="TextBox 4">
            <a:extLst>
              <a:ext uri="{FF2B5EF4-FFF2-40B4-BE49-F238E27FC236}">
                <a16:creationId xmlns:a16="http://schemas.microsoft.com/office/drawing/2014/main" id="{C328F1AC-C2F2-FC74-199D-200A4D6802C7}"/>
              </a:ext>
            </a:extLst>
          </p:cNvPr>
          <p:cNvSpPr txBox="1"/>
          <p:nvPr/>
        </p:nvSpPr>
        <p:spPr>
          <a:xfrm>
            <a:off x="875265" y="6049177"/>
            <a:ext cx="10315227" cy="707886"/>
          </a:xfrm>
          <a:prstGeom prst="rect">
            <a:avLst/>
          </a:prstGeom>
          <a:solidFill>
            <a:schemeClr val="accent6">
              <a:lumMod val="20000"/>
              <a:lumOff val="80000"/>
            </a:schemeClr>
          </a:solidFill>
          <a:ln w="28575">
            <a:solidFill>
              <a:schemeClr val="accent6">
                <a:lumMod val="75000"/>
              </a:schemeClr>
            </a:solidFill>
          </a:ln>
        </p:spPr>
        <p:txBody>
          <a:bodyPr wrap="square" rtlCol="0">
            <a:spAutoFit/>
          </a:bodyPr>
          <a:lstStyle/>
          <a:p>
            <a:r>
              <a:rPr lang="en-US" sz="2000" dirty="0"/>
              <a:t>Aggregating purchases and buying larger volumes drives costs down for all chemistries* and the majority of DOD applications require less than 1 MWh annually</a:t>
            </a:r>
          </a:p>
        </p:txBody>
      </p:sp>
    </p:spTree>
    <p:extLst>
      <p:ext uri="{BB962C8B-B14F-4D97-AF65-F5344CB8AC3E}">
        <p14:creationId xmlns:p14="http://schemas.microsoft.com/office/powerpoint/2010/main" val="2067089877"/>
      </p:ext>
    </p:extLst>
  </p:cSld>
  <p:clrMapOvr>
    <a:masterClrMapping/>
  </p:clrMapOvr>
  <p:transition/>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C6019E23-8315-98DF-7983-3878D118E4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0485"/>
          <a:stretch/>
        </p:blipFill>
        <p:spPr>
          <a:xfrm>
            <a:off x="-20783" y="1147445"/>
            <a:ext cx="12192000" cy="4587151"/>
          </a:xfrm>
          <a:prstGeom prst="rect">
            <a:avLst/>
          </a:prstGeom>
        </p:spPr>
      </p:pic>
      <p:sp>
        <p:nvSpPr>
          <p:cNvPr id="2" name="Slide Number Placeholder 1">
            <a:extLst>
              <a:ext uri="{FF2B5EF4-FFF2-40B4-BE49-F238E27FC236}">
                <a16:creationId xmlns:a16="http://schemas.microsoft.com/office/drawing/2014/main" id="{DE96EEEC-A4B5-B226-D8B9-A1F9E4B12E51}"/>
              </a:ext>
            </a:extLst>
          </p:cNvPr>
          <p:cNvSpPr>
            <a:spLocks noGrp="1"/>
          </p:cNvSpPr>
          <p:nvPr>
            <p:ph type="sldNum" sz="quarter" idx="11"/>
          </p:nvPr>
        </p:nvSpPr>
        <p:spPr>
          <a:xfrm>
            <a:off x="10952017" y="6643810"/>
            <a:ext cx="1219200" cy="2476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3" name="Title 2">
            <a:extLst>
              <a:ext uri="{FF2B5EF4-FFF2-40B4-BE49-F238E27FC236}">
                <a16:creationId xmlns:a16="http://schemas.microsoft.com/office/drawing/2014/main" id="{34E93A04-9FF0-92F9-79F9-68689C02F4B7}"/>
              </a:ext>
            </a:extLst>
          </p:cNvPr>
          <p:cNvSpPr>
            <a:spLocks noGrp="1"/>
          </p:cNvSpPr>
          <p:nvPr>
            <p:ph type="title"/>
          </p:nvPr>
        </p:nvSpPr>
        <p:spPr/>
        <p:txBody>
          <a:bodyPr anchor="ctr"/>
          <a:lstStyle/>
          <a:p>
            <a:r>
              <a:rPr lang="en-US" sz="2800" dirty="0"/>
              <a:t>Base Case DOD Electrification Scenario</a:t>
            </a:r>
          </a:p>
        </p:txBody>
      </p:sp>
      <p:sp>
        <p:nvSpPr>
          <p:cNvPr id="15" name="TextBox 14">
            <a:extLst>
              <a:ext uri="{FF2B5EF4-FFF2-40B4-BE49-F238E27FC236}">
                <a16:creationId xmlns:a16="http://schemas.microsoft.com/office/drawing/2014/main" id="{330ADE59-E5C0-D325-C72F-0E008D22AAEC}"/>
              </a:ext>
            </a:extLst>
          </p:cNvPr>
          <p:cNvSpPr txBox="1"/>
          <p:nvPr/>
        </p:nvSpPr>
        <p:spPr>
          <a:xfrm>
            <a:off x="139007" y="5669163"/>
            <a:ext cx="9753107" cy="1015663"/>
          </a:xfrm>
          <a:prstGeom prst="rect">
            <a:avLst/>
          </a:prstGeom>
          <a:solidFill>
            <a:schemeClr val="bg1"/>
          </a:solidFill>
          <a:ln w="28575">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Lithium-ion battery demand is projected to increase from 14 MWh to 172 MWh by 2050 under conservative electrification assumptions. Modest growth rate in demand relates to longer lifetimes for li-ion vs. legacy chemistries. </a:t>
            </a:r>
          </a:p>
        </p:txBody>
      </p:sp>
      <p:sp>
        <p:nvSpPr>
          <p:cNvPr id="16" name="TextBox 15">
            <a:extLst>
              <a:ext uri="{FF2B5EF4-FFF2-40B4-BE49-F238E27FC236}">
                <a16:creationId xmlns:a16="http://schemas.microsoft.com/office/drawing/2014/main" id="{38CDB3A9-C4A6-2CB9-D3E0-D4FD8916F75A}"/>
              </a:ext>
            </a:extLst>
          </p:cNvPr>
          <p:cNvSpPr txBox="1"/>
          <p:nvPr/>
        </p:nvSpPr>
        <p:spPr>
          <a:xfrm>
            <a:off x="3259631" y="2097675"/>
            <a:ext cx="20746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Other domains 49 MWh</a:t>
            </a:r>
          </a:p>
        </p:txBody>
      </p:sp>
      <p:cxnSp>
        <p:nvCxnSpPr>
          <p:cNvPr id="18" name="Straight Arrow Connector 17">
            <a:extLst>
              <a:ext uri="{FF2B5EF4-FFF2-40B4-BE49-F238E27FC236}">
                <a16:creationId xmlns:a16="http://schemas.microsoft.com/office/drawing/2014/main" id="{2F94A518-8B74-3A58-CFF7-D4E0DF283ADE}"/>
              </a:ext>
            </a:extLst>
          </p:cNvPr>
          <p:cNvCxnSpPr>
            <a:cxnSpLocks/>
          </p:cNvCxnSpPr>
          <p:nvPr/>
        </p:nvCxnSpPr>
        <p:spPr>
          <a:xfrm>
            <a:off x="11589267" y="2673588"/>
            <a:ext cx="0" cy="2110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F5D7A62-C80C-00DE-1A6C-A0A1A9024793}"/>
              </a:ext>
            </a:extLst>
          </p:cNvPr>
          <p:cNvCxnSpPr>
            <a:cxnSpLocks/>
          </p:cNvCxnSpPr>
          <p:nvPr/>
        </p:nvCxnSpPr>
        <p:spPr>
          <a:xfrm flipV="1">
            <a:off x="11591309" y="3024460"/>
            <a:ext cx="0" cy="2110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56D7048-D7D3-E08E-9CCA-106E583CCCD4}"/>
              </a:ext>
            </a:extLst>
          </p:cNvPr>
          <p:cNvCxnSpPr>
            <a:cxnSpLocks/>
          </p:cNvCxnSpPr>
          <p:nvPr/>
        </p:nvCxnSpPr>
        <p:spPr>
          <a:xfrm flipV="1">
            <a:off x="11843734" y="3049288"/>
            <a:ext cx="0" cy="1033313"/>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43AF85F-1D8F-D93D-6007-26AC8132226C}"/>
              </a:ext>
            </a:extLst>
          </p:cNvPr>
          <p:cNvSpPr txBox="1"/>
          <p:nvPr/>
        </p:nvSpPr>
        <p:spPr>
          <a:xfrm>
            <a:off x="8918927" y="3456377"/>
            <a:ext cx="298620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Ground domain lead acid 311 MWh</a:t>
            </a:r>
          </a:p>
        </p:txBody>
      </p:sp>
      <p:sp>
        <p:nvSpPr>
          <p:cNvPr id="38" name="TextBox 37">
            <a:extLst>
              <a:ext uri="{FF2B5EF4-FFF2-40B4-BE49-F238E27FC236}">
                <a16:creationId xmlns:a16="http://schemas.microsoft.com/office/drawing/2014/main" id="{C4AE41CA-512E-2274-72BB-CCAFF4417BC7}"/>
              </a:ext>
            </a:extLst>
          </p:cNvPr>
          <p:cNvSpPr txBox="1"/>
          <p:nvPr/>
        </p:nvSpPr>
        <p:spPr>
          <a:xfrm>
            <a:off x="8712684" y="4057711"/>
            <a:ext cx="267252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Air domain lithium-ion 4.5 MWh</a:t>
            </a:r>
          </a:p>
        </p:txBody>
      </p:sp>
      <p:cxnSp>
        <p:nvCxnSpPr>
          <p:cNvPr id="39" name="Straight Arrow Connector 38">
            <a:extLst>
              <a:ext uri="{FF2B5EF4-FFF2-40B4-BE49-F238E27FC236}">
                <a16:creationId xmlns:a16="http://schemas.microsoft.com/office/drawing/2014/main" id="{50D26263-6A90-D0B6-AFCA-7B7D1F9FA269}"/>
              </a:ext>
            </a:extLst>
          </p:cNvPr>
          <p:cNvCxnSpPr>
            <a:cxnSpLocks/>
          </p:cNvCxnSpPr>
          <p:nvPr/>
        </p:nvCxnSpPr>
        <p:spPr>
          <a:xfrm flipV="1">
            <a:off x="11540834" y="4096777"/>
            <a:ext cx="0" cy="245397"/>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87A1E8D-7253-8343-64C4-689F9AEDAF18}"/>
              </a:ext>
            </a:extLst>
          </p:cNvPr>
          <p:cNvSpPr txBox="1"/>
          <p:nvPr/>
        </p:nvSpPr>
        <p:spPr>
          <a:xfrm>
            <a:off x="3734740" y="4456155"/>
            <a:ext cx="335861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Dismounted domain lithium-ion 20 MWh</a:t>
            </a:r>
          </a:p>
        </p:txBody>
      </p:sp>
      <p:cxnSp>
        <p:nvCxnSpPr>
          <p:cNvPr id="50" name="Straight Arrow Connector 49">
            <a:extLst>
              <a:ext uri="{FF2B5EF4-FFF2-40B4-BE49-F238E27FC236}">
                <a16:creationId xmlns:a16="http://schemas.microsoft.com/office/drawing/2014/main" id="{EFFE4612-D3B0-2439-E4B7-44D43042D044}"/>
              </a:ext>
            </a:extLst>
          </p:cNvPr>
          <p:cNvCxnSpPr>
            <a:cxnSpLocks/>
          </p:cNvCxnSpPr>
          <p:nvPr/>
        </p:nvCxnSpPr>
        <p:spPr>
          <a:xfrm flipV="1">
            <a:off x="7093352" y="4342174"/>
            <a:ext cx="0" cy="843517"/>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DFE08BF-3AAB-0201-8BB2-AA55DAB29448}"/>
              </a:ext>
            </a:extLst>
          </p:cNvPr>
          <p:cNvSpPr txBox="1"/>
          <p:nvPr/>
        </p:nvSpPr>
        <p:spPr>
          <a:xfrm>
            <a:off x="8534888" y="2145617"/>
            <a:ext cx="34884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Ground domain EV lithium-ion 102 MWh</a:t>
            </a:r>
          </a:p>
        </p:txBody>
      </p:sp>
      <p:cxnSp>
        <p:nvCxnSpPr>
          <p:cNvPr id="11" name="Straight Arrow Connector 10">
            <a:extLst>
              <a:ext uri="{FF2B5EF4-FFF2-40B4-BE49-F238E27FC236}">
                <a16:creationId xmlns:a16="http://schemas.microsoft.com/office/drawing/2014/main" id="{FA495C50-3BE5-12AA-5954-E133055C6E02}"/>
              </a:ext>
            </a:extLst>
          </p:cNvPr>
          <p:cNvCxnSpPr>
            <a:cxnSpLocks/>
          </p:cNvCxnSpPr>
          <p:nvPr/>
        </p:nvCxnSpPr>
        <p:spPr>
          <a:xfrm flipH="1" flipV="1">
            <a:off x="11849404" y="2617300"/>
            <a:ext cx="1418" cy="311049"/>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9180A50-C040-0047-6922-1D7FFA1F621F}"/>
              </a:ext>
            </a:extLst>
          </p:cNvPr>
          <p:cNvCxnSpPr/>
          <p:nvPr/>
        </p:nvCxnSpPr>
        <p:spPr>
          <a:xfrm flipH="1" flipV="1">
            <a:off x="11327701" y="2453394"/>
            <a:ext cx="523121" cy="3029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3C2DEF6-F197-684A-F5A4-B22C30DAA3AE}"/>
              </a:ext>
            </a:extLst>
          </p:cNvPr>
          <p:cNvSpPr txBox="1"/>
          <p:nvPr/>
        </p:nvSpPr>
        <p:spPr>
          <a:xfrm>
            <a:off x="8231897" y="2969865"/>
            <a:ext cx="32543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Ground domain 6T lithium-ion 45 MWh</a:t>
            </a:r>
          </a:p>
        </p:txBody>
      </p:sp>
      <p:cxnSp>
        <p:nvCxnSpPr>
          <p:cNvPr id="25" name="Straight Connector 24">
            <a:extLst>
              <a:ext uri="{FF2B5EF4-FFF2-40B4-BE49-F238E27FC236}">
                <a16:creationId xmlns:a16="http://schemas.microsoft.com/office/drawing/2014/main" id="{F1E76F11-99FE-904D-B6A5-4098C09DE68E}"/>
              </a:ext>
            </a:extLst>
          </p:cNvPr>
          <p:cNvCxnSpPr>
            <a:cxnSpLocks/>
          </p:cNvCxnSpPr>
          <p:nvPr/>
        </p:nvCxnSpPr>
        <p:spPr>
          <a:xfrm flipH="1">
            <a:off x="11327701" y="2963766"/>
            <a:ext cx="249838" cy="972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78DCBCD-C511-6092-1C4C-C2D40108250D}"/>
              </a:ext>
            </a:extLst>
          </p:cNvPr>
          <p:cNvCxnSpPr>
            <a:cxnSpLocks/>
          </p:cNvCxnSpPr>
          <p:nvPr/>
        </p:nvCxnSpPr>
        <p:spPr>
          <a:xfrm flipH="1">
            <a:off x="735192" y="3743458"/>
            <a:ext cx="274320" cy="45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96AB10A-2F89-7838-E01F-B7181B99484F}"/>
              </a:ext>
            </a:extLst>
          </p:cNvPr>
          <p:cNvCxnSpPr>
            <a:cxnSpLocks/>
          </p:cNvCxnSpPr>
          <p:nvPr/>
        </p:nvCxnSpPr>
        <p:spPr>
          <a:xfrm flipH="1">
            <a:off x="735192" y="3857758"/>
            <a:ext cx="274320" cy="45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DED191F5-614B-779A-534E-EB9A2BCAE708}"/>
              </a:ext>
            </a:extLst>
          </p:cNvPr>
          <p:cNvGrpSpPr/>
          <p:nvPr/>
        </p:nvGrpSpPr>
        <p:grpSpPr>
          <a:xfrm>
            <a:off x="9979167" y="5641841"/>
            <a:ext cx="1987266" cy="850756"/>
            <a:chOff x="5934808" y="1492471"/>
            <a:chExt cx="1987266" cy="850756"/>
          </a:xfrm>
        </p:grpSpPr>
        <p:sp>
          <p:nvSpPr>
            <p:cNvPr id="58" name="Rectangle 57">
              <a:extLst>
                <a:ext uri="{FF2B5EF4-FFF2-40B4-BE49-F238E27FC236}">
                  <a16:creationId xmlns:a16="http://schemas.microsoft.com/office/drawing/2014/main" id="{953A6BA7-AC02-B387-DBB8-61ABECCEF755}"/>
                </a:ext>
              </a:extLst>
            </p:cNvPr>
            <p:cNvSpPr/>
            <p:nvPr/>
          </p:nvSpPr>
          <p:spPr>
            <a:xfrm>
              <a:off x="5934808" y="1492471"/>
              <a:ext cx="1987265" cy="850756"/>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5" name="Group 54">
              <a:extLst>
                <a:ext uri="{FF2B5EF4-FFF2-40B4-BE49-F238E27FC236}">
                  <a16:creationId xmlns:a16="http://schemas.microsoft.com/office/drawing/2014/main" id="{30AC5CB3-3891-D6DA-B48D-8B42BAADA617}"/>
                </a:ext>
              </a:extLst>
            </p:cNvPr>
            <p:cNvGrpSpPr/>
            <p:nvPr/>
          </p:nvGrpSpPr>
          <p:grpSpPr>
            <a:xfrm>
              <a:off x="6012765" y="1492471"/>
              <a:ext cx="1391283" cy="307777"/>
              <a:chOff x="8663876" y="1607138"/>
              <a:chExt cx="1391283" cy="307777"/>
            </a:xfrm>
          </p:grpSpPr>
          <p:sp>
            <p:nvSpPr>
              <p:cNvPr id="64" name="Rectangle 63">
                <a:extLst>
                  <a:ext uri="{FF2B5EF4-FFF2-40B4-BE49-F238E27FC236}">
                    <a16:creationId xmlns:a16="http://schemas.microsoft.com/office/drawing/2014/main" id="{AA3EF913-89D4-35E7-1CA9-496299642913}"/>
                  </a:ext>
                </a:extLst>
              </p:cNvPr>
              <p:cNvSpPr/>
              <p:nvPr/>
            </p:nvSpPr>
            <p:spPr>
              <a:xfrm>
                <a:off x="8663876" y="1650816"/>
                <a:ext cx="225926" cy="220421"/>
              </a:xfrm>
              <a:prstGeom prst="rect">
                <a:avLst/>
              </a:prstGeom>
              <a:solidFill>
                <a:srgbClr val="0072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5" name="Rectangle 64">
                <a:extLst>
                  <a:ext uri="{FF2B5EF4-FFF2-40B4-BE49-F238E27FC236}">
                    <a16:creationId xmlns:a16="http://schemas.microsoft.com/office/drawing/2014/main" id="{E68C89DE-A3E1-4086-2D82-E229B2E2D344}"/>
                  </a:ext>
                </a:extLst>
              </p:cNvPr>
              <p:cNvSpPr/>
              <p:nvPr/>
            </p:nvSpPr>
            <p:spPr>
              <a:xfrm>
                <a:off x="8928473" y="1650816"/>
                <a:ext cx="225926" cy="220421"/>
              </a:xfrm>
              <a:prstGeom prst="rect">
                <a:avLst/>
              </a:prstGeom>
              <a:solidFill>
                <a:srgbClr val="0072BD">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6" name="TextBox 65">
                <a:extLst>
                  <a:ext uri="{FF2B5EF4-FFF2-40B4-BE49-F238E27FC236}">
                    <a16:creationId xmlns:a16="http://schemas.microsoft.com/office/drawing/2014/main" id="{272E4A4D-71FA-79B6-2225-468C060A4A25}"/>
                  </a:ext>
                </a:extLst>
              </p:cNvPr>
              <p:cNvSpPr txBox="1"/>
              <p:nvPr/>
            </p:nvSpPr>
            <p:spPr>
              <a:xfrm>
                <a:off x="9083675" y="1607138"/>
                <a:ext cx="9714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Lead Acid</a:t>
                </a:r>
              </a:p>
            </p:txBody>
          </p:sp>
        </p:grpSp>
        <p:grpSp>
          <p:nvGrpSpPr>
            <p:cNvPr id="56" name="Group 55">
              <a:extLst>
                <a:ext uri="{FF2B5EF4-FFF2-40B4-BE49-F238E27FC236}">
                  <a16:creationId xmlns:a16="http://schemas.microsoft.com/office/drawing/2014/main" id="{C4EA6A10-A081-615D-1124-3E93CD9AEB4E}"/>
                </a:ext>
              </a:extLst>
            </p:cNvPr>
            <p:cNvGrpSpPr/>
            <p:nvPr/>
          </p:nvGrpSpPr>
          <p:grpSpPr>
            <a:xfrm>
              <a:off x="6277362" y="1763960"/>
              <a:ext cx="1644712" cy="307777"/>
              <a:chOff x="9418995" y="1822134"/>
              <a:chExt cx="1644712" cy="307777"/>
            </a:xfrm>
          </p:grpSpPr>
          <p:sp>
            <p:nvSpPr>
              <p:cNvPr id="62" name="Rectangle 61">
                <a:extLst>
                  <a:ext uri="{FF2B5EF4-FFF2-40B4-BE49-F238E27FC236}">
                    <a16:creationId xmlns:a16="http://schemas.microsoft.com/office/drawing/2014/main" id="{6E8862C8-E6BE-8444-95C8-98C3C235C599}"/>
                  </a:ext>
                </a:extLst>
              </p:cNvPr>
              <p:cNvSpPr/>
              <p:nvPr/>
            </p:nvSpPr>
            <p:spPr>
              <a:xfrm>
                <a:off x="9418995" y="1865812"/>
                <a:ext cx="225926" cy="220421"/>
              </a:xfrm>
              <a:prstGeom prst="rect">
                <a:avLst/>
              </a:prstGeom>
              <a:solidFill>
                <a:srgbClr val="D953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3" name="TextBox 62">
                <a:extLst>
                  <a:ext uri="{FF2B5EF4-FFF2-40B4-BE49-F238E27FC236}">
                    <a16:creationId xmlns:a16="http://schemas.microsoft.com/office/drawing/2014/main" id="{F578AB4D-39AB-CC47-54CA-353C22F2794B}"/>
                  </a:ext>
                </a:extLst>
              </p:cNvPr>
              <p:cNvSpPr txBox="1"/>
              <p:nvPr/>
            </p:nvSpPr>
            <p:spPr>
              <a:xfrm>
                <a:off x="9574197" y="1822134"/>
                <a:ext cx="148951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Nickel Cadmium</a:t>
                </a:r>
              </a:p>
            </p:txBody>
          </p:sp>
        </p:grpSp>
        <p:grpSp>
          <p:nvGrpSpPr>
            <p:cNvPr id="57" name="Group 56">
              <a:extLst>
                <a:ext uri="{FF2B5EF4-FFF2-40B4-BE49-F238E27FC236}">
                  <a16:creationId xmlns:a16="http://schemas.microsoft.com/office/drawing/2014/main" id="{E0E154C6-2533-5A9D-025D-5290636913FE}"/>
                </a:ext>
              </a:extLst>
            </p:cNvPr>
            <p:cNvGrpSpPr/>
            <p:nvPr/>
          </p:nvGrpSpPr>
          <p:grpSpPr>
            <a:xfrm>
              <a:off x="6010520" y="2035450"/>
              <a:ext cx="1481950" cy="307777"/>
              <a:chOff x="9152153" y="2148065"/>
              <a:chExt cx="1481950" cy="307777"/>
            </a:xfrm>
          </p:grpSpPr>
          <p:sp>
            <p:nvSpPr>
              <p:cNvPr id="59" name="TextBox 58">
                <a:extLst>
                  <a:ext uri="{FF2B5EF4-FFF2-40B4-BE49-F238E27FC236}">
                    <a16:creationId xmlns:a16="http://schemas.microsoft.com/office/drawing/2014/main" id="{2745C025-5817-733A-CE84-AEB6926C8B49}"/>
                  </a:ext>
                </a:extLst>
              </p:cNvPr>
              <p:cNvSpPr txBox="1"/>
              <p:nvPr/>
            </p:nvSpPr>
            <p:spPr>
              <a:xfrm>
                <a:off x="9574197" y="2148065"/>
                <a:ext cx="105990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Lithium-ion</a:t>
                </a:r>
              </a:p>
            </p:txBody>
          </p:sp>
          <p:sp>
            <p:nvSpPr>
              <p:cNvPr id="60" name="Rectangle 59">
                <a:extLst>
                  <a:ext uri="{FF2B5EF4-FFF2-40B4-BE49-F238E27FC236}">
                    <a16:creationId xmlns:a16="http://schemas.microsoft.com/office/drawing/2014/main" id="{412B51DA-1B27-3C0A-271C-52C11C4C9506}"/>
                  </a:ext>
                </a:extLst>
              </p:cNvPr>
              <p:cNvSpPr/>
              <p:nvPr/>
            </p:nvSpPr>
            <p:spPr>
              <a:xfrm>
                <a:off x="9152153" y="2191743"/>
                <a:ext cx="225926" cy="220421"/>
              </a:xfrm>
              <a:prstGeom prst="rect">
                <a:avLst/>
              </a:prstGeom>
              <a:solidFill>
                <a:srgbClr val="77AC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1" name="Rectangle 60">
                <a:extLst>
                  <a:ext uri="{FF2B5EF4-FFF2-40B4-BE49-F238E27FC236}">
                    <a16:creationId xmlns:a16="http://schemas.microsoft.com/office/drawing/2014/main" id="{4B2B2307-F84C-3BBF-FD32-259CECF0E223}"/>
                  </a:ext>
                </a:extLst>
              </p:cNvPr>
              <p:cNvSpPr/>
              <p:nvPr/>
            </p:nvSpPr>
            <p:spPr>
              <a:xfrm>
                <a:off x="9418995" y="2191743"/>
                <a:ext cx="225926" cy="220421"/>
              </a:xfrm>
              <a:prstGeom prst="rect">
                <a:avLst/>
              </a:prstGeom>
              <a:solidFill>
                <a:srgbClr val="77AC3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23545784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3CF9C-4CC5-401F-698D-1B09B11B3822}"/>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6EA293B8-AFC0-C08C-5B63-CF5FE5CE8F66}"/>
              </a:ext>
            </a:extLst>
          </p:cNvPr>
          <p:cNvPicPr>
            <a:picLocks noChangeAspect="1"/>
          </p:cNvPicPr>
          <p:nvPr/>
        </p:nvPicPr>
        <p:blipFill>
          <a:blip r:embed="rId2"/>
          <a:stretch>
            <a:fillRect/>
          </a:stretch>
        </p:blipFill>
        <p:spPr>
          <a:xfrm>
            <a:off x="0" y="1095355"/>
            <a:ext cx="12192000" cy="5124450"/>
          </a:xfrm>
          <a:prstGeom prst="rect">
            <a:avLst/>
          </a:prstGeom>
        </p:spPr>
      </p:pic>
      <p:sp>
        <p:nvSpPr>
          <p:cNvPr id="2" name="Slide Number Placeholder 1">
            <a:extLst>
              <a:ext uri="{FF2B5EF4-FFF2-40B4-BE49-F238E27FC236}">
                <a16:creationId xmlns:a16="http://schemas.microsoft.com/office/drawing/2014/main" id="{76A79268-0B9D-8EB1-B4F9-359D8D5F4158}"/>
              </a:ext>
            </a:extLst>
          </p:cNvPr>
          <p:cNvSpPr>
            <a:spLocks noGrp="1"/>
          </p:cNvSpPr>
          <p:nvPr>
            <p:ph type="sldNum" sz="quarter" idx="11"/>
          </p:nvPr>
        </p:nvSpPr>
        <p:spPr>
          <a:xfrm>
            <a:off x="10972800" y="5965139"/>
            <a:ext cx="1219200" cy="2476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Title 2">
            <a:extLst>
              <a:ext uri="{FF2B5EF4-FFF2-40B4-BE49-F238E27FC236}">
                <a16:creationId xmlns:a16="http://schemas.microsoft.com/office/drawing/2014/main" id="{8FB4A5A7-BB4F-0213-9AA9-94FD3562002F}"/>
              </a:ext>
            </a:extLst>
          </p:cNvPr>
          <p:cNvSpPr>
            <a:spLocks noGrp="1"/>
          </p:cNvSpPr>
          <p:nvPr>
            <p:ph type="title"/>
          </p:nvPr>
        </p:nvSpPr>
        <p:spPr/>
        <p:txBody>
          <a:bodyPr anchor="ctr"/>
          <a:lstStyle/>
          <a:p>
            <a:r>
              <a:rPr lang="en-US" sz="2800" dirty="0"/>
              <a:t>Alternate DOD Electrification Scenario</a:t>
            </a:r>
          </a:p>
        </p:txBody>
      </p:sp>
      <p:sp>
        <p:nvSpPr>
          <p:cNvPr id="15" name="TextBox 14">
            <a:extLst>
              <a:ext uri="{FF2B5EF4-FFF2-40B4-BE49-F238E27FC236}">
                <a16:creationId xmlns:a16="http://schemas.microsoft.com/office/drawing/2014/main" id="{7CF40243-E694-994B-59D4-162F48FF3D29}"/>
              </a:ext>
            </a:extLst>
          </p:cNvPr>
          <p:cNvSpPr txBox="1"/>
          <p:nvPr/>
        </p:nvSpPr>
        <p:spPr>
          <a:xfrm>
            <a:off x="228601" y="6225920"/>
            <a:ext cx="11643004" cy="400110"/>
          </a:xfrm>
          <a:prstGeom prst="rect">
            <a:avLst/>
          </a:prstGeom>
          <a:solidFill>
            <a:schemeClr val="bg1"/>
          </a:solidFill>
          <a:ln w="28575">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Under more aggressive electrification scenarios,  li-ion demand could rise to greater than 1GWh /year</a:t>
            </a:r>
          </a:p>
        </p:txBody>
      </p:sp>
      <p:sp>
        <p:nvSpPr>
          <p:cNvPr id="16" name="TextBox 15">
            <a:extLst>
              <a:ext uri="{FF2B5EF4-FFF2-40B4-BE49-F238E27FC236}">
                <a16:creationId xmlns:a16="http://schemas.microsoft.com/office/drawing/2014/main" id="{11CE5DB2-C248-EB69-EAEB-F7170CAA8D12}"/>
              </a:ext>
            </a:extLst>
          </p:cNvPr>
          <p:cNvSpPr txBox="1"/>
          <p:nvPr/>
        </p:nvSpPr>
        <p:spPr>
          <a:xfrm>
            <a:off x="3450535" y="2575365"/>
            <a:ext cx="20746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Other domains 49 MWh</a:t>
            </a:r>
          </a:p>
        </p:txBody>
      </p:sp>
      <p:cxnSp>
        <p:nvCxnSpPr>
          <p:cNvPr id="27" name="Straight Arrow Connector 26">
            <a:extLst>
              <a:ext uri="{FF2B5EF4-FFF2-40B4-BE49-F238E27FC236}">
                <a16:creationId xmlns:a16="http://schemas.microsoft.com/office/drawing/2014/main" id="{92E7EEA1-5C90-51A3-8BEA-15497BF0C096}"/>
              </a:ext>
            </a:extLst>
          </p:cNvPr>
          <p:cNvCxnSpPr>
            <a:cxnSpLocks/>
          </p:cNvCxnSpPr>
          <p:nvPr/>
        </p:nvCxnSpPr>
        <p:spPr>
          <a:xfrm flipV="1">
            <a:off x="11864517" y="4168164"/>
            <a:ext cx="0" cy="399645"/>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765CA19-11A1-5065-F5BE-DF2A19DAADEB}"/>
              </a:ext>
            </a:extLst>
          </p:cNvPr>
          <p:cNvSpPr txBox="1"/>
          <p:nvPr/>
        </p:nvSpPr>
        <p:spPr>
          <a:xfrm>
            <a:off x="8792218" y="4056007"/>
            <a:ext cx="290015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Ground domain lead acid 69 MWh</a:t>
            </a:r>
          </a:p>
        </p:txBody>
      </p:sp>
      <p:sp>
        <p:nvSpPr>
          <p:cNvPr id="38" name="TextBox 37">
            <a:extLst>
              <a:ext uri="{FF2B5EF4-FFF2-40B4-BE49-F238E27FC236}">
                <a16:creationId xmlns:a16="http://schemas.microsoft.com/office/drawing/2014/main" id="{EB85BCA6-9B1A-CA84-FBA8-90C244A6D036}"/>
              </a:ext>
            </a:extLst>
          </p:cNvPr>
          <p:cNvSpPr txBox="1"/>
          <p:nvPr/>
        </p:nvSpPr>
        <p:spPr>
          <a:xfrm>
            <a:off x="8733467" y="4542919"/>
            <a:ext cx="267252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Air domain lithium-ion 4.5 MWh</a:t>
            </a:r>
          </a:p>
        </p:txBody>
      </p:sp>
      <p:cxnSp>
        <p:nvCxnSpPr>
          <p:cNvPr id="39" name="Straight Arrow Connector 38">
            <a:extLst>
              <a:ext uri="{FF2B5EF4-FFF2-40B4-BE49-F238E27FC236}">
                <a16:creationId xmlns:a16="http://schemas.microsoft.com/office/drawing/2014/main" id="{4AB471ED-63A4-82D6-C5F8-29E224BC32CB}"/>
              </a:ext>
            </a:extLst>
          </p:cNvPr>
          <p:cNvCxnSpPr>
            <a:cxnSpLocks/>
          </p:cNvCxnSpPr>
          <p:nvPr/>
        </p:nvCxnSpPr>
        <p:spPr>
          <a:xfrm flipV="1">
            <a:off x="11561617" y="4581985"/>
            <a:ext cx="0" cy="245397"/>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BC6ABD3D-AFA3-D8BD-E6E2-9DB15314D0F7}"/>
              </a:ext>
            </a:extLst>
          </p:cNvPr>
          <p:cNvSpPr txBox="1"/>
          <p:nvPr/>
        </p:nvSpPr>
        <p:spPr>
          <a:xfrm>
            <a:off x="3755523" y="4941363"/>
            <a:ext cx="335861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Dismounted domain lithium-ion 20 MWh</a:t>
            </a:r>
          </a:p>
        </p:txBody>
      </p:sp>
      <p:cxnSp>
        <p:nvCxnSpPr>
          <p:cNvPr id="50" name="Straight Arrow Connector 49">
            <a:extLst>
              <a:ext uri="{FF2B5EF4-FFF2-40B4-BE49-F238E27FC236}">
                <a16:creationId xmlns:a16="http://schemas.microsoft.com/office/drawing/2014/main" id="{29C888C9-2991-3944-14D7-EE6209304EA5}"/>
              </a:ext>
            </a:extLst>
          </p:cNvPr>
          <p:cNvCxnSpPr>
            <a:cxnSpLocks/>
          </p:cNvCxnSpPr>
          <p:nvPr/>
        </p:nvCxnSpPr>
        <p:spPr>
          <a:xfrm flipV="1">
            <a:off x="7114135" y="4827382"/>
            <a:ext cx="0" cy="843517"/>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A09DA75-CA20-AFC3-310D-E87E19C73D89}"/>
              </a:ext>
            </a:extLst>
          </p:cNvPr>
          <p:cNvSpPr txBox="1"/>
          <p:nvPr/>
        </p:nvSpPr>
        <p:spPr>
          <a:xfrm>
            <a:off x="8477343" y="2593410"/>
            <a:ext cx="33890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Ground domain EV lithium-ion 825 MWh</a:t>
            </a:r>
          </a:p>
        </p:txBody>
      </p:sp>
      <p:cxnSp>
        <p:nvCxnSpPr>
          <p:cNvPr id="11" name="Straight Arrow Connector 10">
            <a:extLst>
              <a:ext uri="{FF2B5EF4-FFF2-40B4-BE49-F238E27FC236}">
                <a16:creationId xmlns:a16="http://schemas.microsoft.com/office/drawing/2014/main" id="{AD37FCE4-B270-193D-D056-D5B7C3BE1634}"/>
              </a:ext>
            </a:extLst>
          </p:cNvPr>
          <p:cNvCxnSpPr>
            <a:cxnSpLocks/>
          </p:cNvCxnSpPr>
          <p:nvPr/>
        </p:nvCxnSpPr>
        <p:spPr>
          <a:xfrm flipV="1">
            <a:off x="11864517" y="1438590"/>
            <a:ext cx="7088" cy="221899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5D6ED1D-1409-06EE-AC21-4BC9DEA3DD22}"/>
              </a:ext>
            </a:extLst>
          </p:cNvPr>
          <p:cNvSpPr txBox="1"/>
          <p:nvPr/>
        </p:nvSpPr>
        <p:spPr>
          <a:xfrm rot="420000">
            <a:off x="8565425" y="3540169"/>
            <a:ext cx="335373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Ground domain 6T lithium-ion 185 MWh</a:t>
            </a:r>
          </a:p>
        </p:txBody>
      </p:sp>
      <p:cxnSp>
        <p:nvCxnSpPr>
          <p:cNvPr id="13" name="Straight Arrow Connector 12">
            <a:extLst>
              <a:ext uri="{FF2B5EF4-FFF2-40B4-BE49-F238E27FC236}">
                <a16:creationId xmlns:a16="http://schemas.microsoft.com/office/drawing/2014/main" id="{0C6CC88C-761F-0D36-63B9-721F3484C7E2}"/>
              </a:ext>
            </a:extLst>
          </p:cNvPr>
          <p:cNvCxnSpPr>
            <a:cxnSpLocks/>
          </p:cNvCxnSpPr>
          <p:nvPr/>
        </p:nvCxnSpPr>
        <p:spPr>
          <a:xfrm flipV="1">
            <a:off x="11852467" y="3657579"/>
            <a:ext cx="0" cy="45720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61A5040-0FFE-E931-60FD-6F65A099CE97}"/>
              </a:ext>
            </a:extLst>
          </p:cNvPr>
          <p:cNvCxnSpPr>
            <a:cxnSpLocks/>
          </p:cNvCxnSpPr>
          <p:nvPr/>
        </p:nvCxnSpPr>
        <p:spPr>
          <a:xfrm flipH="1">
            <a:off x="755975" y="4228666"/>
            <a:ext cx="274320" cy="45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98C61CA-BD89-1111-163A-539DD3E1F8C3}"/>
              </a:ext>
            </a:extLst>
          </p:cNvPr>
          <p:cNvCxnSpPr>
            <a:cxnSpLocks/>
          </p:cNvCxnSpPr>
          <p:nvPr/>
        </p:nvCxnSpPr>
        <p:spPr>
          <a:xfrm flipH="1">
            <a:off x="755975" y="4342966"/>
            <a:ext cx="274320" cy="45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22066DE9-3644-533F-D509-3F1B09AA4F60}"/>
              </a:ext>
            </a:extLst>
          </p:cNvPr>
          <p:cNvGrpSpPr/>
          <p:nvPr/>
        </p:nvGrpSpPr>
        <p:grpSpPr>
          <a:xfrm>
            <a:off x="7769757" y="1095355"/>
            <a:ext cx="1987266" cy="850756"/>
            <a:chOff x="5934808" y="1492471"/>
            <a:chExt cx="1987266" cy="850756"/>
          </a:xfrm>
        </p:grpSpPr>
        <p:sp>
          <p:nvSpPr>
            <p:cNvPr id="58" name="Rectangle 57">
              <a:extLst>
                <a:ext uri="{FF2B5EF4-FFF2-40B4-BE49-F238E27FC236}">
                  <a16:creationId xmlns:a16="http://schemas.microsoft.com/office/drawing/2014/main" id="{FA4068B5-1C49-79E9-18E9-C0A6C9A7675C}"/>
                </a:ext>
              </a:extLst>
            </p:cNvPr>
            <p:cNvSpPr/>
            <p:nvPr/>
          </p:nvSpPr>
          <p:spPr>
            <a:xfrm>
              <a:off x="5934808" y="1492471"/>
              <a:ext cx="1987265" cy="8507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5" name="Group 54">
              <a:extLst>
                <a:ext uri="{FF2B5EF4-FFF2-40B4-BE49-F238E27FC236}">
                  <a16:creationId xmlns:a16="http://schemas.microsoft.com/office/drawing/2014/main" id="{F5E883A0-9F1B-70B3-9789-6FD978231618}"/>
                </a:ext>
              </a:extLst>
            </p:cNvPr>
            <p:cNvGrpSpPr/>
            <p:nvPr/>
          </p:nvGrpSpPr>
          <p:grpSpPr>
            <a:xfrm>
              <a:off x="6012765" y="1492471"/>
              <a:ext cx="1391283" cy="307777"/>
              <a:chOff x="8663876" y="1607138"/>
              <a:chExt cx="1391283" cy="307777"/>
            </a:xfrm>
          </p:grpSpPr>
          <p:sp>
            <p:nvSpPr>
              <p:cNvPr id="64" name="Rectangle 63">
                <a:extLst>
                  <a:ext uri="{FF2B5EF4-FFF2-40B4-BE49-F238E27FC236}">
                    <a16:creationId xmlns:a16="http://schemas.microsoft.com/office/drawing/2014/main" id="{B327494A-2494-2973-B4CB-A8D795069C26}"/>
                  </a:ext>
                </a:extLst>
              </p:cNvPr>
              <p:cNvSpPr/>
              <p:nvPr/>
            </p:nvSpPr>
            <p:spPr>
              <a:xfrm>
                <a:off x="8663876" y="1650816"/>
                <a:ext cx="225926" cy="220421"/>
              </a:xfrm>
              <a:prstGeom prst="rect">
                <a:avLst/>
              </a:prstGeom>
              <a:solidFill>
                <a:srgbClr val="0072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5" name="Rectangle 64">
                <a:extLst>
                  <a:ext uri="{FF2B5EF4-FFF2-40B4-BE49-F238E27FC236}">
                    <a16:creationId xmlns:a16="http://schemas.microsoft.com/office/drawing/2014/main" id="{A4412D31-8C6F-255C-578E-AD8F11C10A6C}"/>
                  </a:ext>
                </a:extLst>
              </p:cNvPr>
              <p:cNvSpPr/>
              <p:nvPr/>
            </p:nvSpPr>
            <p:spPr>
              <a:xfrm>
                <a:off x="8928473" y="1650816"/>
                <a:ext cx="225926" cy="220421"/>
              </a:xfrm>
              <a:prstGeom prst="rect">
                <a:avLst/>
              </a:prstGeom>
              <a:solidFill>
                <a:srgbClr val="0072BD">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6" name="TextBox 65">
                <a:extLst>
                  <a:ext uri="{FF2B5EF4-FFF2-40B4-BE49-F238E27FC236}">
                    <a16:creationId xmlns:a16="http://schemas.microsoft.com/office/drawing/2014/main" id="{8D9B997E-238D-1E4F-F9E4-FC301E1E01D6}"/>
                  </a:ext>
                </a:extLst>
              </p:cNvPr>
              <p:cNvSpPr txBox="1"/>
              <p:nvPr/>
            </p:nvSpPr>
            <p:spPr>
              <a:xfrm>
                <a:off x="9083675" y="1607138"/>
                <a:ext cx="9714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Lead Acid</a:t>
                </a:r>
              </a:p>
            </p:txBody>
          </p:sp>
        </p:grpSp>
        <p:grpSp>
          <p:nvGrpSpPr>
            <p:cNvPr id="56" name="Group 55">
              <a:extLst>
                <a:ext uri="{FF2B5EF4-FFF2-40B4-BE49-F238E27FC236}">
                  <a16:creationId xmlns:a16="http://schemas.microsoft.com/office/drawing/2014/main" id="{41CA5289-7B3A-3B7B-3AA1-3CDF31C97020}"/>
                </a:ext>
              </a:extLst>
            </p:cNvPr>
            <p:cNvGrpSpPr/>
            <p:nvPr/>
          </p:nvGrpSpPr>
          <p:grpSpPr>
            <a:xfrm>
              <a:off x="6277362" y="1763960"/>
              <a:ext cx="1644712" cy="307777"/>
              <a:chOff x="9418995" y="1822134"/>
              <a:chExt cx="1644712" cy="307777"/>
            </a:xfrm>
          </p:grpSpPr>
          <p:sp>
            <p:nvSpPr>
              <p:cNvPr id="62" name="Rectangle 61">
                <a:extLst>
                  <a:ext uri="{FF2B5EF4-FFF2-40B4-BE49-F238E27FC236}">
                    <a16:creationId xmlns:a16="http://schemas.microsoft.com/office/drawing/2014/main" id="{6D0A5D4E-A7E5-B23E-037C-4FD8D4CC5F36}"/>
                  </a:ext>
                </a:extLst>
              </p:cNvPr>
              <p:cNvSpPr/>
              <p:nvPr/>
            </p:nvSpPr>
            <p:spPr>
              <a:xfrm>
                <a:off x="9418995" y="1865812"/>
                <a:ext cx="225926" cy="220421"/>
              </a:xfrm>
              <a:prstGeom prst="rect">
                <a:avLst/>
              </a:prstGeom>
              <a:solidFill>
                <a:srgbClr val="D953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3" name="TextBox 62">
                <a:extLst>
                  <a:ext uri="{FF2B5EF4-FFF2-40B4-BE49-F238E27FC236}">
                    <a16:creationId xmlns:a16="http://schemas.microsoft.com/office/drawing/2014/main" id="{D6E201F5-B893-AFF9-5A91-3AEA2ADE5CCD}"/>
                  </a:ext>
                </a:extLst>
              </p:cNvPr>
              <p:cNvSpPr txBox="1"/>
              <p:nvPr/>
            </p:nvSpPr>
            <p:spPr>
              <a:xfrm>
                <a:off x="9574197" y="1822134"/>
                <a:ext cx="148951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Nickel Cadmium</a:t>
                </a:r>
              </a:p>
            </p:txBody>
          </p:sp>
        </p:grpSp>
        <p:grpSp>
          <p:nvGrpSpPr>
            <p:cNvPr id="57" name="Group 56">
              <a:extLst>
                <a:ext uri="{FF2B5EF4-FFF2-40B4-BE49-F238E27FC236}">
                  <a16:creationId xmlns:a16="http://schemas.microsoft.com/office/drawing/2014/main" id="{E5C373B3-0995-07CC-DA59-BB33449081DD}"/>
                </a:ext>
              </a:extLst>
            </p:cNvPr>
            <p:cNvGrpSpPr/>
            <p:nvPr/>
          </p:nvGrpSpPr>
          <p:grpSpPr>
            <a:xfrm>
              <a:off x="6010520" y="2035450"/>
              <a:ext cx="1481950" cy="307777"/>
              <a:chOff x="9152153" y="2148065"/>
              <a:chExt cx="1481950" cy="307777"/>
            </a:xfrm>
          </p:grpSpPr>
          <p:sp>
            <p:nvSpPr>
              <p:cNvPr id="59" name="TextBox 58">
                <a:extLst>
                  <a:ext uri="{FF2B5EF4-FFF2-40B4-BE49-F238E27FC236}">
                    <a16:creationId xmlns:a16="http://schemas.microsoft.com/office/drawing/2014/main" id="{79548DFB-C7C5-B626-898A-BFD4D17FBC98}"/>
                  </a:ext>
                </a:extLst>
              </p:cNvPr>
              <p:cNvSpPr txBox="1"/>
              <p:nvPr/>
            </p:nvSpPr>
            <p:spPr>
              <a:xfrm>
                <a:off x="9574197" y="2148065"/>
                <a:ext cx="105990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Lithium-ion</a:t>
                </a:r>
              </a:p>
            </p:txBody>
          </p:sp>
          <p:sp>
            <p:nvSpPr>
              <p:cNvPr id="60" name="Rectangle 59">
                <a:extLst>
                  <a:ext uri="{FF2B5EF4-FFF2-40B4-BE49-F238E27FC236}">
                    <a16:creationId xmlns:a16="http://schemas.microsoft.com/office/drawing/2014/main" id="{4A7387DD-ECA6-9EB3-87F2-4C56071E3A66}"/>
                  </a:ext>
                </a:extLst>
              </p:cNvPr>
              <p:cNvSpPr/>
              <p:nvPr/>
            </p:nvSpPr>
            <p:spPr>
              <a:xfrm>
                <a:off x="9152153" y="2191743"/>
                <a:ext cx="225926" cy="220421"/>
              </a:xfrm>
              <a:prstGeom prst="rect">
                <a:avLst/>
              </a:prstGeom>
              <a:solidFill>
                <a:srgbClr val="77AC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1" name="Rectangle 60">
                <a:extLst>
                  <a:ext uri="{FF2B5EF4-FFF2-40B4-BE49-F238E27FC236}">
                    <a16:creationId xmlns:a16="http://schemas.microsoft.com/office/drawing/2014/main" id="{5174D8C8-551D-C00A-3507-3B8D52AC9D8A}"/>
                  </a:ext>
                </a:extLst>
              </p:cNvPr>
              <p:cNvSpPr/>
              <p:nvPr/>
            </p:nvSpPr>
            <p:spPr>
              <a:xfrm>
                <a:off x="9418995" y="2191743"/>
                <a:ext cx="225926" cy="220421"/>
              </a:xfrm>
              <a:prstGeom prst="rect">
                <a:avLst/>
              </a:prstGeom>
              <a:solidFill>
                <a:srgbClr val="77AC3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193458056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0E7D47-065E-0BA3-D9AB-900204F40A9C}"/>
              </a:ext>
            </a:extLst>
          </p:cNvPr>
          <p:cNvSpPr>
            <a:spLocks noGrp="1"/>
          </p:cNvSpPr>
          <p:nvPr>
            <p:ph idx="1"/>
          </p:nvPr>
        </p:nvSpPr>
        <p:spPr>
          <a:xfrm>
            <a:off x="210956" y="1367734"/>
            <a:ext cx="6554969" cy="5029200"/>
          </a:xfrm>
        </p:spPr>
        <p:txBody>
          <a:bodyPr/>
          <a:lstStyle/>
          <a:p>
            <a:pPr>
              <a:spcBef>
                <a:spcPts val="600"/>
              </a:spcBef>
            </a:pPr>
            <a:r>
              <a:rPr lang="en-US" sz="1800" b="1" dirty="0"/>
              <a:t>Approx. 90k packs,</a:t>
            </a:r>
            <a:r>
              <a:rPr lang="en-US" sz="1800" dirty="0"/>
              <a:t> </a:t>
            </a:r>
            <a:r>
              <a:rPr lang="en-US" sz="1800" b="1" dirty="0"/>
              <a:t>&gt; 1M 18650 cells</a:t>
            </a:r>
            <a:r>
              <a:rPr lang="en-US" sz="1800" dirty="0"/>
              <a:t>,</a:t>
            </a:r>
            <a:r>
              <a:rPr lang="en-US" sz="1800" b="1" dirty="0"/>
              <a:t> 15 MWh, $28M annually</a:t>
            </a:r>
          </a:p>
          <a:p>
            <a:pPr lvl="1">
              <a:spcBef>
                <a:spcPts val="600"/>
              </a:spcBef>
            </a:pPr>
            <a:r>
              <a:rPr lang="en-US" sz="1600" dirty="0"/>
              <a:t>Mostly standardized batteries except for handheld tactical radio batteries</a:t>
            </a:r>
          </a:p>
          <a:p>
            <a:pPr>
              <a:spcBef>
                <a:spcPts val="600"/>
              </a:spcBef>
            </a:pPr>
            <a:r>
              <a:rPr lang="en-US" sz="1800" b="1" dirty="0"/>
              <a:t>Opportunity to reduce costs, improve safety &amp; interoperability by:</a:t>
            </a:r>
          </a:p>
          <a:p>
            <a:pPr lvl="1">
              <a:spcBef>
                <a:spcPts val="600"/>
              </a:spcBef>
            </a:pPr>
            <a:r>
              <a:rPr lang="en-US" sz="1600" dirty="0"/>
              <a:t>Standardizing tactical radio batteries</a:t>
            </a:r>
          </a:p>
          <a:p>
            <a:pPr lvl="1">
              <a:spcBef>
                <a:spcPts val="600"/>
              </a:spcBef>
            </a:pPr>
            <a:r>
              <a:rPr lang="en-US" sz="1600" dirty="0"/>
              <a:t>Closing non-certified battery loopholes (e.g., “designed to standard” BB2590s)</a:t>
            </a:r>
          </a:p>
          <a:p>
            <a:pPr>
              <a:spcBef>
                <a:spcPts val="600"/>
              </a:spcBef>
            </a:pPr>
            <a:r>
              <a:rPr lang="en-US" sz="1800" b="1" dirty="0"/>
              <a:t>Full benefits in the dismounted domain hinge on interoperability across systems</a:t>
            </a:r>
          </a:p>
          <a:p>
            <a:pPr lvl="1">
              <a:spcBef>
                <a:spcPts val="600"/>
              </a:spcBef>
            </a:pPr>
            <a:r>
              <a:rPr lang="en-US" sz="1600" dirty="0"/>
              <a:t>Ex., STUB interoperability reduces soldier cognitive burden &amp; enables opportunity to optimize soldier/squad energy management via increased energy awareness</a:t>
            </a:r>
          </a:p>
          <a:p>
            <a:pPr lvl="1">
              <a:spcBef>
                <a:spcPts val="600"/>
              </a:spcBef>
            </a:pPr>
            <a:r>
              <a:rPr lang="en-US" sz="1600" dirty="0"/>
              <a:t>Further assessments required to fully quantify the benefits of greater interoperability and potential intersection of dismounted and unmanned systems batteries</a:t>
            </a:r>
            <a:endParaRPr lang="en-US" sz="1400" b="1" dirty="0"/>
          </a:p>
          <a:p>
            <a:pPr lvl="1"/>
            <a:endParaRPr lang="en-US" sz="1400" b="1" dirty="0"/>
          </a:p>
          <a:p>
            <a:endParaRPr lang="en-US" sz="1600" dirty="0"/>
          </a:p>
        </p:txBody>
      </p:sp>
      <p:sp>
        <p:nvSpPr>
          <p:cNvPr id="2" name="Slide Number Placeholder 1">
            <a:extLst>
              <a:ext uri="{FF2B5EF4-FFF2-40B4-BE49-F238E27FC236}">
                <a16:creationId xmlns:a16="http://schemas.microsoft.com/office/drawing/2014/main" id="{104CC837-5330-4462-C40A-9273A463219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00A1A0BE-9D92-3C97-CDCB-857A59CE4073}"/>
              </a:ext>
            </a:extLst>
          </p:cNvPr>
          <p:cNvSpPr>
            <a:spLocks noGrp="1"/>
          </p:cNvSpPr>
          <p:nvPr>
            <p:ph type="title"/>
          </p:nvPr>
        </p:nvSpPr>
        <p:spPr>
          <a:xfrm>
            <a:off x="1181100" y="0"/>
            <a:ext cx="9791700" cy="1005840"/>
          </a:xfrm>
        </p:spPr>
        <p:txBody>
          <a:bodyPr/>
          <a:lstStyle/>
          <a:p>
            <a:r>
              <a:rPr lang="en-US" sz="2400"/>
              <a:t>Dismounted Domain: Current Largest DoD Consumer of Li-ion Batteries, Largely Standardized, Heavily Reliant on 18650s</a:t>
            </a:r>
          </a:p>
        </p:txBody>
      </p:sp>
      <p:grpSp>
        <p:nvGrpSpPr>
          <p:cNvPr id="5" name="Group 4">
            <a:extLst>
              <a:ext uri="{FF2B5EF4-FFF2-40B4-BE49-F238E27FC236}">
                <a16:creationId xmlns:a16="http://schemas.microsoft.com/office/drawing/2014/main" id="{8B75262D-BFF5-8615-F13E-D4B659F1232F}"/>
              </a:ext>
            </a:extLst>
          </p:cNvPr>
          <p:cNvGrpSpPr/>
          <p:nvPr/>
        </p:nvGrpSpPr>
        <p:grpSpPr>
          <a:xfrm>
            <a:off x="7120683" y="1410693"/>
            <a:ext cx="4956317" cy="4036614"/>
            <a:chOff x="6822103" y="1638756"/>
            <a:chExt cx="4956317" cy="4036614"/>
          </a:xfrm>
        </p:grpSpPr>
        <p:pic>
          <p:nvPicPr>
            <p:cNvPr id="6" name="Picture 2" descr="1:72 Two Kneeling Soldiers and Commanding Officer, US Army Infantry Squad  2nd Division | Artur model centrum - obchod s tradicí pro modeláře.">
              <a:extLst>
                <a:ext uri="{FF2B5EF4-FFF2-40B4-BE49-F238E27FC236}">
                  <a16:creationId xmlns:a16="http://schemas.microsoft.com/office/drawing/2014/main" id="{35DDFA07-DC21-B257-7D15-3735B65C126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6831199" y="1852632"/>
              <a:ext cx="2329261" cy="20052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724A9C5-10F3-B265-CA27-80DE2E05B65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9160460" y="1933012"/>
              <a:ext cx="2617960" cy="1986915"/>
            </a:xfrm>
            <a:prstGeom prst="rect">
              <a:avLst/>
            </a:prstGeom>
            <a:noFill/>
          </p:spPr>
        </p:pic>
        <p:pic>
          <p:nvPicPr>
            <p:cNvPr id="8" name="Picture 7">
              <a:extLst>
                <a:ext uri="{FF2B5EF4-FFF2-40B4-BE49-F238E27FC236}">
                  <a16:creationId xmlns:a16="http://schemas.microsoft.com/office/drawing/2014/main" id="{D0B93A13-B598-CA4E-97A8-A04387531FA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60384" y="4164083"/>
              <a:ext cx="1634981" cy="1411494"/>
            </a:xfrm>
            <a:prstGeom prst="rect">
              <a:avLst/>
            </a:prstGeom>
          </p:spPr>
        </p:pic>
        <p:pic>
          <p:nvPicPr>
            <p:cNvPr id="9" name="Picture 4" descr="BT-70791LU BB-2590A/U BT-70791CK, BB-2590/U 8.5 Ah Rechargeable Lithium-Ion  Battery | Bren-Tronics">
              <a:extLst>
                <a:ext uri="{FF2B5EF4-FFF2-40B4-BE49-F238E27FC236}">
                  <a16:creationId xmlns:a16="http://schemas.microsoft.com/office/drawing/2014/main" id="{A852F913-756F-0939-B752-ED3336C67274}"/>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979858" y="4077631"/>
              <a:ext cx="380526" cy="464147"/>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0FE95DE4-2283-E0FD-EA9C-0926CFBA912D}"/>
                </a:ext>
              </a:extLst>
            </p:cNvPr>
            <p:cNvSpPr/>
            <p:nvPr/>
          </p:nvSpPr>
          <p:spPr>
            <a:xfrm>
              <a:off x="7377773" y="4203328"/>
              <a:ext cx="533400" cy="114949"/>
            </a:xfrm>
            <a:custGeom>
              <a:avLst/>
              <a:gdLst>
                <a:gd name="connsiteX0" fmla="*/ 0 w 533400"/>
                <a:gd name="connsiteY0" fmla="*/ 76849 h 114949"/>
                <a:gd name="connsiteX1" fmla="*/ 209550 w 533400"/>
                <a:gd name="connsiteY1" fmla="*/ 649 h 114949"/>
                <a:gd name="connsiteX2" fmla="*/ 533400 w 533400"/>
                <a:gd name="connsiteY2" fmla="*/ 114949 h 114949"/>
              </a:gdLst>
              <a:ahLst/>
              <a:cxnLst>
                <a:cxn ang="0">
                  <a:pos x="connsiteX0" y="connsiteY0"/>
                </a:cxn>
                <a:cxn ang="0">
                  <a:pos x="connsiteX1" y="connsiteY1"/>
                </a:cxn>
                <a:cxn ang="0">
                  <a:pos x="connsiteX2" y="connsiteY2"/>
                </a:cxn>
              </a:cxnLst>
              <a:rect l="l" t="t" r="r" b="b"/>
              <a:pathLst>
                <a:path w="533400" h="114949">
                  <a:moveTo>
                    <a:pt x="0" y="76849"/>
                  </a:moveTo>
                  <a:cubicBezTo>
                    <a:pt x="60325" y="35574"/>
                    <a:pt x="120650" y="-5701"/>
                    <a:pt x="209550" y="649"/>
                  </a:cubicBezTo>
                  <a:cubicBezTo>
                    <a:pt x="298450" y="6999"/>
                    <a:pt x="415925" y="60974"/>
                    <a:pt x="533400" y="114949"/>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417C926D-A340-D3EE-92BF-2CDBFE261D08}"/>
                </a:ext>
              </a:extLst>
            </p:cNvPr>
            <p:cNvSpPr txBox="1"/>
            <p:nvPr/>
          </p:nvSpPr>
          <p:spPr>
            <a:xfrm>
              <a:off x="6822103" y="4487873"/>
              <a:ext cx="69603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a:ea typeface="+mn-ea"/>
                  <a:cs typeface="+mn-cs"/>
                </a:rPr>
                <a:t>BB2590</a:t>
              </a:r>
            </a:p>
          </p:txBody>
        </p:sp>
        <p:pic>
          <p:nvPicPr>
            <p:cNvPr id="12" name="Picture 6" descr="RQ-11 Raven Unmanned Aerial Vehicle, United States of America">
              <a:extLst>
                <a:ext uri="{FF2B5EF4-FFF2-40B4-BE49-F238E27FC236}">
                  <a16:creationId xmlns:a16="http://schemas.microsoft.com/office/drawing/2014/main" id="{C991A53F-8121-4FEF-CCC8-7A38E883F2E4}"/>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9208298" y="4742154"/>
              <a:ext cx="1839889" cy="8871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BT-70757BV, 6.8Ah, Standard BB-2557/U Rechargeable Lithium-Ion Battery |  Bren-Tronics">
              <a:extLst>
                <a:ext uri="{FF2B5EF4-FFF2-40B4-BE49-F238E27FC236}">
                  <a16:creationId xmlns:a16="http://schemas.microsoft.com/office/drawing/2014/main" id="{B6F1E2E2-4655-B665-2105-905AAD35E82C}"/>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424465" y="4479235"/>
              <a:ext cx="366120" cy="3661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83E6C8C-9529-C392-498F-268CE5FE8FF9}"/>
                </a:ext>
              </a:extLst>
            </p:cNvPr>
            <p:cNvSpPr txBox="1"/>
            <p:nvPr/>
          </p:nvSpPr>
          <p:spPr>
            <a:xfrm>
              <a:off x="9260689" y="4819145"/>
              <a:ext cx="69603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a:ea typeface="+mn-ea"/>
                  <a:cs typeface="+mn-cs"/>
                </a:rPr>
                <a:t>BB2557</a:t>
              </a:r>
            </a:p>
          </p:txBody>
        </p:sp>
        <p:sp>
          <p:nvSpPr>
            <p:cNvPr id="15" name="Freeform: Shape 14">
              <a:extLst>
                <a:ext uri="{FF2B5EF4-FFF2-40B4-BE49-F238E27FC236}">
                  <a16:creationId xmlns:a16="http://schemas.microsoft.com/office/drawing/2014/main" id="{E4DEAE62-F612-75E4-84E3-BB9745DE112F}"/>
                </a:ext>
              </a:extLst>
            </p:cNvPr>
            <p:cNvSpPr/>
            <p:nvPr/>
          </p:nvSpPr>
          <p:spPr>
            <a:xfrm>
              <a:off x="9779780" y="4613196"/>
              <a:ext cx="382137" cy="284259"/>
            </a:xfrm>
            <a:custGeom>
              <a:avLst/>
              <a:gdLst>
                <a:gd name="connsiteX0" fmla="*/ 0 w 382137"/>
                <a:gd name="connsiteY0" fmla="*/ 24951 h 284259"/>
                <a:gd name="connsiteX1" fmla="*/ 232012 w 382137"/>
                <a:gd name="connsiteY1" fmla="*/ 24951 h 284259"/>
                <a:gd name="connsiteX2" fmla="*/ 382137 w 382137"/>
                <a:gd name="connsiteY2" fmla="*/ 284259 h 284259"/>
              </a:gdLst>
              <a:ahLst/>
              <a:cxnLst>
                <a:cxn ang="0">
                  <a:pos x="connsiteX0" y="connsiteY0"/>
                </a:cxn>
                <a:cxn ang="0">
                  <a:pos x="connsiteX1" y="connsiteY1"/>
                </a:cxn>
                <a:cxn ang="0">
                  <a:pos x="connsiteX2" y="connsiteY2"/>
                </a:cxn>
              </a:cxnLst>
              <a:rect l="l" t="t" r="r" b="b"/>
              <a:pathLst>
                <a:path w="382137" h="284259">
                  <a:moveTo>
                    <a:pt x="0" y="24951"/>
                  </a:moveTo>
                  <a:cubicBezTo>
                    <a:pt x="84161" y="3342"/>
                    <a:pt x="168322" y="-18267"/>
                    <a:pt x="232012" y="24951"/>
                  </a:cubicBezTo>
                  <a:cubicBezTo>
                    <a:pt x="295702" y="68169"/>
                    <a:pt x="338919" y="176214"/>
                    <a:pt x="382137" y="284259"/>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Rounded Corners 15">
              <a:extLst>
                <a:ext uri="{FF2B5EF4-FFF2-40B4-BE49-F238E27FC236}">
                  <a16:creationId xmlns:a16="http://schemas.microsoft.com/office/drawing/2014/main" id="{EFBD6278-5EBF-B041-C646-4763520CF98F}"/>
                </a:ext>
              </a:extLst>
            </p:cNvPr>
            <p:cNvSpPr/>
            <p:nvPr/>
          </p:nvSpPr>
          <p:spPr>
            <a:xfrm>
              <a:off x="9119515" y="1892068"/>
              <a:ext cx="2585921" cy="204406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Rounded Corners 16">
              <a:extLst>
                <a:ext uri="{FF2B5EF4-FFF2-40B4-BE49-F238E27FC236}">
                  <a16:creationId xmlns:a16="http://schemas.microsoft.com/office/drawing/2014/main" id="{E12318F7-B331-F092-E6C9-15E69FFCD834}"/>
                </a:ext>
              </a:extLst>
            </p:cNvPr>
            <p:cNvSpPr/>
            <p:nvPr/>
          </p:nvSpPr>
          <p:spPr>
            <a:xfrm>
              <a:off x="9119515" y="4000307"/>
              <a:ext cx="2585921" cy="167506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8" name="Picture 10" descr="DJI Mavic Air 2 Drone Quadcopter 48MP &amp;amp; 4K Video Beginner level With Remote Control (CP.MA.00000176.03) (Renewed)">
              <a:extLst>
                <a:ext uri="{FF2B5EF4-FFF2-40B4-BE49-F238E27FC236}">
                  <a16:creationId xmlns:a16="http://schemas.microsoft.com/office/drawing/2014/main" id="{E5D488D5-DC8C-D283-CF94-4653F6680FD5}"/>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0288612" y="4076815"/>
              <a:ext cx="1271610" cy="60116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87D9511C-1564-EA0A-780B-7FAA693DF320}"/>
                </a:ext>
              </a:extLst>
            </p:cNvPr>
            <p:cNvSpPr/>
            <p:nvPr/>
          </p:nvSpPr>
          <p:spPr>
            <a:xfrm>
              <a:off x="6822103" y="4000307"/>
              <a:ext cx="2250909" cy="167506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Arrow: Right 19">
              <a:extLst>
                <a:ext uri="{FF2B5EF4-FFF2-40B4-BE49-F238E27FC236}">
                  <a16:creationId xmlns:a16="http://schemas.microsoft.com/office/drawing/2014/main" id="{ED207ADC-D4CC-C8EE-96D2-800D4D7B1959}"/>
                </a:ext>
              </a:extLst>
            </p:cNvPr>
            <p:cNvSpPr/>
            <p:nvPr/>
          </p:nvSpPr>
          <p:spPr>
            <a:xfrm>
              <a:off x="8857185" y="2791002"/>
              <a:ext cx="378691" cy="2709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Arrow: Right 20">
              <a:extLst>
                <a:ext uri="{FF2B5EF4-FFF2-40B4-BE49-F238E27FC236}">
                  <a16:creationId xmlns:a16="http://schemas.microsoft.com/office/drawing/2014/main" id="{D9E74B42-79AD-CF80-075B-9A55BCD6E39B}"/>
                </a:ext>
              </a:extLst>
            </p:cNvPr>
            <p:cNvSpPr/>
            <p:nvPr/>
          </p:nvSpPr>
          <p:spPr>
            <a:xfrm rot="5400000">
              <a:off x="7717594" y="3839271"/>
              <a:ext cx="378691" cy="2709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Arrow: Right 21">
              <a:extLst>
                <a:ext uri="{FF2B5EF4-FFF2-40B4-BE49-F238E27FC236}">
                  <a16:creationId xmlns:a16="http://schemas.microsoft.com/office/drawing/2014/main" id="{4A8AAD21-6E09-2783-BE26-246F4B9A43AD}"/>
                </a:ext>
              </a:extLst>
            </p:cNvPr>
            <p:cNvSpPr/>
            <p:nvPr/>
          </p:nvSpPr>
          <p:spPr>
            <a:xfrm rot="2473009">
              <a:off x="8954855" y="3843078"/>
              <a:ext cx="378691" cy="2709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 name="Picture 18" descr="DJI Intelligent Flight Battery for Air 2S &amp; Mavic Air 2">
              <a:extLst>
                <a:ext uri="{FF2B5EF4-FFF2-40B4-BE49-F238E27FC236}">
                  <a16:creationId xmlns:a16="http://schemas.microsoft.com/office/drawing/2014/main" id="{EBA27685-4F7F-1FC3-108A-3F98C9415C8E}"/>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847222" y="4083176"/>
              <a:ext cx="350317" cy="350317"/>
            </a:xfrm>
            <a:prstGeom prst="rect">
              <a:avLst/>
            </a:prstGeom>
            <a:noFill/>
            <a:extLst>
              <a:ext uri="{909E8E84-426E-40DD-AFC4-6F175D3DCCD1}">
                <a14:hiddenFill xmlns:a14="http://schemas.microsoft.com/office/drawing/2010/main">
                  <a:solidFill>
                    <a:srgbClr val="FFFFFF"/>
                  </a:solidFill>
                </a14:hiddenFill>
              </a:ext>
            </a:extLst>
          </p:spPr>
        </p:pic>
        <p:sp>
          <p:nvSpPr>
            <p:cNvPr id="24" name="Freeform: Shape 23">
              <a:extLst>
                <a:ext uri="{FF2B5EF4-FFF2-40B4-BE49-F238E27FC236}">
                  <a16:creationId xmlns:a16="http://schemas.microsoft.com/office/drawing/2014/main" id="{17701E0A-F98E-287E-5C8E-15985B9AF712}"/>
                </a:ext>
              </a:extLst>
            </p:cNvPr>
            <p:cNvSpPr/>
            <p:nvPr/>
          </p:nvSpPr>
          <p:spPr>
            <a:xfrm>
              <a:off x="10198778" y="4086922"/>
              <a:ext cx="312616" cy="46951"/>
            </a:xfrm>
            <a:custGeom>
              <a:avLst/>
              <a:gdLst>
                <a:gd name="connsiteX0" fmla="*/ 0 w 312616"/>
                <a:gd name="connsiteY0" fmla="*/ 39136 h 46951"/>
                <a:gd name="connsiteX1" fmla="*/ 117231 w 312616"/>
                <a:gd name="connsiteY1" fmla="*/ 59 h 46951"/>
                <a:gd name="connsiteX2" fmla="*/ 312616 w 312616"/>
                <a:gd name="connsiteY2" fmla="*/ 46951 h 46951"/>
              </a:gdLst>
              <a:ahLst/>
              <a:cxnLst>
                <a:cxn ang="0">
                  <a:pos x="connsiteX0" y="connsiteY0"/>
                </a:cxn>
                <a:cxn ang="0">
                  <a:pos x="connsiteX1" y="connsiteY1"/>
                </a:cxn>
                <a:cxn ang="0">
                  <a:pos x="connsiteX2" y="connsiteY2"/>
                </a:cxn>
              </a:cxnLst>
              <a:rect l="l" t="t" r="r" b="b"/>
              <a:pathLst>
                <a:path w="312616" h="46951">
                  <a:moveTo>
                    <a:pt x="0" y="39136"/>
                  </a:moveTo>
                  <a:cubicBezTo>
                    <a:pt x="32564" y="18946"/>
                    <a:pt x="65128" y="-1243"/>
                    <a:pt x="117231" y="59"/>
                  </a:cubicBezTo>
                  <a:cubicBezTo>
                    <a:pt x="169334" y="1361"/>
                    <a:pt x="240975" y="24156"/>
                    <a:pt x="312616" y="46951"/>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1599A3E3-BF92-B55A-BBC0-E66B6947D70C}"/>
                </a:ext>
              </a:extLst>
            </p:cNvPr>
            <p:cNvSpPr txBox="1"/>
            <p:nvPr/>
          </p:nvSpPr>
          <p:spPr>
            <a:xfrm>
              <a:off x="9810299" y="4356779"/>
              <a:ext cx="632097"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a:ea typeface="+mn-ea"/>
                  <a:cs typeface="+mn-cs"/>
                </a:rPr>
                <a:t>COTS</a:t>
              </a:r>
            </a:p>
          </p:txBody>
        </p:sp>
        <p:pic>
          <p:nvPicPr>
            <p:cNvPr id="26" name="Picture 2" descr="Pile Of Dead Batteries Photograph by Mark Sykes - Fine Art America">
              <a:extLst>
                <a:ext uri="{FF2B5EF4-FFF2-40B4-BE49-F238E27FC236}">
                  <a16:creationId xmlns:a16="http://schemas.microsoft.com/office/drawing/2014/main" id="{2ED23C68-AFA5-3087-DE82-8285849A7F86}"/>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8410459" y="1638756"/>
              <a:ext cx="742757" cy="74275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BC055E42-02EF-EC58-6197-402780B93059}"/>
                </a:ext>
              </a:extLst>
            </p:cNvPr>
            <p:cNvSpPr txBox="1"/>
            <p:nvPr/>
          </p:nvSpPr>
          <p:spPr>
            <a:xfrm>
              <a:off x="8354604" y="2351211"/>
              <a:ext cx="84008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loose cells</a:t>
              </a:r>
            </a:p>
          </p:txBody>
        </p:sp>
      </p:grpSp>
      <p:pic>
        <p:nvPicPr>
          <p:cNvPr id="28" name="Picture 27">
            <a:extLst>
              <a:ext uri="{FF2B5EF4-FFF2-40B4-BE49-F238E27FC236}">
                <a16:creationId xmlns:a16="http://schemas.microsoft.com/office/drawing/2014/main" id="{2A0352CA-48F7-4F8A-3BD3-185DFA2944C6}"/>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b="3533"/>
          <a:stretch/>
        </p:blipFill>
        <p:spPr>
          <a:xfrm>
            <a:off x="7953586" y="5625356"/>
            <a:ext cx="1900421" cy="798361"/>
          </a:xfrm>
          <a:prstGeom prst="rect">
            <a:avLst/>
          </a:prstGeom>
        </p:spPr>
      </p:pic>
      <p:pic>
        <p:nvPicPr>
          <p:cNvPr id="29" name="Picture 28">
            <a:extLst>
              <a:ext uri="{FF2B5EF4-FFF2-40B4-BE49-F238E27FC236}">
                <a16:creationId xmlns:a16="http://schemas.microsoft.com/office/drawing/2014/main" id="{15B3CA11-803F-52D5-CAAA-1606B361140B}"/>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0024102" y="5626938"/>
            <a:ext cx="1961828" cy="796779"/>
          </a:xfrm>
          <a:prstGeom prst="rect">
            <a:avLst/>
          </a:prstGeom>
        </p:spPr>
      </p:pic>
      <p:cxnSp>
        <p:nvCxnSpPr>
          <p:cNvPr id="34" name="Straight Connector 33">
            <a:extLst>
              <a:ext uri="{FF2B5EF4-FFF2-40B4-BE49-F238E27FC236}">
                <a16:creationId xmlns:a16="http://schemas.microsoft.com/office/drawing/2014/main" id="{2A7C4456-DA2D-E31F-2E18-E4288ACECCE3}"/>
              </a:ext>
            </a:extLst>
          </p:cNvPr>
          <p:cNvCxnSpPr>
            <a:cxnSpLocks/>
          </p:cNvCxnSpPr>
          <p:nvPr/>
        </p:nvCxnSpPr>
        <p:spPr>
          <a:xfrm>
            <a:off x="7183718" y="5534952"/>
            <a:ext cx="48202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3F9FE2E-AEBF-5373-149F-D9F89FD759FD}"/>
              </a:ext>
            </a:extLst>
          </p:cNvPr>
          <p:cNvSpPr txBox="1"/>
          <p:nvPr/>
        </p:nvSpPr>
        <p:spPr>
          <a:xfrm>
            <a:off x="7310946" y="5671304"/>
            <a:ext cx="69603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a:ea typeface="+mn-ea"/>
                <a:cs typeface="+mn-cs"/>
              </a:rPr>
              <a:t>STUB</a:t>
            </a:r>
          </a:p>
        </p:txBody>
      </p:sp>
      <p:sp>
        <p:nvSpPr>
          <p:cNvPr id="37" name="Freeform: Shape 36">
            <a:extLst>
              <a:ext uri="{FF2B5EF4-FFF2-40B4-BE49-F238E27FC236}">
                <a16:creationId xmlns:a16="http://schemas.microsoft.com/office/drawing/2014/main" id="{002FBDDC-E3AB-7152-632D-9D8F21EF5560}"/>
              </a:ext>
            </a:extLst>
          </p:cNvPr>
          <p:cNvSpPr/>
          <p:nvPr/>
        </p:nvSpPr>
        <p:spPr>
          <a:xfrm>
            <a:off x="9304653" y="5154627"/>
            <a:ext cx="494802" cy="550258"/>
          </a:xfrm>
          <a:custGeom>
            <a:avLst/>
            <a:gdLst>
              <a:gd name="connsiteX0" fmla="*/ 17372 w 494802"/>
              <a:gd name="connsiteY0" fmla="*/ 550258 h 550258"/>
              <a:gd name="connsiteX1" fmla="*/ 57832 w 494802"/>
              <a:gd name="connsiteY1" fmla="*/ 234669 h 550258"/>
              <a:gd name="connsiteX2" fmla="*/ 494802 w 494802"/>
              <a:gd name="connsiteY2" fmla="*/ 0 h 550258"/>
            </a:gdLst>
            <a:ahLst/>
            <a:cxnLst>
              <a:cxn ang="0">
                <a:pos x="connsiteX0" y="connsiteY0"/>
              </a:cxn>
              <a:cxn ang="0">
                <a:pos x="connsiteX1" y="connsiteY1"/>
              </a:cxn>
              <a:cxn ang="0">
                <a:pos x="connsiteX2" y="connsiteY2"/>
              </a:cxn>
            </a:cxnLst>
            <a:rect l="l" t="t" r="r" b="b"/>
            <a:pathLst>
              <a:path w="494802" h="550258">
                <a:moveTo>
                  <a:pt x="17372" y="550258"/>
                </a:moveTo>
                <a:cubicBezTo>
                  <a:pt x="-2184" y="438318"/>
                  <a:pt x="-21740" y="326379"/>
                  <a:pt x="57832" y="234669"/>
                </a:cubicBezTo>
                <a:cubicBezTo>
                  <a:pt x="137404" y="142959"/>
                  <a:pt x="316103" y="71479"/>
                  <a:pt x="494802" y="0"/>
                </a:cubicBezTo>
              </a:path>
            </a:pathLst>
          </a:custGeom>
          <a:noFill/>
          <a:ln>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B63D4CF4-39A2-2708-8DA1-0635D7FE2086}"/>
              </a:ext>
            </a:extLst>
          </p:cNvPr>
          <p:cNvSpPr txBox="1"/>
          <p:nvPr/>
        </p:nvSpPr>
        <p:spPr>
          <a:xfrm>
            <a:off x="9375027" y="4961485"/>
            <a:ext cx="3480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a:t>
            </a:r>
          </a:p>
        </p:txBody>
      </p:sp>
    </p:spTree>
    <p:extLst>
      <p:ext uri="{BB962C8B-B14F-4D97-AF65-F5344CB8AC3E}">
        <p14:creationId xmlns:p14="http://schemas.microsoft.com/office/powerpoint/2010/main" val="325774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2C68BC-259E-C73B-B9E3-A14AF98BE90B}"/>
              </a:ext>
            </a:extLst>
          </p:cNvPr>
          <p:cNvSpPr>
            <a:spLocks noGrp="1"/>
          </p:cNvSpPr>
          <p:nvPr>
            <p:ph type="sldNum" sz="quarter" idx="11"/>
          </p:nvPr>
        </p:nvSpPr>
        <p:spPr/>
        <p:txBody>
          <a:bodyPr/>
          <a:lstStyle/>
          <a:p>
            <a:fld id="{B6731FE5-2FCF-4664-8E8A-61445836C26E}" type="slidenum">
              <a:rPr lang="en-US" smtClean="0">
                <a:solidFill>
                  <a:srgbClr val="000000"/>
                </a:solidFill>
              </a:rPr>
              <a:pPr/>
              <a:t>26</a:t>
            </a:fld>
            <a:endParaRPr lang="en-US" dirty="0">
              <a:solidFill>
                <a:srgbClr val="000000"/>
              </a:solidFill>
            </a:endParaRPr>
          </a:p>
        </p:txBody>
      </p:sp>
      <p:sp>
        <p:nvSpPr>
          <p:cNvPr id="4" name="Title 3">
            <a:extLst>
              <a:ext uri="{FF2B5EF4-FFF2-40B4-BE49-F238E27FC236}">
                <a16:creationId xmlns:a16="http://schemas.microsoft.com/office/drawing/2014/main" id="{29DCDA1D-4184-C650-0171-FC63B087B7F1}"/>
              </a:ext>
            </a:extLst>
          </p:cNvPr>
          <p:cNvSpPr>
            <a:spLocks noGrp="1"/>
          </p:cNvSpPr>
          <p:nvPr>
            <p:ph type="title"/>
          </p:nvPr>
        </p:nvSpPr>
        <p:spPr/>
        <p:txBody>
          <a:bodyPr/>
          <a:lstStyle/>
          <a:p>
            <a:r>
              <a:rPr lang="en-US" sz="2800" dirty="0"/>
              <a:t>Battery Data by Domain per Year</a:t>
            </a:r>
          </a:p>
        </p:txBody>
      </p:sp>
      <p:graphicFrame>
        <p:nvGraphicFramePr>
          <p:cNvPr id="12" name="Chart 11">
            <a:extLst>
              <a:ext uri="{FF2B5EF4-FFF2-40B4-BE49-F238E27FC236}">
                <a16:creationId xmlns:a16="http://schemas.microsoft.com/office/drawing/2014/main" id="{136D05BC-5EFA-4D45-A2D0-E7ADD884219E}"/>
              </a:ext>
            </a:extLst>
          </p:cNvPr>
          <p:cNvGraphicFramePr>
            <a:graphicFrameLocks/>
          </p:cNvGraphicFramePr>
          <p:nvPr>
            <p:extLst>
              <p:ext uri="{D42A27DB-BD31-4B8C-83A1-F6EECF244321}">
                <p14:modId xmlns:p14="http://schemas.microsoft.com/office/powerpoint/2010/main" val="3928522564"/>
              </p:ext>
            </p:extLst>
          </p:nvPr>
        </p:nvGraphicFramePr>
        <p:xfrm>
          <a:off x="106088" y="2427702"/>
          <a:ext cx="4114800" cy="4114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a:extLst>
              <a:ext uri="{FF2B5EF4-FFF2-40B4-BE49-F238E27FC236}">
                <a16:creationId xmlns:a16="http://schemas.microsoft.com/office/drawing/2014/main" id="{F2E95794-625D-4D4C-B0D9-3021AE91A26D}"/>
              </a:ext>
            </a:extLst>
          </p:cNvPr>
          <p:cNvGraphicFramePr>
            <a:graphicFrameLocks/>
          </p:cNvGraphicFramePr>
          <p:nvPr>
            <p:extLst>
              <p:ext uri="{D42A27DB-BD31-4B8C-83A1-F6EECF244321}">
                <p14:modId xmlns:p14="http://schemas.microsoft.com/office/powerpoint/2010/main" val="2186928418"/>
              </p:ext>
            </p:extLst>
          </p:nvPr>
        </p:nvGraphicFramePr>
        <p:xfrm>
          <a:off x="4406174" y="2427702"/>
          <a:ext cx="2286000" cy="4114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C9D9CF85-D9D7-45D1-9D09-DB893C64CED0}"/>
              </a:ext>
            </a:extLst>
          </p:cNvPr>
          <p:cNvGraphicFramePr>
            <a:graphicFrameLocks/>
          </p:cNvGraphicFramePr>
          <p:nvPr>
            <p:extLst>
              <p:ext uri="{D42A27DB-BD31-4B8C-83A1-F6EECF244321}">
                <p14:modId xmlns:p14="http://schemas.microsoft.com/office/powerpoint/2010/main" val="1146556120"/>
              </p:ext>
            </p:extLst>
          </p:nvPr>
        </p:nvGraphicFramePr>
        <p:xfrm>
          <a:off x="6877460" y="2427702"/>
          <a:ext cx="2740184" cy="4114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7DF91F44-E952-4226-8E89-02B57C78FE4A}"/>
              </a:ext>
            </a:extLst>
          </p:cNvPr>
          <p:cNvGraphicFramePr>
            <a:graphicFrameLocks/>
          </p:cNvGraphicFramePr>
          <p:nvPr>
            <p:extLst>
              <p:ext uri="{D42A27DB-BD31-4B8C-83A1-F6EECF244321}">
                <p14:modId xmlns:p14="http://schemas.microsoft.com/office/powerpoint/2010/main" val="8573579"/>
              </p:ext>
            </p:extLst>
          </p:nvPr>
        </p:nvGraphicFramePr>
        <p:xfrm>
          <a:off x="9802930" y="2427702"/>
          <a:ext cx="2282982" cy="4114800"/>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667E0339-A540-433D-0D90-8A92E57768BC}"/>
              </a:ext>
            </a:extLst>
          </p:cNvPr>
          <p:cNvSpPr/>
          <p:nvPr/>
        </p:nvSpPr>
        <p:spPr>
          <a:xfrm>
            <a:off x="121920" y="2651760"/>
            <a:ext cx="1379220" cy="845820"/>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347397C-3516-8528-4631-3003234BC9E3}"/>
              </a:ext>
            </a:extLst>
          </p:cNvPr>
          <p:cNvSpPr/>
          <p:nvPr/>
        </p:nvSpPr>
        <p:spPr>
          <a:xfrm>
            <a:off x="2720340" y="2644140"/>
            <a:ext cx="784860" cy="906780"/>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60CA2D8-B197-4D28-8BC6-2C03842E7B9D}"/>
              </a:ext>
            </a:extLst>
          </p:cNvPr>
          <p:cNvSpPr/>
          <p:nvPr/>
        </p:nvSpPr>
        <p:spPr>
          <a:xfrm>
            <a:off x="5516880" y="2590800"/>
            <a:ext cx="662940" cy="2697480"/>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C7336CD-B86D-41B3-C96B-C2BCA6E081AD}"/>
              </a:ext>
            </a:extLst>
          </p:cNvPr>
          <p:cNvSpPr/>
          <p:nvPr/>
        </p:nvSpPr>
        <p:spPr>
          <a:xfrm>
            <a:off x="8247552" y="2667000"/>
            <a:ext cx="759288" cy="556260"/>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D515E8-8E63-36BD-E75D-46985EAD10A6}"/>
              </a:ext>
            </a:extLst>
          </p:cNvPr>
          <p:cNvSpPr/>
          <p:nvPr/>
        </p:nvSpPr>
        <p:spPr>
          <a:xfrm>
            <a:off x="10823112" y="2644140"/>
            <a:ext cx="698328" cy="853440"/>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279D8E3-056E-7D6B-7175-F15D073CC7B8}"/>
              </a:ext>
            </a:extLst>
          </p:cNvPr>
          <p:cNvSpPr txBox="1"/>
          <p:nvPr/>
        </p:nvSpPr>
        <p:spPr>
          <a:xfrm>
            <a:off x="102719" y="1116042"/>
            <a:ext cx="12085338" cy="1015663"/>
          </a:xfrm>
          <a:prstGeom prst="rect">
            <a:avLst/>
          </a:prstGeom>
          <a:noFill/>
        </p:spPr>
        <p:txBody>
          <a:bodyPr wrap="square" lIns="91440" tIns="45720" rIns="91440" bIns="45720" rtlCol="0" anchor="t">
            <a:spAutoFit/>
          </a:bodyPr>
          <a:lstStyle/>
          <a:p>
            <a:r>
              <a:rPr lang="en-US" sz="2000" dirty="0"/>
              <a:t>Rechargeable batteries purchased by DOD make up 75% by cost, 24% by quantity, and 85% by energy</a:t>
            </a:r>
          </a:p>
          <a:p>
            <a:pPr marL="342900" indent="-342900">
              <a:buFont typeface="Arial"/>
              <a:buChar char="•"/>
            </a:pPr>
            <a:r>
              <a:rPr lang="en-US" sz="2000" dirty="0"/>
              <a:t>Average rechargeable battery:  $230 per battery  | 914 </a:t>
            </a:r>
            <a:r>
              <a:rPr lang="en-US" sz="2000" dirty="0" err="1"/>
              <a:t>Wh</a:t>
            </a:r>
            <a:r>
              <a:rPr lang="en-US" sz="2000" dirty="0"/>
              <a:t>  | $252 per kWh</a:t>
            </a:r>
            <a:endParaRPr lang="en-US" sz="2000" dirty="0">
              <a:cs typeface="Arial"/>
            </a:endParaRPr>
          </a:p>
          <a:p>
            <a:pPr marL="342900" indent="-342900">
              <a:buFont typeface="Arial"/>
              <a:buChar char="•"/>
            </a:pPr>
            <a:r>
              <a:rPr lang="en-US" sz="2000" dirty="0"/>
              <a:t>Average primary battery:           $25 per battery    | 55 </a:t>
            </a:r>
            <a:r>
              <a:rPr lang="en-US" sz="2000" dirty="0" err="1"/>
              <a:t>Wh</a:t>
            </a:r>
            <a:r>
              <a:rPr lang="en-US" sz="2000" dirty="0"/>
              <a:t>    | $455 per kWh</a:t>
            </a:r>
            <a:endParaRPr lang="en-US" sz="2000" dirty="0">
              <a:cs typeface="Arial"/>
            </a:endParaRPr>
          </a:p>
        </p:txBody>
      </p:sp>
    </p:spTree>
    <p:extLst>
      <p:ext uri="{BB962C8B-B14F-4D97-AF65-F5344CB8AC3E}">
        <p14:creationId xmlns:p14="http://schemas.microsoft.com/office/powerpoint/2010/main" val="423044754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000A-1F14-7FFC-29A6-B3239B48F048}"/>
            </a:ext>
          </a:extLst>
        </p:cNvPr>
        <p:cNvGrpSpPr/>
        <p:nvPr/>
      </p:nvGrpSpPr>
      <p:grpSpPr>
        <a:xfrm>
          <a:off x="0" y="0"/>
          <a:ext cx="0" cy="0"/>
          <a:chOff x="0" y="0"/>
          <a:chExt cx="0" cy="0"/>
        </a:xfrm>
      </p:grpSpPr>
      <p:sp>
        <p:nvSpPr>
          <p:cNvPr id="16" name="Text Placeholder 3">
            <a:extLst>
              <a:ext uri="{FF2B5EF4-FFF2-40B4-BE49-F238E27FC236}">
                <a16:creationId xmlns:a16="http://schemas.microsoft.com/office/drawing/2014/main" id="{F6ADAB69-F382-0C81-AEE2-934D72BEDB81}"/>
              </a:ext>
            </a:extLst>
          </p:cNvPr>
          <p:cNvSpPr>
            <a:spLocks noGrp="1"/>
          </p:cNvSpPr>
          <p:nvPr>
            <p:ph idx="1"/>
          </p:nvPr>
        </p:nvSpPr>
        <p:spPr>
          <a:xfrm>
            <a:off x="126675" y="5306521"/>
            <a:ext cx="11938650" cy="1093249"/>
          </a:xfrm>
        </p:spPr>
        <p:txBody>
          <a:bodyPr wrap="square">
            <a:spAutoFit/>
          </a:bodyPr>
          <a:lstStyle/>
          <a:p>
            <a:pPr>
              <a:spcBef>
                <a:spcPts val="0"/>
              </a:spcBef>
              <a:spcAft>
                <a:spcPts val="600"/>
              </a:spcAft>
            </a:pPr>
            <a:r>
              <a:rPr lang="en-US" sz="2000" b="0" dirty="0">
                <a:cs typeface="Arial" panose="020B0604020202020204" pitchFamily="34" charset="0"/>
              </a:rPr>
              <a:t>A commercial drone with a ~4lb payload can fly ~2 miles on a 300Wh battery capable of ~C/2 rate</a:t>
            </a:r>
            <a:r>
              <a:rPr lang="en-US" sz="2000" b="0" baseline="30000" dirty="0">
                <a:cs typeface="Arial" panose="020B0604020202020204" pitchFamily="34" charset="0"/>
              </a:rPr>
              <a:t>[2]</a:t>
            </a:r>
            <a:endParaRPr lang="en-US" sz="1100" b="0" dirty="0">
              <a:cs typeface="Arial" panose="020B0604020202020204" pitchFamily="34" charset="0"/>
            </a:endParaRPr>
          </a:p>
          <a:p>
            <a:pPr>
              <a:spcBef>
                <a:spcPts val="0"/>
              </a:spcBef>
              <a:spcAft>
                <a:spcPts val="600"/>
              </a:spcAft>
            </a:pPr>
            <a:r>
              <a:rPr lang="en-US" sz="2000" dirty="0">
                <a:cs typeface="Arial" panose="020B0604020202020204" pitchFamily="34" charset="0"/>
              </a:rPr>
              <a:t>A demand of 2 million drones each requiring a 300Wh li-ion battery would represent ~ 100% of DOD’s total annual battery demand and &gt;1,000% of DOD annual li-ion needs</a:t>
            </a:r>
          </a:p>
        </p:txBody>
      </p:sp>
      <p:sp>
        <p:nvSpPr>
          <p:cNvPr id="25" name="Slide Number Placeholder 1">
            <a:extLst>
              <a:ext uri="{FF2B5EF4-FFF2-40B4-BE49-F238E27FC236}">
                <a16:creationId xmlns:a16="http://schemas.microsoft.com/office/drawing/2014/main" id="{35E9B8E3-01F6-9F77-43DE-574A6CAD348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E2623E8A-125C-C744-F29F-ED54A50F0425}"/>
              </a:ext>
            </a:extLst>
          </p:cNvPr>
          <p:cNvSpPr>
            <a:spLocks noGrp="1"/>
          </p:cNvSpPr>
          <p:nvPr>
            <p:ph type="title"/>
          </p:nvPr>
        </p:nvSpPr>
        <p:spPr/>
        <p:txBody>
          <a:bodyPr anchor="ctr"/>
          <a:lstStyle/>
          <a:p>
            <a:r>
              <a:rPr lang="en-US" sz="2800" dirty="0"/>
              <a:t>Wartime Implications For </a:t>
            </a:r>
            <a:r>
              <a:rPr lang="en-US" sz="2800" dirty="0" err="1"/>
              <a:t>UxS</a:t>
            </a:r>
            <a:r>
              <a:rPr lang="en-US" sz="2800" dirty="0"/>
              <a:t> Production </a:t>
            </a:r>
          </a:p>
        </p:txBody>
      </p:sp>
      <p:sp>
        <p:nvSpPr>
          <p:cNvPr id="3" name="TextBox 2">
            <a:extLst>
              <a:ext uri="{FF2B5EF4-FFF2-40B4-BE49-F238E27FC236}">
                <a16:creationId xmlns:a16="http://schemas.microsoft.com/office/drawing/2014/main" id="{C11DD19A-49E8-ACD8-54C8-C219B2EFBE25}"/>
              </a:ext>
            </a:extLst>
          </p:cNvPr>
          <p:cNvSpPr txBox="1"/>
          <p:nvPr/>
        </p:nvSpPr>
        <p:spPr>
          <a:xfrm>
            <a:off x="6604000" y="4789864"/>
            <a:ext cx="431165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https://news.panasonic.com/global/stories/1011</a:t>
            </a:r>
          </a:p>
        </p:txBody>
      </p:sp>
      <p:pic>
        <p:nvPicPr>
          <p:cNvPr id="6" name="Picture 5">
            <a:extLst>
              <a:ext uri="{FF2B5EF4-FFF2-40B4-BE49-F238E27FC236}">
                <a16:creationId xmlns:a16="http://schemas.microsoft.com/office/drawing/2014/main" id="{40FFC0E6-09D8-2E92-1F29-15A397058EC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95261" y="1826927"/>
            <a:ext cx="4771823" cy="2962726"/>
          </a:xfrm>
          <a:prstGeom prst="rect">
            <a:avLst/>
          </a:prstGeom>
        </p:spPr>
      </p:pic>
      <p:sp>
        <p:nvSpPr>
          <p:cNvPr id="7" name="TextBox 6">
            <a:extLst>
              <a:ext uri="{FF2B5EF4-FFF2-40B4-BE49-F238E27FC236}">
                <a16:creationId xmlns:a16="http://schemas.microsoft.com/office/drawing/2014/main" id="{AB809E1C-D51B-7E6C-0EF5-9BD8D3C2B913}"/>
              </a:ext>
            </a:extLst>
          </p:cNvPr>
          <p:cNvSpPr txBox="1"/>
          <p:nvPr/>
        </p:nvSpPr>
        <p:spPr>
          <a:xfrm>
            <a:off x="6122329" y="6464389"/>
            <a:ext cx="6104020" cy="215444"/>
          </a:xfrm>
          <a:prstGeom prst="rect">
            <a:avLst/>
          </a:prstGeom>
          <a:noFill/>
        </p:spPr>
        <p:txBody>
          <a:bodyPr wrap="square">
            <a:spAutoFit/>
          </a:bodyPr>
          <a:lstStyle/>
          <a:p>
            <a:r>
              <a:rPr lang="en-US" sz="800" dirty="0"/>
              <a:t>[1] https://www.wsj.com/world/low-on-ammo-ukraine-tries-to-build-a-million-explosive-drones-57f8fb52</a:t>
            </a:r>
          </a:p>
        </p:txBody>
      </p:sp>
      <p:pic>
        <p:nvPicPr>
          <p:cNvPr id="5" name="Picture 4">
            <a:extLst>
              <a:ext uri="{FF2B5EF4-FFF2-40B4-BE49-F238E27FC236}">
                <a16:creationId xmlns:a16="http://schemas.microsoft.com/office/drawing/2014/main" id="{4C7DC354-589B-E7AB-DBE6-33075D9FE3BA}"/>
              </a:ext>
            </a:extLst>
          </p:cNvPr>
          <p:cNvPicPr>
            <a:picLocks noChangeAspect="1"/>
          </p:cNvPicPr>
          <p:nvPr/>
        </p:nvPicPr>
        <p:blipFill>
          <a:blip r:embed="rId3"/>
          <a:stretch>
            <a:fillRect/>
          </a:stretch>
        </p:blipFill>
        <p:spPr>
          <a:xfrm>
            <a:off x="283667" y="1165671"/>
            <a:ext cx="3933157" cy="3856685"/>
          </a:xfrm>
          <a:prstGeom prst="rect">
            <a:avLst/>
          </a:prstGeom>
        </p:spPr>
      </p:pic>
      <p:sp>
        <p:nvSpPr>
          <p:cNvPr id="8" name="TextBox 7">
            <a:extLst>
              <a:ext uri="{FF2B5EF4-FFF2-40B4-BE49-F238E27FC236}">
                <a16:creationId xmlns:a16="http://schemas.microsoft.com/office/drawing/2014/main" id="{DBC180F0-1DC5-A547-7CF3-66B478E427F8}"/>
              </a:ext>
            </a:extLst>
          </p:cNvPr>
          <p:cNvSpPr txBox="1"/>
          <p:nvPr/>
        </p:nvSpPr>
        <p:spPr>
          <a:xfrm>
            <a:off x="6122329" y="6634629"/>
            <a:ext cx="5665792" cy="215444"/>
          </a:xfrm>
          <a:prstGeom prst="rect">
            <a:avLst/>
          </a:prstGeom>
          <a:noFill/>
        </p:spPr>
        <p:txBody>
          <a:bodyPr wrap="square">
            <a:spAutoFit/>
          </a:bodyPr>
          <a:lstStyle/>
          <a:p>
            <a:r>
              <a:rPr lang="en-US" sz="800" b="0" dirty="0">
                <a:latin typeface="Arial" panose="020B0604020202020204" pitchFamily="34" charset="0"/>
                <a:cs typeface="Arial" panose="020B0604020202020204" pitchFamily="34" charset="0"/>
              </a:rPr>
              <a:t>[2]. https://uavsystemsinternational.com/pages/heavy-lift-payload-drones </a:t>
            </a:r>
            <a:endParaRPr lang="en-US" sz="800" dirty="0"/>
          </a:p>
        </p:txBody>
      </p:sp>
      <p:sp>
        <p:nvSpPr>
          <p:cNvPr id="2" name="TextBox 1">
            <a:extLst>
              <a:ext uri="{FF2B5EF4-FFF2-40B4-BE49-F238E27FC236}">
                <a16:creationId xmlns:a16="http://schemas.microsoft.com/office/drawing/2014/main" id="{3322C3DF-D307-AC42-40B8-6DB049E3B86D}"/>
              </a:ext>
            </a:extLst>
          </p:cNvPr>
          <p:cNvSpPr txBox="1"/>
          <p:nvPr/>
        </p:nvSpPr>
        <p:spPr>
          <a:xfrm>
            <a:off x="9347473" y="4551137"/>
            <a:ext cx="412955" cy="261610"/>
          </a:xfrm>
          <a:prstGeom prst="rect">
            <a:avLst/>
          </a:prstGeom>
          <a:noFill/>
        </p:spPr>
        <p:txBody>
          <a:bodyPr wrap="square" rtlCol="0">
            <a:spAutoFit/>
          </a:bodyPr>
          <a:lstStyle/>
          <a:p>
            <a:r>
              <a:rPr lang="en-US" sz="1050" dirty="0"/>
              <a:t>[1]</a:t>
            </a:r>
          </a:p>
        </p:txBody>
      </p:sp>
      <p:pic>
        <p:nvPicPr>
          <p:cNvPr id="9" name="Picture 8">
            <a:extLst>
              <a:ext uri="{FF2B5EF4-FFF2-40B4-BE49-F238E27FC236}">
                <a16:creationId xmlns:a16="http://schemas.microsoft.com/office/drawing/2014/main" id="{B33A195E-984B-D85F-2FE3-289BD9EFACC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691"/>
          <a:stretch/>
        </p:blipFill>
        <p:spPr>
          <a:xfrm>
            <a:off x="4210084" y="1953683"/>
            <a:ext cx="3082377" cy="2961640"/>
          </a:xfrm>
          <a:prstGeom prst="rect">
            <a:avLst/>
          </a:prstGeom>
        </p:spPr>
      </p:pic>
      <p:sp>
        <p:nvSpPr>
          <p:cNvPr id="10" name="Rectangle 9">
            <a:extLst>
              <a:ext uri="{FF2B5EF4-FFF2-40B4-BE49-F238E27FC236}">
                <a16:creationId xmlns:a16="http://schemas.microsoft.com/office/drawing/2014/main" id="{3085BF70-D2F2-A1FB-4D75-3C1D5264883C}"/>
              </a:ext>
            </a:extLst>
          </p:cNvPr>
          <p:cNvSpPr/>
          <p:nvPr/>
        </p:nvSpPr>
        <p:spPr>
          <a:xfrm>
            <a:off x="4509540" y="3628869"/>
            <a:ext cx="2573311" cy="1230442"/>
          </a:xfrm>
          <a:prstGeom prst="rect">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33234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6E9BF-FDDD-6C11-1B57-D3898D2A7B8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09393DE-1878-4A77-B3EF-F23E38C680E9}"/>
              </a:ext>
            </a:extLst>
          </p:cNvPr>
          <p:cNvPicPr>
            <a:picLocks noChangeAspect="1"/>
          </p:cNvPicPr>
          <p:nvPr/>
        </p:nvPicPr>
        <p:blipFill>
          <a:blip r:embed="rId4"/>
          <a:stretch>
            <a:fillRect/>
          </a:stretch>
        </p:blipFill>
        <p:spPr>
          <a:xfrm>
            <a:off x="0" y="1170400"/>
            <a:ext cx="12192000" cy="4975860"/>
          </a:xfrm>
          <a:prstGeom prst="rect">
            <a:avLst/>
          </a:prstGeom>
        </p:spPr>
      </p:pic>
      <p:sp>
        <p:nvSpPr>
          <p:cNvPr id="2" name="Slide Number Placeholder 1">
            <a:extLst>
              <a:ext uri="{FF2B5EF4-FFF2-40B4-BE49-F238E27FC236}">
                <a16:creationId xmlns:a16="http://schemas.microsoft.com/office/drawing/2014/main" id="{96A73AB3-7420-8D4E-B526-BE078B3648AC}"/>
              </a:ext>
            </a:extLst>
          </p:cNvPr>
          <p:cNvSpPr>
            <a:spLocks noGrp="1"/>
          </p:cNvSpPr>
          <p:nvPr>
            <p:ph type="sldNum" sz="quarter" idx="11"/>
          </p:nvPr>
        </p:nvSpPr>
        <p:spPr>
          <a:xfrm>
            <a:off x="10950905" y="6556331"/>
            <a:ext cx="1219200" cy="2476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CBCDF09-BE32-5A6B-8BCC-709DC1AF0B9C}"/>
              </a:ext>
            </a:extLst>
          </p:cNvPr>
          <p:cNvSpPr>
            <a:spLocks noGrp="1"/>
          </p:cNvSpPr>
          <p:nvPr>
            <p:ph type="title"/>
          </p:nvPr>
        </p:nvSpPr>
        <p:spPr>
          <a:xfrm>
            <a:off x="1333787" y="356639"/>
            <a:ext cx="9753600" cy="459229"/>
          </a:xfrm>
        </p:spPr>
        <p:txBody>
          <a:bodyPr anchor="t">
            <a:spAutoFit/>
          </a:bodyPr>
          <a:lstStyle/>
          <a:p>
            <a:r>
              <a:rPr lang="en-US" sz="2800" dirty="0">
                <a:ea typeface="ＭＳ Ｐゴシック"/>
              </a:rPr>
              <a:t>Wartime Demand Comparison </a:t>
            </a:r>
            <a:endParaRPr lang="en-US" sz="2800">
              <a:cs typeface="Arial"/>
            </a:endParaRPr>
          </a:p>
        </p:txBody>
      </p:sp>
      <p:sp>
        <p:nvSpPr>
          <p:cNvPr id="29" name="TextBox 28">
            <a:extLst>
              <a:ext uri="{FF2B5EF4-FFF2-40B4-BE49-F238E27FC236}">
                <a16:creationId xmlns:a16="http://schemas.microsoft.com/office/drawing/2014/main" id="{CFAB7490-A599-22EA-9338-0DDD0A1E9F7E}"/>
              </a:ext>
            </a:extLst>
          </p:cNvPr>
          <p:cNvSpPr txBox="1"/>
          <p:nvPr/>
        </p:nvSpPr>
        <p:spPr>
          <a:xfrm rot="873029">
            <a:off x="7596990" y="3578998"/>
            <a:ext cx="189858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95319"/>
                </a:solidFill>
                <a:effectLst/>
                <a:uLnTx/>
                <a:uFillTx/>
                <a:latin typeface="Arial" panose="020B0604020202020204"/>
                <a:ea typeface="+mn-ea"/>
                <a:cs typeface="+mn-cs"/>
              </a:rPr>
              <a:t>Ni–Cd Aircraft</a:t>
            </a:r>
          </a:p>
        </p:txBody>
      </p:sp>
      <p:sp>
        <p:nvSpPr>
          <p:cNvPr id="36" name="TextBox 35">
            <a:extLst>
              <a:ext uri="{FF2B5EF4-FFF2-40B4-BE49-F238E27FC236}">
                <a16:creationId xmlns:a16="http://schemas.microsoft.com/office/drawing/2014/main" id="{1AD2B107-1AEF-88F0-65B5-59F1DDFBDE63}"/>
              </a:ext>
            </a:extLst>
          </p:cNvPr>
          <p:cNvSpPr txBox="1"/>
          <p:nvPr/>
        </p:nvSpPr>
        <p:spPr>
          <a:xfrm rot="819739">
            <a:off x="1773414" y="3276439"/>
            <a:ext cx="1577920" cy="369332"/>
          </a:xfrm>
          <a:prstGeom prst="rect">
            <a:avLst/>
          </a:prstGeom>
          <a:solidFill>
            <a:schemeClr val="bg1">
              <a:alpha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80"/>
                </a:solidFill>
                <a:effectLst/>
                <a:uLnTx/>
                <a:uFillTx/>
                <a:latin typeface="Arial" panose="020B0604020202020204"/>
                <a:ea typeface="+mn-ea"/>
                <a:cs typeface="+mn-cs"/>
              </a:rPr>
              <a:t>PbA</a:t>
            </a:r>
            <a:r>
              <a:rPr kumimoji="0" lang="en-US" sz="1800" b="1" i="0" u="none" strike="noStrike" kern="1200" cap="none" spc="0" normalizeH="0" baseline="0" noProof="0" dirty="0">
                <a:ln>
                  <a:noFill/>
                </a:ln>
                <a:solidFill>
                  <a:srgbClr val="000080"/>
                </a:solidFill>
                <a:effectLst/>
                <a:uLnTx/>
                <a:uFillTx/>
                <a:latin typeface="Arial" panose="020B0604020202020204"/>
                <a:ea typeface="+mn-ea"/>
                <a:cs typeface="+mn-cs"/>
              </a:rPr>
              <a:t> Aircraft</a:t>
            </a:r>
          </a:p>
        </p:txBody>
      </p:sp>
      <p:sp>
        <p:nvSpPr>
          <p:cNvPr id="37" name="TextBox 36">
            <a:extLst>
              <a:ext uri="{FF2B5EF4-FFF2-40B4-BE49-F238E27FC236}">
                <a16:creationId xmlns:a16="http://schemas.microsoft.com/office/drawing/2014/main" id="{0771F753-232B-E290-4FAC-76A4F0C6C32E}"/>
              </a:ext>
            </a:extLst>
          </p:cNvPr>
          <p:cNvSpPr txBox="1"/>
          <p:nvPr/>
        </p:nvSpPr>
        <p:spPr>
          <a:xfrm rot="330747">
            <a:off x="9537864" y="3174040"/>
            <a:ext cx="24493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7AC30"/>
                </a:solidFill>
                <a:effectLst/>
                <a:uLnTx/>
                <a:uFillTx/>
                <a:latin typeface="Arial" panose="020B0604020202020204"/>
                <a:ea typeface="+mn-ea"/>
                <a:cs typeface="+mn-cs"/>
              </a:rPr>
              <a:t>Li-ion Dismounted</a:t>
            </a:r>
          </a:p>
        </p:txBody>
      </p:sp>
      <p:sp>
        <p:nvSpPr>
          <p:cNvPr id="38" name="TextBox 37">
            <a:extLst>
              <a:ext uri="{FF2B5EF4-FFF2-40B4-BE49-F238E27FC236}">
                <a16:creationId xmlns:a16="http://schemas.microsoft.com/office/drawing/2014/main" id="{A4004055-4BB7-1FB3-ADC9-90C5D3FED1FB}"/>
              </a:ext>
            </a:extLst>
          </p:cNvPr>
          <p:cNvSpPr txBox="1"/>
          <p:nvPr/>
        </p:nvSpPr>
        <p:spPr>
          <a:xfrm rot="120000">
            <a:off x="1468180" y="4580287"/>
            <a:ext cx="189858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72BD"/>
                </a:solidFill>
                <a:effectLst/>
                <a:uLnTx/>
                <a:uFillTx/>
                <a:latin typeface="Arial" panose="020B0604020202020204"/>
                <a:ea typeface="+mn-ea"/>
                <a:cs typeface="+mn-cs"/>
              </a:rPr>
              <a:t>PbA</a:t>
            </a:r>
            <a:r>
              <a:rPr kumimoji="0" lang="en-US" sz="1800" b="1" i="0" u="none" strike="noStrike" kern="1200" cap="none" spc="0" normalizeH="0" baseline="0" noProof="0" dirty="0">
                <a:ln>
                  <a:noFill/>
                </a:ln>
                <a:solidFill>
                  <a:srgbClr val="0072BD"/>
                </a:solidFill>
                <a:effectLst/>
                <a:uLnTx/>
                <a:uFillTx/>
                <a:latin typeface="Arial" panose="020B0604020202020204"/>
                <a:ea typeface="+mn-ea"/>
                <a:cs typeface="+mn-cs"/>
              </a:rPr>
              <a:t> Ground</a:t>
            </a:r>
          </a:p>
        </p:txBody>
      </p:sp>
      <p:sp>
        <p:nvSpPr>
          <p:cNvPr id="8" name="TextBox 7">
            <a:extLst>
              <a:ext uri="{FF2B5EF4-FFF2-40B4-BE49-F238E27FC236}">
                <a16:creationId xmlns:a16="http://schemas.microsoft.com/office/drawing/2014/main" id="{3ECA1509-21A2-66D0-0955-09384703BB3A}"/>
              </a:ext>
            </a:extLst>
          </p:cNvPr>
          <p:cNvSpPr txBox="1"/>
          <p:nvPr/>
        </p:nvSpPr>
        <p:spPr>
          <a:xfrm>
            <a:off x="9466645" y="4764953"/>
            <a:ext cx="2591809" cy="369332"/>
          </a:xfrm>
          <a:prstGeom prst="rect">
            <a:avLst/>
          </a:prstGeom>
          <a:noFill/>
        </p:spPr>
        <p:txBody>
          <a:bodyPr wrap="square">
            <a:spAutoFit/>
          </a:bodyPr>
          <a:lstStyle>
            <a:defPPr>
              <a:defRPr lang="en-US"/>
            </a:defPPr>
            <a:lvl1pPr>
              <a:defRPr b="1">
                <a:solidFill>
                  <a:srgbClr val="0072B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Arial" panose="020B0604020202020204"/>
                <a:ea typeface="+mn-ea"/>
                <a:cs typeface="+mn-cs"/>
              </a:rPr>
              <a:t>Current EV Pack Cost</a:t>
            </a:r>
          </a:p>
        </p:txBody>
      </p:sp>
      <p:cxnSp>
        <p:nvCxnSpPr>
          <p:cNvPr id="10" name="Straight Arrow Connector 9">
            <a:extLst>
              <a:ext uri="{FF2B5EF4-FFF2-40B4-BE49-F238E27FC236}">
                <a16:creationId xmlns:a16="http://schemas.microsoft.com/office/drawing/2014/main" id="{9895B4BA-0877-794B-F69E-B61F6AC6AFCA}"/>
              </a:ext>
            </a:extLst>
          </p:cNvPr>
          <p:cNvCxnSpPr>
            <a:cxnSpLocks/>
          </p:cNvCxnSpPr>
          <p:nvPr/>
        </p:nvCxnSpPr>
        <p:spPr>
          <a:xfrm flipV="1">
            <a:off x="11283721" y="4383986"/>
            <a:ext cx="298679" cy="397056"/>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80A1700B-EEFC-1FE2-1D9C-7F03FCD1DD7D}"/>
              </a:ext>
            </a:extLst>
          </p:cNvPr>
          <p:cNvGrpSpPr/>
          <p:nvPr/>
        </p:nvGrpSpPr>
        <p:grpSpPr>
          <a:xfrm>
            <a:off x="1462313" y="1073147"/>
            <a:ext cx="6434234" cy="307777"/>
            <a:chOff x="5486401" y="1482283"/>
            <a:chExt cx="6434234" cy="307777"/>
          </a:xfrm>
        </p:grpSpPr>
        <p:grpSp>
          <p:nvGrpSpPr>
            <p:cNvPr id="18" name="Group 17">
              <a:extLst>
                <a:ext uri="{FF2B5EF4-FFF2-40B4-BE49-F238E27FC236}">
                  <a16:creationId xmlns:a16="http://schemas.microsoft.com/office/drawing/2014/main" id="{909A60A6-0AE1-3173-FD29-24C2D6289EB3}"/>
                </a:ext>
              </a:extLst>
            </p:cNvPr>
            <p:cNvGrpSpPr/>
            <p:nvPr/>
          </p:nvGrpSpPr>
          <p:grpSpPr>
            <a:xfrm>
              <a:off x="5486401" y="1482283"/>
              <a:ext cx="6434234" cy="307777"/>
              <a:chOff x="5792614" y="1267669"/>
              <a:chExt cx="6434234" cy="307777"/>
            </a:xfrm>
            <a:solidFill>
              <a:schemeClr val="bg1"/>
            </a:solidFill>
          </p:grpSpPr>
          <p:sp>
            <p:nvSpPr>
              <p:cNvPr id="27" name="TextBox 26">
                <a:extLst>
                  <a:ext uri="{FF2B5EF4-FFF2-40B4-BE49-F238E27FC236}">
                    <a16:creationId xmlns:a16="http://schemas.microsoft.com/office/drawing/2014/main" id="{BFF0FD64-9DEC-F37B-F37E-72D88573156A}"/>
                  </a:ext>
                </a:extLst>
              </p:cNvPr>
              <p:cNvSpPr txBox="1"/>
              <p:nvPr/>
            </p:nvSpPr>
            <p:spPr>
              <a:xfrm>
                <a:off x="5792614" y="1267669"/>
                <a:ext cx="6434234" cy="307777"/>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Each                 represents a unique battery purchased by a DoD per vendor</a:t>
                </a:r>
              </a:p>
            </p:txBody>
          </p:sp>
          <p:sp>
            <p:nvSpPr>
              <p:cNvPr id="20" name="Isosceles Triangle 19">
                <a:extLst>
                  <a:ext uri="{FF2B5EF4-FFF2-40B4-BE49-F238E27FC236}">
                    <a16:creationId xmlns:a16="http://schemas.microsoft.com/office/drawing/2014/main" id="{36CB40D1-29C9-C0D1-C8A4-D61144BA8232}"/>
                  </a:ext>
                </a:extLst>
              </p:cNvPr>
              <p:cNvSpPr>
                <a:spLocks noChangeAspect="1"/>
              </p:cNvSpPr>
              <p:nvPr/>
            </p:nvSpPr>
            <p:spPr>
              <a:xfrm flipV="1">
                <a:off x="6526954" y="1365220"/>
                <a:ext cx="137160" cy="137160"/>
              </a:xfrm>
              <a:prstGeom prst="triangle">
                <a:avLst/>
              </a:prstGeom>
              <a:grpFill/>
              <a:ln w="190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7B389E6A-2C95-D7E5-484C-7BEBE9E587EB}"/>
                  </a:ext>
                </a:extLst>
              </p:cNvPr>
              <p:cNvSpPr>
                <a:spLocks noChangeAspect="1"/>
              </p:cNvSpPr>
              <p:nvPr/>
            </p:nvSpPr>
            <p:spPr>
              <a:xfrm>
                <a:off x="6714816" y="1365220"/>
                <a:ext cx="137160" cy="137160"/>
              </a:xfrm>
              <a:prstGeom prst="ellipse">
                <a:avLst/>
              </a:prstGeom>
              <a:grp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84B8AAE0-FD7E-9E33-EE4E-84DC158B2F0D}"/>
                  </a:ext>
                </a:extLst>
              </p:cNvPr>
              <p:cNvSpPr>
                <a:spLocks noChangeAspect="1"/>
              </p:cNvSpPr>
              <p:nvPr/>
            </p:nvSpPr>
            <p:spPr>
              <a:xfrm>
                <a:off x="6339092" y="1365220"/>
                <a:ext cx="137160" cy="137160"/>
              </a:xfrm>
              <a:prstGeom prst="rect">
                <a:avLst/>
              </a:prstGeom>
              <a:grpFill/>
              <a:ln w="19050">
                <a:solidFill>
                  <a:srgbClr val="D953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grpSp>
        <p:sp>
          <p:nvSpPr>
            <p:cNvPr id="12" name="Oval 11">
              <a:extLst>
                <a:ext uri="{FF2B5EF4-FFF2-40B4-BE49-F238E27FC236}">
                  <a16:creationId xmlns:a16="http://schemas.microsoft.com/office/drawing/2014/main" id="{80F1A742-4256-71D8-42B0-14E4F876748C}"/>
                </a:ext>
              </a:extLst>
            </p:cNvPr>
            <p:cNvSpPr>
              <a:spLocks noChangeAspect="1"/>
            </p:cNvSpPr>
            <p:nvPr/>
          </p:nvSpPr>
          <p:spPr>
            <a:xfrm>
              <a:off x="6596465" y="1579834"/>
              <a:ext cx="137160" cy="137160"/>
            </a:xfrm>
            <a:prstGeom prst="ellipse">
              <a:avLst/>
            </a:prstGeom>
            <a:solidFill>
              <a:schemeClr val="bg1"/>
            </a:solidFill>
            <a:ln w="19050">
              <a:solidFill>
                <a:srgbClr val="000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 name="TextBox 4">
            <a:extLst>
              <a:ext uri="{FF2B5EF4-FFF2-40B4-BE49-F238E27FC236}">
                <a16:creationId xmlns:a16="http://schemas.microsoft.com/office/drawing/2014/main" id="{C328F1AC-C2F2-FC74-199D-200A4D6802C7}"/>
              </a:ext>
            </a:extLst>
          </p:cNvPr>
          <p:cNvSpPr txBox="1"/>
          <p:nvPr/>
        </p:nvSpPr>
        <p:spPr>
          <a:xfrm>
            <a:off x="638504" y="6050057"/>
            <a:ext cx="11146221" cy="707886"/>
          </a:xfrm>
          <a:prstGeom prst="rect">
            <a:avLst/>
          </a:prstGeom>
          <a:solidFill>
            <a:schemeClr val="accent6">
              <a:lumMod val="20000"/>
              <a:lumOff val="80000"/>
            </a:schemeClr>
          </a:solidFill>
          <a:ln w="28575">
            <a:solidFill>
              <a:schemeClr val="accent6">
                <a:lumMod val="75000"/>
              </a:schemeClr>
            </a:solidFill>
          </a:ln>
        </p:spPr>
        <p:txBody>
          <a:bodyPr wrap="square" rtlCol="0">
            <a:spAutoFit/>
          </a:bodyPr>
          <a:lstStyle/>
          <a:p>
            <a:r>
              <a:rPr lang="en-US" sz="2000" dirty="0"/>
              <a:t>While peacetime demand figures are comparatively easy to project, wartime demands for batteries, particularly in attritable systems, may place massive demands on production capacity</a:t>
            </a:r>
          </a:p>
        </p:txBody>
      </p:sp>
      <p:cxnSp>
        <p:nvCxnSpPr>
          <p:cNvPr id="4" name="Straight Connector 3">
            <a:extLst>
              <a:ext uri="{FF2B5EF4-FFF2-40B4-BE49-F238E27FC236}">
                <a16:creationId xmlns:a16="http://schemas.microsoft.com/office/drawing/2014/main" id="{28860550-6449-C83C-8C2F-A35A61F0B1BE}"/>
              </a:ext>
            </a:extLst>
          </p:cNvPr>
          <p:cNvCxnSpPr>
            <a:cxnSpLocks/>
          </p:cNvCxnSpPr>
          <p:nvPr/>
        </p:nvCxnSpPr>
        <p:spPr>
          <a:xfrm flipV="1">
            <a:off x="11606049" y="1337705"/>
            <a:ext cx="0" cy="42150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D8C394E-FA20-6FDC-20ED-F0B97611671A}"/>
              </a:ext>
            </a:extLst>
          </p:cNvPr>
          <p:cNvSpPr txBox="1"/>
          <p:nvPr/>
        </p:nvSpPr>
        <p:spPr>
          <a:xfrm>
            <a:off x="8411240" y="1339600"/>
            <a:ext cx="3651531" cy="830997"/>
          </a:xfrm>
          <a:prstGeom prst="rect">
            <a:avLst/>
          </a:prstGeom>
          <a:solidFill>
            <a:schemeClr val="bg1"/>
          </a:solidFill>
          <a:ln>
            <a:solidFill>
              <a:schemeClr val="tx1"/>
            </a:solidFill>
          </a:ln>
        </p:spPr>
        <p:txBody>
          <a:bodyPr wrap="square" lIns="91440" tIns="45720" rIns="91440" bIns="45720" rtlCol="0" anchor="t">
            <a:spAutoFit/>
          </a:bodyPr>
          <a:lstStyle/>
          <a:p>
            <a:r>
              <a:rPr lang="en-US" sz="2400" dirty="0"/>
              <a:t>Conceivable demand, </a:t>
            </a:r>
            <a:r>
              <a:rPr lang="en-US" sz="2400" u="sng" dirty="0"/>
              <a:t>just </a:t>
            </a:r>
            <a:r>
              <a:rPr lang="en-US" sz="2400" dirty="0"/>
              <a:t>for Ukrainian UAVs?</a:t>
            </a:r>
          </a:p>
        </p:txBody>
      </p:sp>
    </p:spTree>
    <p:extLst>
      <p:ext uri="{BB962C8B-B14F-4D97-AF65-F5344CB8AC3E}">
        <p14:creationId xmlns:p14="http://schemas.microsoft.com/office/powerpoint/2010/main" val="2074740413"/>
      </p:ext>
    </p:extLst>
  </p:cSld>
  <p:clrMapOvr>
    <a:masterClrMapping/>
  </p:clrMapOvr>
  <p:transition/>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047ECFD-47F9-5476-DC60-48065154C807}"/>
              </a:ext>
            </a:extLst>
          </p:cNvPr>
          <p:cNvSpPr>
            <a:spLocks noGrp="1"/>
          </p:cNvSpPr>
          <p:nvPr>
            <p:ph idx="1"/>
          </p:nvPr>
        </p:nvSpPr>
        <p:spPr>
          <a:xfrm>
            <a:off x="191379" y="1714876"/>
            <a:ext cx="6038269" cy="2942914"/>
          </a:xfrm>
        </p:spPr>
        <p:txBody>
          <a:bodyPr/>
          <a:lstStyle/>
          <a:p>
            <a:pPr marL="0" indent="0">
              <a:buNone/>
            </a:pPr>
            <a:r>
              <a:rPr lang="en-US" sz="2000" b="1" dirty="0">
                <a:latin typeface="Arial"/>
                <a:ea typeface="ＭＳ Ｐゴシック"/>
                <a:cs typeface="Arial"/>
              </a:rPr>
              <a:t>Goal: </a:t>
            </a:r>
            <a:r>
              <a:rPr lang="en-US" sz="2000" dirty="0">
                <a:latin typeface="Arial"/>
                <a:ea typeface="ＭＳ Ｐゴシック"/>
                <a:cs typeface="Arial"/>
              </a:rPr>
              <a:t>“To field thousands of all-domain, attritable, autonomous, swarming robots.”</a:t>
            </a:r>
          </a:p>
          <a:p>
            <a:pPr marL="0" indent="0">
              <a:buNone/>
            </a:pPr>
            <a:endParaRPr lang="en-US" sz="2000" dirty="0">
              <a:latin typeface="Arial"/>
              <a:cs typeface="Arial"/>
            </a:endParaRPr>
          </a:p>
          <a:p>
            <a:pPr marL="0" indent="0">
              <a:buNone/>
            </a:pPr>
            <a:endParaRPr lang="en-US" sz="2000" dirty="0">
              <a:solidFill>
                <a:srgbClr val="000000"/>
              </a:solidFill>
              <a:latin typeface="Arial"/>
              <a:ea typeface="ＭＳ Ｐゴシック"/>
              <a:cs typeface="Arial"/>
            </a:endParaRPr>
          </a:p>
          <a:p>
            <a:pPr marL="0" indent="0">
              <a:buNone/>
            </a:pPr>
            <a:endParaRPr lang="en-US" sz="2000" dirty="0">
              <a:solidFill>
                <a:srgbClr val="000000"/>
              </a:solidFill>
              <a:latin typeface="Arial"/>
              <a:ea typeface="ＭＳ Ｐゴシック"/>
              <a:cs typeface="Arial"/>
            </a:endParaRPr>
          </a:p>
          <a:p>
            <a:pPr marL="0" indent="0">
              <a:buNone/>
            </a:pPr>
            <a:r>
              <a:rPr lang="en-US" sz="2000" dirty="0">
                <a:solidFill>
                  <a:srgbClr val="444444"/>
                </a:solidFill>
                <a:latin typeface="Arial"/>
                <a:ea typeface="ＭＳ Ｐゴシック"/>
                <a:cs typeface="Arial"/>
              </a:rPr>
              <a:t> "In the air domain, the </a:t>
            </a:r>
            <a:r>
              <a:rPr lang="en-US" sz="2000" dirty="0">
                <a:solidFill>
                  <a:srgbClr val="336699"/>
                </a:solidFill>
                <a:latin typeface="Arial"/>
                <a:ea typeface="ＭＳ Ｐゴシック"/>
                <a:cs typeface="Arial"/>
                <a:hlinkClick r:id="rId2"/>
              </a:rPr>
              <a:t>Switchblade-600 loitering munition from AeroVironment Inc.</a:t>
            </a:r>
            <a:r>
              <a:rPr lang="en-US" sz="2000" dirty="0">
                <a:solidFill>
                  <a:srgbClr val="444444"/>
                </a:solidFill>
                <a:latin typeface="Arial"/>
                <a:ea typeface="ＭＳ Ｐゴシック"/>
                <a:cs typeface="Arial"/>
              </a:rPr>
              <a:t> will be accelerated for field deployment. These drones, which have demonstrated their </a:t>
            </a:r>
            <a:r>
              <a:rPr lang="en-US" sz="2000" dirty="0">
                <a:solidFill>
                  <a:srgbClr val="336699"/>
                </a:solidFill>
                <a:latin typeface="Arial"/>
                <a:ea typeface="ＭＳ Ｐゴシック"/>
                <a:cs typeface="Arial"/>
                <a:hlinkClick r:id="rId3"/>
              </a:rPr>
              <a:t>effectiveness in Ukraine</a:t>
            </a:r>
            <a:r>
              <a:rPr lang="en-US" sz="2000" dirty="0">
                <a:solidFill>
                  <a:srgbClr val="444444"/>
                </a:solidFill>
                <a:latin typeface="Arial"/>
                <a:ea typeface="ＭＳ Ｐゴシック"/>
                <a:cs typeface="Arial"/>
              </a:rPr>
              <a:t>, are set to significantly enhance U.S. military capabilities."   ~May 6, 2024</a:t>
            </a:r>
            <a:endParaRPr lang="en-US" sz="2000" dirty="0">
              <a:latin typeface="Arial"/>
              <a:cs typeface="Arial"/>
            </a:endParaRPr>
          </a:p>
        </p:txBody>
      </p:sp>
      <p:sp>
        <p:nvSpPr>
          <p:cNvPr id="2" name="Slide Number Placeholder 1">
            <a:extLst>
              <a:ext uri="{FF2B5EF4-FFF2-40B4-BE49-F238E27FC236}">
                <a16:creationId xmlns:a16="http://schemas.microsoft.com/office/drawing/2014/main" id="{38C5521E-914F-1414-BAD8-617FE084A1B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205CE0D1-A398-CDE3-736A-70C3FA7C9771}"/>
              </a:ext>
            </a:extLst>
          </p:cNvPr>
          <p:cNvSpPr>
            <a:spLocks noGrp="1"/>
          </p:cNvSpPr>
          <p:nvPr>
            <p:ph type="title"/>
          </p:nvPr>
        </p:nvSpPr>
        <p:spPr>
          <a:xfrm>
            <a:off x="1002632" y="2451"/>
            <a:ext cx="9753600" cy="1005840"/>
          </a:xfrm>
        </p:spPr>
        <p:txBody>
          <a:bodyPr/>
          <a:lstStyle/>
          <a:p>
            <a:r>
              <a:rPr lang="en-US" sz="2800" dirty="0">
                <a:ea typeface="ＭＳ Ｐゴシック"/>
              </a:rPr>
              <a:t>DIU Replicator Program</a:t>
            </a:r>
            <a:endParaRPr lang="en-US" sz="2800" dirty="0"/>
          </a:p>
        </p:txBody>
      </p:sp>
      <p:pic>
        <p:nvPicPr>
          <p:cNvPr id="7" name="Picture 6">
            <a:extLst>
              <a:ext uri="{FF2B5EF4-FFF2-40B4-BE49-F238E27FC236}">
                <a16:creationId xmlns:a16="http://schemas.microsoft.com/office/drawing/2014/main" id="{6104AA5F-3477-859C-C171-E52D9ED50DFC}"/>
              </a:ext>
            </a:extLst>
          </p:cNvPr>
          <p:cNvPicPr>
            <a:picLocks noChangeAspect="1"/>
          </p:cNvPicPr>
          <p:nvPr/>
        </p:nvPicPr>
        <p:blipFill>
          <a:blip r:embed="rId4"/>
          <a:stretch>
            <a:fillRect/>
          </a:stretch>
        </p:blipFill>
        <p:spPr>
          <a:xfrm>
            <a:off x="7797955" y="1174612"/>
            <a:ext cx="4342279" cy="4504390"/>
          </a:xfrm>
          <a:prstGeom prst="rect">
            <a:avLst/>
          </a:prstGeom>
          <a:ln>
            <a:solidFill>
              <a:schemeClr val="tx1"/>
            </a:solidFill>
          </a:ln>
        </p:spPr>
      </p:pic>
      <p:pic>
        <p:nvPicPr>
          <p:cNvPr id="8" name="Picture 7">
            <a:extLst>
              <a:ext uri="{FF2B5EF4-FFF2-40B4-BE49-F238E27FC236}">
                <a16:creationId xmlns:a16="http://schemas.microsoft.com/office/drawing/2014/main" id="{565BBACC-D2DE-75DE-6E3D-072225D3D8E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7376" b="-135"/>
          <a:stretch/>
        </p:blipFill>
        <p:spPr>
          <a:xfrm>
            <a:off x="9188360" y="1981508"/>
            <a:ext cx="2914198" cy="4631894"/>
          </a:xfrm>
          <a:prstGeom prst="rect">
            <a:avLst/>
          </a:prstGeom>
          <a:ln>
            <a:solidFill>
              <a:schemeClr val="tx1"/>
            </a:solidFill>
          </a:ln>
        </p:spPr>
      </p:pic>
      <p:pic>
        <p:nvPicPr>
          <p:cNvPr id="10" name="Picture 9">
            <a:extLst>
              <a:ext uri="{FF2B5EF4-FFF2-40B4-BE49-F238E27FC236}">
                <a16:creationId xmlns:a16="http://schemas.microsoft.com/office/drawing/2014/main" id="{02ACD7FB-5A72-B8EA-F96E-8D9000781BF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054426" y="3249700"/>
            <a:ext cx="3140144" cy="3433414"/>
          </a:xfrm>
          <a:prstGeom prst="rect">
            <a:avLst/>
          </a:prstGeom>
          <a:ln>
            <a:solidFill>
              <a:schemeClr val="tx1"/>
            </a:solidFill>
          </a:ln>
        </p:spPr>
      </p:pic>
      <p:pic>
        <p:nvPicPr>
          <p:cNvPr id="9" name="Picture 8">
            <a:extLst>
              <a:ext uri="{FF2B5EF4-FFF2-40B4-BE49-F238E27FC236}">
                <a16:creationId xmlns:a16="http://schemas.microsoft.com/office/drawing/2014/main" id="{2ECAD686-67AF-B09A-310E-58026FAEE267}"/>
              </a:ext>
            </a:extLst>
          </p:cNvPr>
          <p:cNvPicPr>
            <a:picLocks noChangeAspect="1"/>
          </p:cNvPicPr>
          <p:nvPr/>
        </p:nvPicPr>
        <p:blipFill>
          <a:blip r:embed="rId7"/>
          <a:stretch>
            <a:fillRect/>
          </a:stretch>
        </p:blipFill>
        <p:spPr>
          <a:xfrm>
            <a:off x="6682800" y="2272564"/>
            <a:ext cx="2743288" cy="4578246"/>
          </a:xfrm>
          <a:prstGeom prst="rect">
            <a:avLst/>
          </a:prstGeom>
        </p:spPr>
      </p:pic>
      <p:cxnSp>
        <p:nvCxnSpPr>
          <p:cNvPr id="11" name="Straight Arrow Connector 10">
            <a:extLst>
              <a:ext uri="{FF2B5EF4-FFF2-40B4-BE49-F238E27FC236}">
                <a16:creationId xmlns:a16="http://schemas.microsoft.com/office/drawing/2014/main" id="{E7B87828-756F-DC55-A00C-CD29C09112E4}"/>
              </a:ext>
            </a:extLst>
          </p:cNvPr>
          <p:cNvCxnSpPr/>
          <p:nvPr/>
        </p:nvCxnSpPr>
        <p:spPr>
          <a:xfrm>
            <a:off x="5916212" y="3689843"/>
            <a:ext cx="797850" cy="229026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D65F12F-36D1-A34E-9F6A-7848DF3CA0F2}"/>
              </a:ext>
            </a:extLst>
          </p:cNvPr>
          <p:cNvCxnSpPr>
            <a:cxnSpLocks/>
          </p:cNvCxnSpPr>
          <p:nvPr/>
        </p:nvCxnSpPr>
        <p:spPr>
          <a:xfrm>
            <a:off x="5243187" y="5283253"/>
            <a:ext cx="1483366" cy="678118"/>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1895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B655D2-5993-C286-6283-365C964615FC}"/>
              </a:ext>
            </a:extLst>
          </p:cNvPr>
          <p:cNvSpPr>
            <a:spLocks noGrp="1"/>
          </p:cNvSpPr>
          <p:nvPr>
            <p:ph type="sldNum" sz="quarter" idx="12"/>
          </p:nvPr>
        </p:nvSpPr>
        <p:spPr/>
        <p:txBody>
          <a:bodyPr/>
          <a:lstStyle/>
          <a:p>
            <a:fld id="{BECF63ED-5365-0347-943C-46237B9951C9}" type="slidenum">
              <a:rPr lang="en-US" smtClean="0"/>
              <a:t>3</a:t>
            </a:fld>
            <a:endParaRPr lang="en-US"/>
          </a:p>
        </p:txBody>
      </p:sp>
      <p:sp>
        <p:nvSpPr>
          <p:cNvPr id="3" name="Title 2">
            <a:extLst>
              <a:ext uri="{FF2B5EF4-FFF2-40B4-BE49-F238E27FC236}">
                <a16:creationId xmlns:a16="http://schemas.microsoft.com/office/drawing/2014/main" id="{38642B31-4835-4548-B3C8-F24D95CE8E89}"/>
              </a:ext>
            </a:extLst>
          </p:cNvPr>
          <p:cNvSpPr>
            <a:spLocks noGrp="1"/>
          </p:cNvSpPr>
          <p:nvPr>
            <p:ph type="title"/>
          </p:nvPr>
        </p:nvSpPr>
        <p:spPr>
          <a:xfrm>
            <a:off x="426720" y="3029132"/>
            <a:ext cx="11338560" cy="548640"/>
          </a:xfrm>
        </p:spPr>
        <p:txBody>
          <a:bodyPr/>
          <a:lstStyle/>
          <a:p>
            <a:r>
              <a:rPr lang="en-US" sz="2800" dirty="0"/>
              <a:t>Part I: Introduction to Industrial Base Policy</a:t>
            </a:r>
          </a:p>
        </p:txBody>
      </p:sp>
    </p:spTree>
    <p:extLst>
      <p:ext uri="{BB962C8B-B14F-4D97-AF65-F5344CB8AC3E}">
        <p14:creationId xmlns:p14="http://schemas.microsoft.com/office/powerpoint/2010/main" val="3678305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B655D2-5993-C286-6283-365C964615FC}"/>
              </a:ext>
            </a:extLst>
          </p:cNvPr>
          <p:cNvSpPr>
            <a:spLocks noGrp="1"/>
          </p:cNvSpPr>
          <p:nvPr>
            <p:ph type="sldNum" sz="quarter" idx="12"/>
          </p:nvPr>
        </p:nvSpPr>
        <p:spPr/>
        <p:txBody>
          <a:bodyPr/>
          <a:lstStyle/>
          <a:p>
            <a:fld id="{BECF63ED-5365-0347-943C-46237B9951C9}" type="slidenum">
              <a:rPr lang="en-US" smtClean="0"/>
              <a:t>30</a:t>
            </a:fld>
            <a:endParaRPr lang="en-US"/>
          </a:p>
        </p:txBody>
      </p:sp>
      <p:sp>
        <p:nvSpPr>
          <p:cNvPr id="3" name="Title 2">
            <a:extLst>
              <a:ext uri="{FF2B5EF4-FFF2-40B4-BE49-F238E27FC236}">
                <a16:creationId xmlns:a16="http://schemas.microsoft.com/office/drawing/2014/main" id="{38642B31-4835-4548-B3C8-F24D95CE8E89}"/>
              </a:ext>
            </a:extLst>
          </p:cNvPr>
          <p:cNvSpPr>
            <a:spLocks noGrp="1"/>
          </p:cNvSpPr>
          <p:nvPr>
            <p:ph type="title"/>
          </p:nvPr>
        </p:nvSpPr>
        <p:spPr>
          <a:xfrm>
            <a:off x="426720" y="3029132"/>
            <a:ext cx="11338560" cy="548640"/>
          </a:xfrm>
        </p:spPr>
        <p:txBody>
          <a:bodyPr/>
          <a:lstStyle/>
          <a:p>
            <a:r>
              <a:rPr lang="en-US" sz="2800" dirty="0"/>
              <a:t>Part III: Ongoing Policy Actions &amp; Activities </a:t>
            </a:r>
          </a:p>
        </p:txBody>
      </p:sp>
    </p:spTree>
    <p:extLst>
      <p:ext uri="{BB962C8B-B14F-4D97-AF65-F5344CB8AC3E}">
        <p14:creationId xmlns:p14="http://schemas.microsoft.com/office/powerpoint/2010/main" val="2768135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B3907E-5896-89CD-3FB5-F52606849F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3227" y="1646576"/>
            <a:ext cx="5574936" cy="2595708"/>
          </a:xfrm>
          <a:prstGeom prst="rect">
            <a:avLst/>
          </a:prstGeom>
        </p:spPr>
      </p:pic>
      <p:sp>
        <p:nvSpPr>
          <p:cNvPr id="13" name="Oval 12">
            <a:extLst>
              <a:ext uri="{FF2B5EF4-FFF2-40B4-BE49-F238E27FC236}">
                <a16:creationId xmlns:a16="http://schemas.microsoft.com/office/drawing/2014/main" id="{39BFD328-FD7E-20B6-50BB-FE663062E1D7}"/>
              </a:ext>
            </a:extLst>
          </p:cNvPr>
          <p:cNvSpPr/>
          <p:nvPr/>
        </p:nvSpPr>
        <p:spPr>
          <a:xfrm>
            <a:off x="3947959" y="2375688"/>
            <a:ext cx="897239" cy="863125"/>
          </a:xfrm>
          <a:prstGeom prst="ellipse">
            <a:avLst/>
          </a:prstGeom>
          <a:solidFill>
            <a:srgbClr val="FF0000">
              <a:alpha val="2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6ED57FA-9739-2624-7B6E-4CE55D5C4082}"/>
              </a:ext>
            </a:extLst>
          </p:cNvPr>
          <p:cNvSpPr>
            <a:spLocks noGrp="1"/>
          </p:cNvSpPr>
          <p:nvPr>
            <p:ph type="sldNum" sz="quarter" idx="12"/>
          </p:nvPr>
        </p:nvSpPr>
        <p:spPr/>
        <p:txBody>
          <a:bodyPr/>
          <a:lstStyle/>
          <a:p>
            <a:fld id="{BECF63ED-5365-0347-943C-46237B9951C9}" type="slidenum">
              <a:rPr lang="en-US" smtClean="0"/>
              <a:t>31</a:t>
            </a:fld>
            <a:endParaRPr lang="en-US"/>
          </a:p>
        </p:txBody>
      </p:sp>
      <p:sp>
        <p:nvSpPr>
          <p:cNvPr id="3" name="Title 2">
            <a:extLst>
              <a:ext uri="{FF2B5EF4-FFF2-40B4-BE49-F238E27FC236}">
                <a16:creationId xmlns:a16="http://schemas.microsoft.com/office/drawing/2014/main" id="{E8600D13-4B9B-2180-631A-5194AE5C5544}"/>
              </a:ext>
            </a:extLst>
          </p:cNvPr>
          <p:cNvSpPr>
            <a:spLocks noGrp="1"/>
          </p:cNvSpPr>
          <p:nvPr>
            <p:ph type="title"/>
          </p:nvPr>
        </p:nvSpPr>
        <p:spPr>
          <a:xfrm>
            <a:off x="426720" y="280302"/>
            <a:ext cx="11338560" cy="548640"/>
          </a:xfrm>
        </p:spPr>
        <p:txBody>
          <a:bodyPr/>
          <a:lstStyle/>
          <a:p>
            <a:r>
              <a:rPr lang="en-US" sz="2800" dirty="0"/>
              <a:t>18650 Investment Notice</a:t>
            </a:r>
          </a:p>
        </p:txBody>
      </p:sp>
      <p:sp>
        <p:nvSpPr>
          <p:cNvPr id="6" name="TextBox 5">
            <a:extLst>
              <a:ext uri="{FF2B5EF4-FFF2-40B4-BE49-F238E27FC236}">
                <a16:creationId xmlns:a16="http://schemas.microsoft.com/office/drawing/2014/main" id="{EE4AB491-AAB7-744A-8D80-936D8492C250}"/>
              </a:ext>
            </a:extLst>
          </p:cNvPr>
          <p:cNvSpPr txBox="1"/>
          <p:nvPr/>
        </p:nvSpPr>
        <p:spPr>
          <a:xfrm>
            <a:off x="5744767" y="1871683"/>
            <a:ext cx="6105970" cy="1938992"/>
          </a:xfrm>
          <a:prstGeom prst="rect">
            <a:avLst/>
          </a:prstGeom>
          <a:noFill/>
        </p:spPr>
        <p:txBody>
          <a:bodyPr wrap="square" lIns="91440" tIns="45720" rIns="91440" bIns="45720" anchor="t">
            <a:spAutoFit/>
          </a:bodyPr>
          <a:lstStyle/>
          <a:p>
            <a:r>
              <a:rPr lang="en-US" sz="2000" u="sng" dirty="0"/>
              <a:t>Notice: </a:t>
            </a:r>
            <a:r>
              <a:rPr lang="en-US" sz="2000" dirty="0"/>
              <a:t>Due to a substantial cut in FY24 appropriations to the Defense Production Act Title III program, the $120M planned for investment in domestic 18650 cell production, which was included in Presidential Budget Request 24 and the FY24 NDAA, was eliminated </a:t>
            </a:r>
          </a:p>
        </p:txBody>
      </p:sp>
      <p:sp>
        <p:nvSpPr>
          <p:cNvPr id="8" name="Oval 7">
            <a:extLst>
              <a:ext uri="{FF2B5EF4-FFF2-40B4-BE49-F238E27FC236}">
                <a16:creationId xmlns:a16="http://schemas.microsoft.com/office/drawing/2014/main" id="{C8E5B8BD-2A50-48E8-F82E-95FFE9C94619}"/>
              </a:ext>
            </a:extLst>
          </p:cNvPr>
          <p:cNvSpPr/>
          <p:nvPr/>
        </p:nvSpPr>
        <p:spPr>
          <a:xfrm>
            <a:off x="4056368" y="2566127"/>
            <a:ext cx="125065" cy="138947"/>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Oval 9">
            <a:extLst>
              <a:ext uri="{FF2B5EF4-FFF2-40B4-BE49-F238E27FC236}">
                <a16:creationId xmlns:a16="http://schemas.microsoft.com/office/drawing/2014/main" id="{0A423AF2-B980-AF15-6136-B95ED868A30C}"/>
              </a:ext>
            </a:extLst>
          </p:cNvPr>
          <p:cNvSpPr/>
          <p:nvPr/>
        </p:nvSpPr>
        <p:spPr>
          <a:xfrm>
            <a:off x="4531538" y="2451784"/>
            <a:ext cx="125065" cy="138947"/>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Oval 10">
            <a:extLst>
              <a:ext uri="{FF2B5EF4-FFF2-40B4-BE49-F238E27FC236}">
                <a16:creationId xmlns:a16="http://schemas.microsoft.com/office/drawing/2014/main" id="{CB6CFC4F-AE29-D8F3-4E56-6DE7E75A4DEC}"/>
              </a:ext>
            </a:extLst>
          </p:cNvPr>
          <p:cNvSpPr/>
          <p:nvPr/>
        </p:nvSpPr>
        <p:spPr>
          <a:xfrm>
            <a:off x="4271514" y="2662816"/>
            <a:ext cx="125065" cy="138947"/>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Oval 11">
            <a:extLst>
              <a:ext uri="{FF2B5EF4-FFF2-40B4-BE49-F238E27FC236}">
                <a16:creationId xmlns:a16="http://schemas.microsoft.com/office/drawing/2014/main" id="{E1111322-C33E-29A5-A58D-33BCDFF9CD3C}"/>
              </a:ext>
            </a:extLst>
          </p:cNvPr>
          <p:cNvSpPr/>
          <p:nvPr/>
        </p:nvSpPr>
        <p:spPr>
          <a:xfrm>
            <a:off x="4343940" y="2486336"/>
            <a:ext cx="125065" cy="138947"/>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B7C1D0D5-79C5-CD0D-8DCE-283BB9D3BEE0}"/>
              </a:ext>
            </a:extLst>
          </p:cNvPr>
          <p:cNvSpPr/>
          <p:nvPr/>
        </p:nvSpPr>
        <p:spPr>
          <a:xfrm>
            <a:off x="4178158" y="3069630"/>
            <a:ext cx="125065" cy="138947"/>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TextBox 17">
            <a:extLst>
              <a:ext uri="{FF2B5EF4-FFF2-40B4-BE49-F238E27FC236}">
                <a16:creationId xmlns:a16="http://schemas.microsoft.com/office/drawing/2014/main" id="{12D15495-C3B8-986F-9345-2EB2B5E4432F}"/>
              </a:ext>
            </a:extLst>
          </p:cNvPr>
          <p:cNvSpPr txBox="1"/>
          <p:nvPr/>
        </p:nvSpPr>
        <p:spPr>
          <a:xfrm>
            <a:off x="426720" y="4936226"/>
            <a:ext cx="11066803" cy="907941"/>
          </a:xfrm>
          <a:prstGeom prst="rect">
            <a:avLst/>
          </a:prstGeom>
          <a:solidFill>
            <a:schemeClr val="bg1"/>
          </a:solidFill>
          <a:ln>
            <a:solidFill>
              <a:schemeClr val="tx1"/>
            </a:solidFill>
          </a:ln>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u="sng" dirty="0">
                <a:solidFill>
                  <a:srgbClr val="000000"/>
                </a:solidFill>
                <a:latin typeface="Arial"/>
              </a:rPr>
              <a:t>A</a:t>
            </a:r>
            <a:r>
              <a:rPr kumimoji="0" lang="en-US" sz="1600" b="0" i="0" u="sng" strike="noStrike" kern="1200" cap="none" spc="0" normalizeH="0" baseline="0" noProof="0" dirty="0">
                <a:ln>
                  <a:noFill/>
                </a:ln>
                <a:solidFill>
                  <a:srgbClr val="000000"/>
                </a:solidFill>
                <a:effectLst/>
                <a:uLnTx/>
                <a:uFillTx/>
                <a:latin typeface="Arial"/>
                <a:ea typeface="+mn-ea"/>
                <a:cs typeface="+mn-cs"/>
              </a:rPr>
              <a:t>ll current </a:t>
            </a:r>
            <a:r>
              <a:rPr lang="en-US" sz="1600" u="sng" dirty="0">
                <a:solidFill>
                  <a:srgbClr val="000000"/>
                </a:solidFill>
                <a:latin typeface="Arial"/>
              </a:rPr>
              <a:t>high-volume</a:t>
            </a:r>
            <a:r>
              <a:rPr kumimoji="0" lang="en-US" sz="1600" b="0" i="0"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a:ln>
                  <a:noFill/>
                </a:ln>
                <a:solidFill>
                  <a:srgbClr val="000000"/>
                </a:solidFill>
                <a:effectLst/>
                <a:uLnTx/>
                <a:uFillTx/>
                <a:latin typeface="Arial"/>
                <a:ea typeface="+mn-ea"/>
                <a:cs typeface="+mn-cs"/>
              </a:rPr>
              <a:t>18650 production is in China, South Korea, Japan, Malaysia, and Taiwan (increasingly China)</a:t>
            </a:r>
          </a:p>
          <a:p>
            <a:pPr marL="285750" indent="-285750">
              <a:spcAft>
                <a:spcPts val="600"/>
              </a:spcAft>
              <a:buFont typeface="Arial" panose="020B0604020202020204" pitchFamily="34" charset="0"/>
              <a:buChar char="•"/>
              <a:defRPr/>
            </a:pPr>
            <a:r>
              <a:rPr lang="en-US" sz="1600" u="sng" dirty="0"/>
              <a:t>A number of companies </a:t>
            </a:r>
            <a:r>
              <a:rPr lang="en-US" sz="1600" dirty="0"/>
              <a:t>are looking to establish 18650 production in North America, however the 2170 market is larger, making support of the smaller cylindrical format more difficult for producers from a business case perspective</a:t>
            </a:r>
          </a:p>
        </p:txBody>
      </p:sp>
      <p:sp>
        <p:nvSpPr>
          <p:cNvPr id="20" name="Oval 19">
            <a:extLst>
              <a:ext uri="{FF2B5EF4-FFF2-40B4-BE49-F238E27FC236}">
                <a16:creationId xmlns:a16="http://schemas.microsoft.com/office/drawing/2014/main" id="{3390A161-9272-6707-A2B5-C06DAFC94F9A}"/>
              </a:ext>
            </a:extLst>
          </p:cNvPr>
          <p:cNvSpPr/>
          <p:nvPr/>
        </p:nvSpPr>
        <p:spPr>
          <a:xfrm>
            <a:off x="451788" y="5032075"/>
            <a:ext cx="155122" cy="156128"/>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7713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7"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89560" y="1106076"/>
            <a:ext cx="11782574" cy="5800726"/>
          </a:xfrm>
        </p:spPr>
        <p:txBody>
          <a:bodyPr/>
          <a:lstStyle/>
          <a:p>
            <a:pPr marL="0" indent="0">
              <a:spcBef>
                <a:spcPts val="0"/>
              </a:spcBef>
              <a:spcAft>
                <a:spcPts val="600"/>
              </a:spcAft>
              <a:buNone/>
            </a:pPr>
            <a:r>
              <a:rPr lang="en-US" sz="1800" b="1" dirty="0">
                <a:ea typeface="Calibri" panose="020F0502020204030204" pitchFamily="34" charset="0"/>
              </a:rPr>
              <a:t>FY23 NDAA – Sec 225 – Warfighter Battery Electric Transition Pilot Program</a:t>
            </a:r>
          </a:p>
          <a:p>
            <a:pPr>
              <a:spcBef>
                <a:spcPts val="0"/>
              </a:spcBef>
              <a:spcAft>
                <a:spcPts val="600"/>
              </a:spcAft>
            </a:pPr>
            <a:r>
              <a:rPr lang="en-US" sz="1800" dirty="0">
                <a:ea typeface="ＭＳ Ｐゴシック"/>
              </a:rPr>
              <a:t>Congress provided DOD (USD(R&amp;E)) the authority to establish a program to research and rapidly transition and field domestic batteries. </a:t>
            </a:r>
            <a:endParaRPr lang="en-US" sz="1800" dirty="0">
              <a:cs typeface="Arial"/>
            </a:endParaRPr>
          </a:p>
          <a:p>
            <a:pPr>
              <a:spcBef>
                <a:spcPts val="0"/>
              </a:spcBef>
              <a:spcAft>
                <a:spcPts val="600"/>
              </a:spcAft>
            </a:pPr>
            <a:endParaRPr lang="en-US" sz="1800" dirty="0">
              <a:ea typeface="ＭＳ Ｐゴシック"/>
              <a:cs typeface="Arial"/>
            </a:endParaRPr>
          </a:p>
          <a:p>
            <a:pPr marL="0" indent="0">
              <a:spcBef>
                <a:spcPts val="0"/>
              </a:spcBef>
              <a:spcAft>
                <a:spcPts val="600"/>
              </a:spcAft>
              <a:buNone/>
            </a:pPr>
            <a:r>
              <a:rPr lang="en-US" sz="1800" b="1" dirty="0">
                <a:effectLst/>
                <a:ea typeface="Calibri" panose="020F0502020204030204" pitchFamily="34" charset="0"/>
              </a:rPr>
              <a:t>FY23 NDAA - Sec 325. Policy to Increase Disposition of Spent Advanced Batteries Through Recycling</a:t>
            </a:r>
            <a:r>
              <a:rPr lang="en-US" sz="1800" b="1" dirty="0">
                <a:ea typeface="Calibri" panose="020F0502020204030204" pitchFamily="34" charset="0"/>
              </a:rPr>
              <a:t> </a:t>
            </a:r>
            <a:endParaRPr lang="en-US" sz="1800" b="1" dirty="0">
              <a:ea typeface="Calibri" panose="020F0502020204030204" pitchFamily="34" charset="0"/>
              <a:cs typeface="Arial"/>
            </a:endParaRPr>
          </a:p>
          <a:p>
            <a:pPr>
              <a:spcBef>
                <a:spcPts val="0"/>
              </a:spcBef>
              <a:spcAft>
                <a:spcPts val="600"/>
              </a:spcAft>
            </a:pPr>
            <a:r>
              <a:rPr lang="en-US" sz="1800" dirty="0">
                <a:effectLst/>
                <a:ea typeface="Calibri" panose="020F0502020204030204" pitchFamily="34" charset="0"/>
              </a:rPr>
              <a:t>Congress has directed DOD to develop policy to push recycled battery materials from DOD systems back into the domestic supply chain</a:t>
            </a:r>
            <a:endParaRPr lang="en-US" sz="1800" dirty="0">
              <a:ea typeface="Calibri" panose="020F0502020204030204" pitchFamily="34" charset="0"/>
              <a:cs typeface="Arial"/>
            </a:endParaRPr>
          </a:p>
          <a:p>
            <a:pPr>
              <a:spcBef>
                <a:spcPts val="0"/>
              </a:spcBef>
              <a:spcAft>
                <a:spcPts val="600"/>
              </a:spcAft>
            </a:pPr>
            <a:endParaRPr lang="en-US" sz="1800" dirty="0">
              <a:ea typeface="ＭＳ Ｐゴシック"/>
              <a:cs typeface="Arial"/>
            </a:endParaRPr>
          </a:p>
          <a:p>
            <a:pPr marL="0" indent="0">
              <a:spcBef>
                <a:spcPts val="0"/>
              </a:spcBef>
              <a:spcAft>
                <a:spcPts val="600"/>
              </a:spcAft>
              <a:buNone/>
            </a:pPr>
            <a:r>
              <a:rPr lang="en-US" sz="1800" b="1" dirty="0">
                <a:ea typeface="ＭＳ Ｐゴシック"/>
              </a:rPr>
              <a:t>FY24 NDAA – Sec. 154 Prohibition on Availability of Funds for Procurement of Certain Batteries</a:t>
            </a:r>
            <a:endParaRPr lang="en-US" sz="1800" b="1" dirty="0">
              <a:ea typeface="ＭＳ Ｐゴシック"/>
              <a:cs typeface="Arial"/>
            </a:endParaRPr>
          </a:p>
          <a:p>
            <a:pPr>
              <a:spcBef>
                <a:spcPts val="0"/>
              </a:spcBef>
              <a:spcAft>
                <a:spcPts val="600"/>
              </a:spcAft>
            </a:pPr>
            <a:r>
              <a:rPr lang="en-US" sz="1800" kern="0" dirty="0">
                <a:ea typeface="Calibri" panose="020F0502020204030204" pitchFamily="34" charset="0"/>
              </a:rPr>
              <a:t>Congress specifically restricted procurement of batteries from </a:t>
            </a:r>
            <a:r>
              <a:rPr lang="en-US" sz="1800" dirty="0">
                <a:ea typeface="Calibri" panose="020F0502020204030204" pitchFamily="34" charset="0"/>
              </a:rPr>
              <a:t>six</a:t>
            </a:r>
            <a:r>
              <a:rPr lang="en-US" sz="1800" kern="0" dirty="0">
                <a:ea typeface="Calibri" panose="020F0502020204030204" pitchFamily="34" charset="0"/>
              </a:rPr>
              <a:t> large Chinese battery producers</a:t>
            </a:r>
            <a:endParaRPr lang="en-US" sz="1800" dirty="0">
              <a:ea typeface="Calibri" panose="020F0502020204030204" pitchFamily="34" charset="0"/>
              <a:cs typeface="Arial"/>
            </a:endParaRPr>
          </a:p>
          <a:p>
            <a:pPr marL="0" indent="0">
              <a:spcBef>
                <a:spcPts val="0"/>
              </a:spcBef>
              <a:spcAft>
                <a:spcPts val="600"/>
              </a:spcAft>
              <a:buNone/>
            </a:pPr>
            <a:endParaRPr lang="en-US" sz="1800" b="1" kern="0" dirty="0">
              <a:ea typeface="Calibri" panose="020F0502020204030204" pitchFamily="34" charset="0"/>
              <a:cs typeface="Arial"/>
            </a:endParaRPr>
          </a:p>
          <a:p>
            <a:pPr marL="0" indent="0">
              <a:spcBef>
                <a:spcPts val="0"/>
              </a:spcBef>
              <a:spcAft>
                <a:spcPts val="600"/>
              </a:spcAft>
              <a:buNone/>
            </a:pPr>
            <a:r>
              <a:rPr lang="en-US" sz="1800" b="1" dirty="0">
                <a:solidFill>
                  <a:srgbClr val="000000"/>
                </a:solidFill>
                <a:effectLst/>
                <a:ea typeface="Times New Roman" panose="02020603050405020304" pitchFamily="18" charset="0"/>
              </a:rPr>
              <a:t>HASC Hearing April 17, 2024 exchange between Chairman Mike Walz and Assistant Secretary of Defense EI&amp;E</a:t>
            </a:r>
            <a:endParaRPr lang="en-US" sz="1800" b="1" dirty="0">
              <a:solidFill>
                <a:srgbClr val="000000"/>
              </a:solidFill>
              <a:effectLst/>
              <a:ea typeface="Times New Roman" panose="02020603050405020304" pitchFamily="18" charset="0"/>
              <a:cs typeface="Arial"/>
            </a:endParaRPr>
          </a:p>
          <a:p>
            <a:pPr>
              <a:spcBef>
                <a:spcPts val="0"/>
              </a:spcBef>
              <a:spcAft>
                <a:spcPts val="600"/>
              </a:spcAft>
            </a:pPr>
            <a:r>
              <a:rPr lang="en-US" sz="1800" dirty="0">
                <a:solidFill>
                  <a:srgbClr val="000000"/>
                </a:solidFill>
                <a:effectLst/>
                <a:ea typeface="Times New Roman" panose="02020603050405020304" pitchFamily="18" charset="0"/>
              </a:rPr>
              <a:t>Walz: "I can't believe that Congress needs to push this. Weaning our clean energy programs off of Chinese Communist Party production. So, can you speak to what the Department's proactively doing to encourage investment in domestic - or allied for that matter - energy capabilities and production sources..."</a:t>
            </a:r>
            <a:endParaRPr lang="en-US" sz="1800" dirty="0">
              <a:effectLst/>
              <a:ea typeface="Calibri" panose="020F0502020204030204" pitchFamily="34" charset="0"/>
            </a:endParaRPr>
          </a:p>
        </p:txBody>
      </p:sp>
      <p:sp>
        <p:nvSpPr>
          <p:cNvPr id="5" name="Title 4"/>
          <p:cNvSpPr>
            <a:spLocks noGrp="1"/>
          </p:cNvSpPr>
          <p:nvPr>
            <p:ph type="title"/>
          </p:nvPr>
        </p:nvSpPr>
        <p:spPr/>
        <p:txBody>
          <a:bodyPr/>
          <a:lstStyle/>
          <a:p>
            <a:r>
              <a:rPr lang="en-US" sz="2800"/>
              <a:t>NDAA Battery Provisions &amp; Congressional Intent</a:t>
            </a:r>
          </a:p>
        </p:txBody>
      </p:sp>
      <p:sp>
        <p:nvSpPr>
          <p:cNvPr id="2" name="Google Shape;41;p15">
            <a:extLst>
              <a:ext uri="{FF2B5EF4-FFF2-40B4-BE49-F238E27FC236}">
                <a16:creationId xmlns:a16="http://schemas.microsoft.com/office/drawing/2014/main" id="{86548449-6E8C-C83E-9594-06920235A879}"/>
              </a:ext>
            </a:extLst>
          </p:cNvPr>
          <p:cNvSpPr txBox="1">
            <a:spLocks noGrp="1"/>
          </p:cNvSpPr>
          <p:nvPr>
            <p:ph type="sldNum" sz="quarter" idx="11"/>
          </p:nvPr>
        </p:nvSpPr>
        <p:spPr>
          <a:xfrm>
            <a:off x="10972800" y="6610350"/>
            <a:ext cx="1219200" cy="247650"/>
          </a:xfrm>
          <a:prstGeom prst="rect">
            <a:avLst/>
          </a:prstGeom>
          <a:noFill/>
          <a:ln>
            <a:noFill/>
          </a:ln>
        </p:spPr>
        <p:txBody>
          <a:bodyPr spcFirstLastPara="1" wrap="square" lIns="92075" tIns="46025" rIns="92075" bIns="460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1"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200" b="0" i="1"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4446962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80B7B6-045A-4383-9DF8-BCE1F41CB256}"/>
              </a:ext>
            </a:extLst>
          </p:cNvPr>
          <p:cNvSpPr>
            <a:spLocks noGrp="1"/>
          </p:cNvSpPr>
          <p:nvPr>
            <p:ph type="sldNum" sz="quarter" idx="12"/>
          </p:nvPr>
        </p:nvSpPr>
        <p:spPr/>
        <p:txBody>
          <a:bodyPr/>
          <a:lstStyle/>
          <a:p>
            <a:fld id="{BECF63ED-5365-0347-943C-46237B9951C9}" type="slidenum">
              <a:rPr lang="en-US" smtClean="0"/>
              <a:t>33</a:t>
            </a:fld>
            <a:endParaRPr lang="en-US"/>
          </a:p>
        </p:txBody>
      </p:sp>
      <p:sp>
        <p:nvSpPr>
          <p:cNvPr id="3" name="Title 2">
            <a:extLst>
              <a:ext uri="{FF2B5EF4-FFF2-40B4-BE49-F238E27FC236}">
                <a16:creationId xmlns:a16="http://schemas.microsoft.com/office/drawing/2014/main" id="{1377F52F-9853-4FB0-ACC1-795230A03B22}"/>
              </a:ext>
            </a:extLst>
          </p:cNvPr>
          <p:cNvSpPr>
            <a:spLocks noGrp="1"/>
          </p:cNvSpPr>
          <p:nvPr>
            <p:ph type="title"/>
          </p:nvPr>
        </p:nvSpPr>
        <p:spPr/>
        <p:txBody>
          <a:bodyPr/>
          <a:lstStyle/>
          <a:p>
            <a:r>
              <a:rPr lang="en-US" sz="2800" dirty="0"/>
              <a:t>Conclusions</a:t>
            </a:r>
          </a:p>
        </p:txBody>
      </p:sp>
      <p:sp>
        <p:nvSpPr>
          <p:cNvPr id="4" name="Text Placeholder 3">
            <a:extLst>
              <a:ext uri="{FF2B5EF4-FFF2-40B4-BE49-F238E27FC236}">
                <a16:creationId xmlns:a16="http://schemas.microsoft.com/office/drawing/2014/main" id="{BB609119-9230-411B-AE34-8FB80C123AAE}"/>
              </a:ext>
            </a:extLst>
          </p:cNvPr>
          <p:cNvSpPr>
            <a:spLocks noGrp="1"/>
          </p:cNvSpPr>
          <p:nvPr>
            <p:ph type="body" sz="quarter" idx="13"/>
          </p:nvPr>
        </p:nvSpPr>
        <p:spPr>
          <a:xfrm>
            <a:off x="227297" y="1280587"/>
            <a:ext cx="11737406" cy="4194493"/>
          </a:xfrm>
        </p:spPr>
        <p:txBody>
          <a:bodyPr/>
          <a:lstStyle/>
          <a:p>
            <a:pPr marL="464185" indent="-457200">
              <a:spcBef>
                <a:spcPts val="450"/>
              </a:spcBef>
              <a:spcAft>
                <a:spcPts val="600"/>
              </a:spcAft>
              <a:buFont typeface="+mj-lt"/>
              <a:buAutoNum type="arabicPeriod"/>
            </a:pPr>
            <a:r>
              <a:rPr lang="en-US" sz="2000" b="0" dirty="0">
                <a:ea typeface="ＭＳ Ｐゴシック"/>
              </a:rPr>
              <a:t>Continued trends in China to dominate the global lithium-ion market will continue to challenge the establishment of a secure and affordable battery industrial base</a:t>
            </a:r>
            <a:endParaRPr lang="en-US" dirty="0">
              <a:ea typeface="ＭＳ Ｐゴシック"/>
            </a:endParaRPr>
          </a:p>
          <a:p>
            <a:pPr marL="464185" indent="-457200">
              <a:spcBef>
                <a:spcPts val="450"/>
              </a:spcBef>
              <a:spcAft>
                <a:spcPts val="600"/>
              </a:spcAft>
              <a:buFont typeface="+mj-lt"/>
              <a:buAutoNum type="arabicPeriod"/>
            </a:pPr>
            <a:r>
              <a:rPr lang="en-US" sz="2000" b="0" dirty="0"/>
              <a:t>The U.S. Government must continue to work hand in hand with industry to develop and execute industrial policies which encourage competition and innovation while protecting American and allied businesses from market manipulation</a:t>
            </a:r>
            <a:endParaRPr lang="en-US" sz="2000" b="0" dirty="0">
              <a:cs typeface="Arial"/>
            </a:endParaRPr>
          </a:p>
          <a:p>
            <a:pPr marL="464185" indent="-457200">
              <a:spcBef>
                <a:spcPts val="450"/>
              </a:spcBef>
              <a:spcAft>
                <a:spcPts val="600"/>
              </a:spcAft>
              <a:buFont typeface="+mj-lt"/>
              <a:buAutoNum type="arabicPeriod"/>
            </a:pPr>
            <a:r>
              <a:rPr lang="en-US" sz="2000" b="0" dirty="0"/>
              <a:t>The DOD demand for li-ion batteries is projected to continue to grow, though significant uncertainty remains in the scale of production required under a wide range of future scenarios</a:t>
            </a:r>
            <a:endParaRPr lang="en-US" sz="2000" b="0" dirty="0">
              <a:cs typeface="Arial"/>
            </a:endParaRPr>
          </a:p>
          <a:p>
            <a:pPr marL="464185" indent="-457200">
              <a:spcBef>
                <a:spcPts val="450"/>
              </a:spcBef>
              <a:spcAft>
                <a:spcPts val="600"/>
              </a:spcAft>
              <a:buFont typeface="+mj-lt"/>
              <a:buAutoNum type="arabicPeriod"/>
            </a:pPr>
            <a:r>
              <a:rPr lang="en-US" sz="2000" b="0" dirty="0">
                <a:ea typeface="ＭＳ Ｐゴシック"/>
              </a:rPr>
              <a:t>Congress is continuing to direct the DOD to take action to secure supply chains for batteries, both for installations and for operational capabilities and OSD is working with DOD Services to achieve those objectives</a:t>
            </a:r>
            <a:endParaRPr lang="en-US" sz="2000" b="0" dirty="0">
              <a:ea typeface="ＭＳ Ｐゴシック"/>
              <a:cs typeface="Arial"/>
            </a:endParaRPr>
          </a:p>
        </p:txBody>
      </p:sp>
    </p:spTree>
    <p:extLst>
      <p:ext uri="{BB962C8B-B14F-4D97-AF65-F5344CB8AC3E}">
        <p14:creationId xmlns:p14="http://schemas.microsoft.com/office/powerpoint/2010/main" val="3881269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6A49A0-F0FF-DC0B-5AC4-2A48FA39A135}"/>
              </a:ext>
            </a:extLst>
          </p:cNvPr>
          <p:cNvSpPr>
            <a:spLocks noGrp="1"/>
          </p:cNvSpPr>
          <p:nvPr>
            <p:ph type="sldNum" sz="quarter" idx="12"/>
          </p:nvPr>
        </p:nvSpPr>
        <p:spPr/>
        <p:txBody>
          <a:bodyPr/>
          <a:lstStyle/>
          <a:p>
            <a:fld id="{BECF63ED-5365-0347-943C-46237B9951C9}" type="slidenum">
              <a:rPr lang="en-US" smtClean="0"/>
              <a:t>34</a:t>
            </a:fld>
            <a:endParaRPr lang="en-US"/>
          </a:p>
        </p:txBody>
      </p:sp>
      <p:sp>
        <p:nvSpPr>
          <p:cNvPr id="3" name="Title 2">
            <a:extLst>
              <a:ext uri="{FF2B5EF4-FFF2-40B4-BE49-F238E27FC236}">
                <a16:creationId xmlns:a16="http://schemas.microsoft.com/office/drawing/2014/main" id="{96C26CBB-541B-E6CB-9CD4-2595EFA49511}"/>
              </a:ext>
            </a:extLst>
          </p:cNvPr>
          <p:cNvSpPr>
            <a:spLocks noGrp="1"/>
          </p:cNvSpPr>
          <p:nvPr>
            <p:ph type="title"/>
          </p:nvPr>
        </p:nvSpPr>
        <p:spPr/>
        <p:txBody>
          <a:bodyPr/>
          <a:lstStyle/>
          <a:p>
            <a:r>
              <a:rPr lang="en-US" sz="2800" dirty="0">
                <a:ea typeface="ＭＳ Ｐゴシック"/>
                <a:cs typeface="Arial"/>
              </a:rPr>
              <a:t>How Industry Can Help</a:t>
            </a:r>
            <a:endParaRPr lang="en-US" sz="2800" dirty="0"/>
          </a:p>
        </p:txBody>
      </p:sp>
      <p:sp>
        <p:nvSpPr>
          <p:cNvPr id="4" name="Text Placeholder 3">
            <a:extLst>
              <a:ext uri="{FF2B5EF4-FFF2-40B4-BE49-F238E27FC236}">
                <a16:creationId xmlns:a16="http://schemas.microsoft.com/office/drawing/2014/main" id="{05BAF0BF-41AA-AA65-51CC-141D17D85764}"/>
              </a:ext>
            </a:extLst>
          </p:cNvPr>
          <p:cNvSpPr>
            <a:spLocks noGrp="1"/>
          </p:cNvSpPr>
          <p:nvPr>
            <p:ph type="body" sz="quarter" idx="13"/>
          </p:nvPr>
        </p:nvSpPr>
        <p:spPr>
          <a:xfrm>
            <a:off x="340456" y="1327215"/>
            <a:ext cx="11338560" cy="5009550"/>
          </a:xfrm>
        </p:spPr>
        <p:txBody>
          <a:bodyPr/>
          <a:lstStyle/>
          <a:p>
            <a:pPr indent="-163830"/>
            <a:r>
              <a:rPr lang="en-US" sz="2000" b="0" dirty="0">
                <a:ea typeface="ＭＳ Ｐゴシック"/>
                <a:cs typeface="Arial"/>
              </a:rPr>
              <a:t>When supply chain security issues, dependencies, and tradeoffs are identified please communicate them</a:t>
            </a:r>
            <a:r>
              <a:rPr lang="en-US" sz="2000" dirty="0">
                <a:ea typeface="ＭＳ Ｐゴシック"/>
                <a:cs typeface="Arial"/>
              </a:rPr>
              <a:t> </a:t>
            </a:r>
            <a:r>
              <a:rPr lang="en-US" sz="2000" b="0" dirty="0">
                <a:ea typeface="ＭＳ Ｐゴシック"/>
                <a:cs typeface="Arial"/>
              </a:rPr>
              <a:t>'up' both through Primes and Sponsors to improve risk visibility.</a:t>
            </a:r>
          </a:p>
          <a:p>
            <a:pPr indent="-163830"/>
            <a:endParaRPr lang="en-US" sz="2000" b="0" dirty="0">
              <a:ea typeface="ＭＳ Ｐゴシック"/>
              <a:cs typeface="Arial"/>
            </a:endParaRPr>
          </a:p>
          <a:p>
            <a:pPr indent="-163830"/>
            <a:r>
              <a:rPr lang="en-US" sz="2000" b="0" dirty="0">
                <a:ea typeface="ＭＳ Ｐゴシック"/>
                <a:cs typeface="Arial"/>
              </a:rPr>
              <a:t>Please continue to communicate your recommendations on how DOD can be a better customer (even if you've told us before!)</a:t>
            </a:r>
            <a:endParaRPr lang="en-US" sz="2000" b="0" dirty="0">
              <a:cs typeface="Arial"/>
            </a:endParaRPr>
          </a:p>
          <a:p>
            <a:pPr indent="-163830"/>
            <a:endParaRPr lang="en-US" sz="2000" b="0" dirty="0">
              <a:cs typeface="Arial"/>
            </a:endParaRPr>
          </a:p>
          <a:p>
            <a:pPr indent="-163830"/>
            <a:r>
              <a:rPr lang="en-US" sz="2000" b="0" dirty="0">
                <a:ea typeface="ＭＳ Ｐゴシック"/>
                <a:cs typeface="Arial"/>
              </a:rPr>
              <a:t>Please continue to assess your own supply chain dependencies, risks, options, and choices given the rapidly changing security, policy, and economic landscape. </a:t>
            </a:r>
            <a:endParaRPr lang="en-US" sz="2000" b="0" dirty="0">
              <a:cs typeface="Arial"/>
            </a:endParaRPr>
          </a:p>
          <a:p>
            <a:pPr indent="-163830"/>
            <a:endParaRPr lang="en-US" sz="2000" b="0" dirty="0">
              <a:cs typeface="Arial"/>
            </a:endParaRPr>
          </a:p>
          <a:p>
            <a:pPr indent="-163830"/>
            <a:r>
              <a:rPr lang="en-US" sz="2000" b="0" dirty="0">
                <a:ea typeface="ＭＳ Ｐゴシック"/>
                <a:cs typeface="Arial"/>
              </a:rPr>
              <a:t>Please continue to keep the warfighter front in center in your mind. Profit and sustainability in business is a fundamental requirement. Outside of that, we are all here to get the warfighter overmatch capability and effective coordination between industry and government is how we achieve that. </a:t>
            </a:r>
            <a:endParaRPr lang="en-US" sz="2000" b="0" dirty="0">
              <a:cs typeface="Arial"/>
            </a:endParaRPr>
          </a:p>
        </p:txBody>
      </p:sp>
    </p:spTree>
    <p:extLst>
      <p:ext uri="{BB962C8B-B14F-4D97-AF65-F5344CB8AC3E}">
        <p14:creationId xmlns:p14="http://schemas.microsoft.com/office/powerpoint/2010/main" val="560143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701883-EE8D-4CD4-B9F9-9852709DEA39}"/>
              </a:ext>
            </a:extLst>
          </p:cNvPr>
          <p:cNvSpPr>
            <a:spLocks noGrp="1"/>
          </p:cNvSpPr>
          <p:nvPr>
            <p:ph type="body" sz="quarter" idx="13"/>
          </p:nvPr>
        </p:nvSpPr>
        <p:spPr>
          <a:xfrm>
            <a:off x="426720" y="1292469"/>
            <a:ext cx="4770568" cy="5317880"/>
          </a:xfrm>
        </p:spPr>
        <p:txBody>
          <a:bodyPr/>
          <a:lstStyle/>
          <a:p>
            <a:pPr marL="7144" indent="0">
              <a:buNone/>
            </a:pPr>
            <a:r>
              <a:rPr lang="en-US" sz="2000" b="0" u="sng" dirty="0"/>
              <a:t>MITRE</a:t>
            </a:r>
          </a:p>
          <a:p>
            <a:r>
              <a:rPr lang="en-US" sz="2000" b="0" dirty="0"/>
              <a:t>Dr. Fernando Tavares</a:t>
            </a:r>
          </a:p>
          <a:p>
            <a:r>
              <a:rPr lang="en-US" sz="2000" b="0" dirty="0"/>
              <a:t>Dr. Alex Cocco</a:t>
            </a:r>
          </a:p>
          <a:p>
            <a:r>
              <a:rPr lang="en-US" sz="2000" b="0" dirty="0"/>
              <a:t>Dr. Brandon Hopkins</a:t>
            </a:r>
          </a:p>
        </p:txBody>
      </p:sp>
      <p:sp>
        <p:nvSpPr>
          <p:cNvPr id="2" name="Slide Number Placeholder 1">
            <a:extLst>
              <a:ext uri="{FF2B5EF4-FFF2-40B4-BE49-F238E27FC236}">
                <a16:creationId xmlns:a16="http://schemas.microsoft.com/office/drawing/2014/main" id="{A8972052-AD89-461A-8DB4-E1E60EBA7A16}"/>
              </a:ext>
            </a:extLst>
          </p:cNvPr>
          <p:cNvSpPr>
            <a:spLocks noGrp="1"/>
          </p:cNvSpPr>
          <p:nvPr>
            <p:ph type="sldNum" sz="quarter" idx="12"/>
          </p:nvPr>
        </p:nvSpPr>
        <p:spPr/>
        <p:txBody>
          <a:bodyPr/>
          <a:lstStyle/>
          <a:p>
            <a:fld id="{BECF63ED-5365-0347-943C-46237B9951C9}" type="slidenum">
              <a:rPr lang="en-US" smtClean="0"/>
              <a:t>35</a:t>
            </a:fld>
            <a:endParaRPr lang="en-US"/>
          </a:p>
        </p:txBody>
      </p:sp>
      <p:sp>
        <p:nvSpPr>
          <p:cNvPr id="3" name="Title 2">
            <a:extLst>
              <a:ext uri="{FF2B5EF4-FFF2-40B4-BE49-F238E27FC236}">
                <a16:creationId xmlns:a16="http://schemas.microsoft.com/office/drawing/2014/main" id="{C6386723-DF60-43CB-8EBE-793AE51507E6}"/>
              </a:ext>
            </a:extLst>
          </p:cNvPr>
          <p:cNvSpPr>
            <a:spLocks noGrp="1"/>
          </p:cNvSpPr>
          <p:nvPr>
            <p:ph type="title"/>
          </p:nvPr>
        </p:nvSpPr>
        <p:spPr>
          <a:xfrm>
            <a:off x="372932" y="247651"/>
            <a:ext cx="11338560" cy="548640"/>
          </a:xfrm>
        </p:spPr>
        <p:txBody>
          <a:bodyPr/>
          <a:lstStyle/>
          <a:p>
            <a:r>
              <a:rPr lang="en-US" sz="2800" dirty="0"/>
              <a:t>Briefing Contributors</a:t>
            </a:r>
          </a:p>
        </p:txBody>
      </p:sp>
      <p:sp>
        <p:nvSpPr>
          <p:cNvPr id="5" name="Text Placeholder 3">
            <a:extLst>
              <a:ext uri="{FF2B5EF4-FFF2-40B4-BE49-F238E27FC236}">
                <a16:creationId xmlns:a16="http://schemas.microsoft.com/office/drawing/2014/main" id="{79433D32-61B1-43E5-873C-E7272AAFF2B3}"/>
              </a:ext>
            </a:extLst>
          </p:cNvPr>
          <p:cNvSpPr txBox="1">
            <a:spLocks/>
          </p:cNvSpPr>
          <p:nvPr/>
        </p:nvSpPr>
        <p:spPr bwMode="auto">
          <a:xfrm>
            <a:off x="240323" y="3951409"/>
            <a:ext cx="11711354" cy="217324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171450" indent="-164306" algn="l" rtl="0" eaLnBrk="1" fontAlgn="base" hangingPunct="1">
              <a:lnSpc>
                <a:spcPct val="100000"/>
              </a:lnSpc>
              <a:spcBef>
                <a:spcPts val="750"/>
              </a:spcBef>
              <a:spcAft>
                <a:spcPts val="0"/>
              </a:spcAft>
              <a:buFont typeface="Wingdings" pitchFamily="2" charset="2"/>
              <a:buChar char="§"/>
              <a:tabLst/>
              <a:defRPr sz="1800" b="1">
                <a:solidFill>
                  <a:schemeClr val="tx1"/>
                </a:solidFill>
                <a:latin typeface="+mn-lt"/>
                <a:ea typeface="ＭＳ Ｐゴシック" pitchFamily="1" charset="-128"/>
                <a:cs typeface="+mn-cs"/>
              </a:defRPr>
            </a:lvl1pPr>
            <a:lvl2pPr marL="342900" indent="-171450" algn="l" rtl="0" eaLnBrk="1" fontAlgn="base" hangingPunct="1">
              <a:lnSpc>
                <a:spcPct val="100000"/>
              </a:lnSpc>
              <a:spcBef>
                <a:spcPts val="750"/>
              </a:spcBef>
              <a:spcAft>
                <a:spcPts val="0"/>
              </a:spcAft>
              <a:buFont typeface="Courier New" panose="02070309020205020404" pitchFamily="49" charset="0"/>
              <a:buChar char="o"/>
              <a:tabLst/>
              <a:defRPr sz="1500" b="0">
                <a:solidFill>
                  <a:schemeClr val="tx1"/>
                </a:solidFill>
                <a:latin typeface="+mn-lt"/>
                <a:ea typeface="ＭＳ Ｐゴシック" pitchFamily="1" charset="-128"/>
              </a:defRPr>
            </a:lvl2pPr>
            <a:lvl3pPr marL="517922" indent="-171450" algn="l" rtl="0" eaLnBrk="1" fontAlgn="base" hangingPunct="1">
              <a:lnSpc>
                <a:spcPct val="100000"/>
              </a:lnSpc>
              <a:spcBef>
                <a:spcPts val="750"/>
              </a:spcBef>
              <a:spcAft>
                <a:spcPts val="0"/>
              </a:spcAft>
              <a:buFont typeface="Times New Roman" pitchFamily="18" charset="0"/>
              <a:buChar char="−"/>
              <a:tabLst/>
              <a:defRPr sz="1350" b="0">
                <a:solidFill>
                  <a:schemeClr val="tx1"/>
                </a:solidFill>
                <a:latin typeface="+mn-lt"/>
                <a:ea typeface="ＭＳ Ｐゴシック" pitchFamily="1" charset="-128"/>
              </a:defRPr>
            </a:lvl3pPr>
            <a:lvl4pPr marL="685800" indent="-171450" algn="l" rtl="0" eaLnBrk="1" fontAlgn="base" hangingPunct="1">
              <a:lnSpc>
                <a:spcPct val="100000"/>
              </a:lnSpc>
              <a:spcBef>
                <a:spcPts val="750"/>
              </a:spcBef>
              <a:spcAft>
                <a:spcPts val="0"/>
              </a:spcAft>
              <a:buChar char="–"/>
              <a:tabLst/>
              <a:defRPr sz="1200" b="0">
                <a:solidFill>
                  <a:schemeClr val="tx1"/>
                </a:solidFill>
                <a:latin typeface="+mn-lt"/>
                <a:ea typeface="ＭＳ Ｐゴシック" pitchFamily="1" charset="-128"/>
              </a:defRPr>
            </a:lvl4pPr>
            <a:lvl5pPr marL="853679" indent="-171450" algn="l" rtl="0" eaLnBrk="1" fontAlgn="base" hangingPunct="1">
              <a:lnSpc>
                <a:spcPct val="100000"/>
              </a:lnSpc>
              <a:spcBef>
                <a:spcPts val="750"/>
              </a:spcBef>
              <a:spcAft>
                <a:spcPts val="0"/>
              </a:spcAft>
              <a:buChar char="»"/>
              <a:defRPr sz="1050" b="0">
                <a:solidFill>
                  <a:schemeClr val="tx1"/>
                </a:solidFill>
                <a:latin typeface="+mn-lt"/>
                <a:ea typeface="ＭＳ Ｐゴシック" pitchFamily="1" charset="-128"/>
              </a:defRPr>
            </a:lvl5pPr>
            <a:lvl6pPr marL="1885950" indent="-171450" algn="l" rtl="0" eaLnBrk="1" fontAlgn="base" hangingPunct="1">
              <a:spcBef>
                <a:spcPct val="20000"/>
              </a:spcBef>
              <a:spcAft>
                <a:spcPct val="0"/>
              </a:spcAft>
              <a:buChar char="»"/>
              <a:defRPr sz="1050" b="1">
                <a:solidFill>
                  <a:schemeClr val="tx1"/>
                </a:solidFill>
                <a:latin typeface="+mn-lt"/>
              </a:defRPr>
            </a:lvl6pPr>
            <a:lvl7pPr marL="2228850" indent="-171450" algn="l" rtl="0" eaLnBrk="1" fontAlgn="base" hangingPunct="1">
              <a:spcBef>
                <a:spcPct val="20000"/>
              </a:spcBef>
              <a:spcAft>
                <a:spcPct val="0"/>
              </a:spcAft>
              <a:buChar char="»"/>
              <a:defRPr sz="1050" b="1">
                <a:solidFill>
                  <a:schemeClr val="tx1"/>
                </a:solidFill>
                <a:latin typeface="+mn-lt"/>
              </a:defRPr>
            </a:lvl7pPr>
            <a:lvl8pPr marL="2571750" indent="-171450" algn="l" rtl="0" eaLnBrk="1" fontAlgn="base" hangingPunct="1">
              <a:spcBef>
                <a:spcPct val="20000"/>
              </a:spcBef>
              <a:spcAft>
                <a:spcPct val="0"/>
              </a:spcAft>
              <a:buChar char="»"/>
              <a:defRPr sz="1050" b="1">
                <a:solidFill>
                  <a:schemeClr val="tx1"/>
                </a:solidFill>
                <a:latin typeface="+mn-lt"/>
              </a:defRPr>
            </a:lvl8pPr>
            <a:lvl9pPr marL="2914650" indent="-171450" algn="l" rtl="0" eaLnBrk="1" fontAlgn="base" hangingPunct="1">
              <a:spcBef>
                <a:spcPct val="20000"/>
              </a:spcBef>
              <a:spcAft>
                <a:spcPct val="0"/>
              </a:spcAft>
              <a:buChar char="»"/>
              <a:defRPr sz="1050" b="1">
                <a:solidFill>
                  <a:schemeClr val="tx1"/>
                </a:solidFill>
                <a:latin typeface="+mn-lt"/>
              </a:defRPr>
            </a:lvl9pPr>
          </a:lstStyle>
          <a:p>
            <a:pPr marL="7144" indent="0">
              <a:buNone/>
            </a:pPr>
            <a:r>
              <a:rPr lang="en-US" sz="2000" b="0" dirty="0"/>
              <a:t>This work was sponsored and supported by: </a:t>
            </a:r>
          </a:p>
          <a:p>
            <a:r>
              <a:rPr lang="en-US" sz="2000" b="0" dirty="0"/>
              <a:t> </a:t>
            </a:r>
            <a:r>
              <a:rPr lang="en-US" b="0" dirty="0"/>
              <a:t>Ms. Ruthanne Darling, Director for the Operational Energy Capability Improvement Fund (OECIF), OUSD(A&amp;S)</a:t>
            </a:r>
          </a:p>
          <a:p>
            <a:r>
              <a:rPr lang="en-US" b="0" dirty="0"/>
              <a:t> Ms. Bethany Harrington, Director, Technology &amp; Industrial Base Assessments, OUSD(R&amp;E)</a:t>
            </a:r>
          </a:p>
          <a:p>
            <a:r>
              <a:rPr lang="en-US" b="0" dirty="0"/>
              <a:t> Mr. Eric Shields, Senior Battery Advisor Policy Analysis &amp; Transition OUSD(A&amp;S)</a:t>
            </a:r>
          </a:p>
        </p:txBody>
      </p:sp>
      <p:sp>
        <p:nvSpPr>
          <p:cNvPr id="7" name="Star: 5 Points 6">
            <a:extLst>
              <a:ext uri="{FF2B5EF4-FFF2-40B4-BE49-F238E27FC236}">
                <a16:creationId xmlns:a16="http://schemas.microsoft.com/office/drawing/2014/main" id="{2160B3C4-D399-424D-A81A-2A192CB3BE92}"/>
              </a:ext>
            </a:extLst>
          </p:cNvPr>
          <p:cNvSpPr/>
          <p:nvPr/>
        </p:nvSpPr>
        <p:spPr>
          <a:xfrm>
            <a:off x="1353944" y="1292469"/>
            <a:ext cx="315706" cy="31265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754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B58B51-F48B-45D8-815B-3C12A1974FF8}"/>
              </a:ext>
            </a:extLst>
          </p:cNvPr>
          <p:cNvSpPr>
            <a:spLocks noGrp="1"/>
          </p:cNvSpPr>
          <p:nvPr>
            <p:ph type="sldNum" sz="quarter" idx="12"/>
          </p:nvPr>
        </p:nvSpPr>
        <p:spPr/>
        <p:txBody>
          <a:bodyPr/>
          <a:lstStyle/>
          <a:p>
            <a:fld id="{BECF63ED-5365-0347-943C-46237B9951C9}" type="slidenum">
              <a:rPr lang="en-US" smtClean="0"/>
              <a:t>36</a:t>
            </a:fld>
            <a:endParaRPr lang="en-US"/>
          </a:p>
        </p:txBody>
      </p:sp>
      <p:sp>
        <p:nvSpPr>
          <p:cNvPr id="3" name="Title 2">
            <a:extLst>
              <a:ext uri="{FF2B5EF4-FFF2-40B4-BE49-F238E27FC236}">
                <a16:creationId xmlns:a16="http://schemas.microsoft.com/office/drawing/2014/main" id="{030011DA-D610-433B-A352-FA4DBD410007}"/>
              </a:ext>
            </a:extLst>
          </p:cNvPr>
          <p:cNvSpPr>
            <a:spLocks noGrp="1"/>
          </p:cNvSpPr>
          <p:nvPr>
            <p:ph type="title"/>
          </p:nvPr>
        </p:nvSpPr>
        <p:spPr>
          <a:xfrm>
            <a:off x="1701368" y="3353774"/>
            <a:ext cx="8503920" cy="548640"/>
          </a:xfrm>
        </p:spPr>
        <p:txBody>
          <a:bodyPr/>
          <a:lstStyle/>
          <a:p>
            <a:r>
              <a:rPr lang="en-US" sz="2800" dirty="0"/>
              <a:t>Questions</a:t>
            </a:r>
            <a:br>
              <a:rPr lang="en-US" sz="2800" dirty="0"/>
            </a:br>
            <a:br>
              <a:rPr lang="en-US" sz="2400" dirty="0"/>
            </a:br>
            <a:r>
              <a:rPr lang="en-US" sz="2400" b="0" dirty="0"/>
              <a:t>Yes, slides are available. </a:t>
            </a:r>
            <a:br>
              <a:rPr lang="en-US" sz="2400" b="0" dirty="0"/>
            </a:br>
            <a:br>
              <a:rPr lang="en-US" sz="2400" b="0" dirty="0"/>
            </a:br>
            <a:r>
              <a:rPr lang="en-US" sz="2400" b="0" dirty="0"/>
              <a:t>Email: </a:t>
            </a:r>
            <a:r>
              <a:rPr lang="en-US" sz="2400" b="0" dirty="0">
                <a:hlinkClick r:id="rId2"/>
              </a:rPr>
              <a:t>david.r.james6.ctr@mail.mil</a:t>
            </a:r>
            <a:endParaRPr lang="en-US" sz="2800" b="0" dirty="0"/>
          </a:p>
        </p:txBody>
      </p:sp>
    </p:spTree>
    <p:extLst>
      <p:ext uri="{BB962C8B-B14F-4D97-AF65-F5344CB8AC3E}">
        <p14:creationId xmlns:p14="http://schemas.microsoft.com/office/powerpoint/2010/main" val="3518007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6EF50F-6B68-6BD5-3A42-4A933B58AFA1}"/>
              </a:ext>
            </a:extLst>
          </p:cNvPr>
          <p:cNvSpPr>
            <a:spLocks noGrp="1"/>
          </p:cNvSpPr>
          <p:nvPr>
            <p:ph type="sldNum" sz="quarter" idx="11"/>
          </p:nvPr>
        </p:nvSpPr>
        <p:spPr/>
        <p:txBody>
          <a:bodyPr/>
          <a:lstStyle/>
          <a:p>
            <a:pPr defTabSz="457200"/>
            <a:fld id="{B6731FE5-2FCF-4664-8E8A-61445836C26E}" type="slidenum">
              <a:rPr lang="en-US">
                <a:solidFill>
                  <a:srgbClr val="000000"/>
                </a:solidFill>
              </a:rPr>
              <a:pPr defTabSz="457200"/>
              <a:t>4</a:t>
            </a:fld>
            <a:endParaRPr lang="en-US" dirty="0">
              <a:solidFill>
                <a:srgbClr val="000000"/>
              </a:solidFill>
            </a:endParaRPr>
          </a:p>
        </p:txBody>
      </p:sp>
      <p:sp>
        <p:nvSpPr>
          <p:cNvPr id="4" name="Title 3">
            <a:extLst>
              <a:ext uri="{FF2B5EF4-FFF2-40B4-BE49-F238E27FC236}">
                <a16:creationId xmlns:a16="http://schemas.microsoft.com/office/drawing/2014/main" id="{B579059F-278B-6197-44E9-DCCE25D699F9}"/>
              </a:ext>
            </a:extLst>
          </p:cNvPr>
          <p:cNvSpPr>
            <a:spLocks noGrp="1"/>
          </p:cNvSpPr>
          <p:nvPr>
            <p:ph type="title"/>
          </p:nvPr>
        </p:nvSpPr>
        <p:spPr/>
        <p:txBody>
          <a:bodyPr/>
          <a:lstStyle/>
          <a:p>
            <a:r>
              <a:rPr lang="en-US" sz="2800" dirty="0"/>
              <a:t>OASD(Industrial Base Policy)</a:t>
            </a:r>
            <a:endParaRPr lang="en-US" sz="3200" dirty="0">
              <a:solidFill>
                <a:srgbClr val="FF0000"/>
              </a:solidFill>
            </a:endParaRPr>
          </a:p>
        </p:txBody>
      </p:sp>
      <p:sp>
        <p:nvSpPr>
          <p:cNvPr id="7" name="Rectangle 6">
            <a:extLst>
              <a:ext uri="{FF2B5EF4-FFF2-40B4-BE49-F238E27FC236}">
                <a16:creationId xmlns:a16="http://schemas.microsoft.com/office/drawing/2014/main" id="{1251ACB3-D8F4-6E98-B4B9-079983B3FF9F}"/>
              </a:ext>
            </a:extLst>
          </p:cNvPr>
          <p:cNvSpPr/>
          <p:nvPr/>
        </p:nvSpPr>
        <p:spPr>
          <a:xfrm>
            <a:off x="9329057" y="1145177"/>
            <a:ext cx="2155372" cy="1500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1BB117F-8182-D8C2-4537-1FAD1ABC391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7571" y="1210904"/>
            <a:ext cx="10450895" cy="5523271"/>
          </a:xfrm>
          <a:prstGeom prst="rect">
            <a:avLst/>
          </a:prstGeom>
        </p:spPr>
      </p:pic>
      <p:sp>
        <p:nvSpPr>
          <p:cNvPr id="12" name="Rectangle 11">
            <a:extLst>
              <a:ext uri="{FF2B5EF4-FFF2-40B4-BE49-F238E27FC236}">
                <a16:creationId xmlns:a16="http://schemas.microsoft.com/office/drawing/2014/main" id="{DE87FABE-3D1A-0C63-9510-BE9CB0C0B12C}"/>
              </a:ext>
            </a:extLst>
          </p:cNvPr>
          <p:cNvSpPr/>
          <p:nvPr/>
        </p:nvSpPr>
        <p:spPr>
          <a:xfrm>
            <a:off x="4684250" y="4427588"/>
            <a:ext cx="1467465" cy="2182762"/>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8C488F6-7469-7F35-BB75-AD2785FA4591}"/>
              </a:ext>
            </a:extLst>
          </p:cNvPr>
          <p:cNvSpPr/>
          <p:nvPr/>
        </p:nvSpPr>
        <p:spPr>
          <a:xfrm>
            <a:off x="313898" y="1145177"/>
            <a:ext cx="1800968" cy="11850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819C86C-8DBC-2ACF-6A09-69B7F48CFAAD}"/>
              </a:ext>
            </a:extLst>
          </p:cNvPr>
          <p:cNvSpPr txBox="1"/>
          <p:nvPr/>
        </p:nvSpPr>
        <p:spPr>
          <a:xfrm>
            <a:off x="5579533" y="3835400"/>
            <a:ext cx="1438214" cy="276999"/>
          </a:xfrm>
          <a:prstGeom prst="rect">
            <a:avLst/>
          </a:prstGeom>
          <a:solidFill>
            <a:srgbClr val="0070C0"/>
          </a:solid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200" dirty="0">
                <a:solidFill>
                  <a:srgbClr val="FFFFFF"/>
                </a:solidFill>
                <a:cs typeface="Arial"/>
              </a:rPr>
              <a:t>Ms. Carla Zeppieri</a:t>
            </a:r>
            <a:endParaRPr lang="en-US" sz="1200" dirty="0">
              <a:solidFill>
                <a:srgbClr val="FFFFFF"/>
              </a:solidFill>
            </a:endParaRPr>
          </a:p>
        </p:txBody>
      </p:sp>
    </p:spTree>
    <p:extLst>
      <p:ext uri="{BB962C8B-B14F-4D97-AF65-F5344CB8AC3E}">
        <p14:creationId xmlns:p14="http://schemas.microsoft.com/office/powerpoint/2010/main" val="35341142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11C499-BAF2-5138-F3C6-F9D3212B2C96}"/>
              </a:ext>
            </a:extLst>
          </p:cNvPr>
          <p:cNvSpPr>
            <a:spLocks noGrp="1"/>
          </p:cNvSpPr>
          <p:nvPr>
            <p:ph idx="1"/>
          </p:nvPr>
        </p:nvSpPr>
        <p:spPr>
          <a:xfrm>
            <a:off x="1533866" y="1194869"/>
            <a:ext cx="4562134" cy="5029200"/>
          </a:xfrm>
        </p:spPr>
        <p:txBody>
          <a:bodyPr/>
          <a:lstStyle/>
          <a:p>
            <a:r>
              <a:rPr lang="en-US" sz="1800" dirty="0"/>
              <a:t>Mr. Eric Shields </a:t>
            </a:r>
          </a:p>
          <a:p>
            <a:pPr lvl="1"/>
            <a:r>
              <a:rPr lang="en-US" sz="1800" dirty="0"/>
              <a:t>Mechanical Engineer</a:t>
            </a:r>
          </a:p>
          <a:p>
            <a:pPr lvl="1"/>
            <a:r>
              <a:rPr lang="en-US" sz="1800" dirty="0"/>
              <a:t>Battery Sector Lead</a:t>
            </a:r>
          </a:p>
          <a:p>
            <a:pPr lvl="1"/>
            <a:r>
              <a:rPr lang="en-US" sz="1800" dirty="0"/>
              <a:t>Battery Safety &amp; </a:t>
            </a:r>
            <a:r>
              <a:rPr lang="en-US" sz="1800" kern="0" dirty="0"/>
              <a:t>Operational Energy</a:t>
            </a:r>
            <a:r>
              <a:rPr lang="en-US" sz="1800" dirty="0"/>
              <a:t> Expert</a:t>
            </a:r>
          </a:p>
          <a:p>
            <a:pPr lvl="1"/>
            <a:r>
              <a:rPr lang="en-US" sz="1800" dirty="0"/>
              <a:t>Chair, Defense Advanced Battery Working Group</a:t>
            </a:r>
          </a:p>
          <a:p>
            <a:pPr lvl="1"/>
            <a:r>
              <a:rPr lang="en-US" sz="1800" dirty="0"/>
              <a:t>DOD Lead - FCAB Leadership Team</a:t>
            </a:r>
          </a:p>
          <a:p>
            <a:endParaRPr lang="en-US" sz="1800" dirty="0"/>
          </a:p>
          <a:p>
            <a:r>
              <a:rPr lang="en-US" sz="1800" dirty="0"/>
              <a:t>Mr. David James (ctr.)</a:t>
            </a:r>
          </a:p>
          <a:p>
            <a:pPr lvl="1"/>
            <a:r>
              <a:rPr lang="en-US" sz="1800" dirty="0"/>
              <a:t>COL U.S. Army (ret.) </a:t>
            </a:r>
          </a:p>
          <a:p>
            <a:pPr lvl="1"/>
            <a:r>
              <a:rPr lang="en-US" sz="1800" dirty="0"/>
              <a:t>Senior Industrial Base Analyst</a:t>
            </a:r>
          </a:p>
          <a:p>
            <a:pPr lvl="1"/>
            <a:r>
              <a:rPr lang="en-US" sz="1800" dirty="0"/>
              <a:t>Senior Industry Engagements Lead</a:t>
            </a:r>
          </a:p>
          <a:p>
            <a:pPr lvl="1"/>
            <a:r>
              <a:rPr lang="en-US" sz="1800" dirty="0"/>
              <a:t>Battery Strategy Lead</a:t>
            </a:r>
          </a:p>
          <a:p>
            <a:pPr lvl="1"/>
            <a:r>
              <a:rPr lang="en-US" sz="1800" dirty="0"/>
              <a:t>Battery Tooling Study Lead</a:t>
            </a:r>
          </a:p>
        </p:txBody>
      </p:sp>
      <p:sp>
        <p:nvSpPr>
          <p:cNvPr id="3" name="Slide Number Placeholder 2">
            <a:extLst>
              <a:ext uri="{FF2B5EF4-FFF2-40B4-BE49-F238E27FC236}">
                <a16:creationId xmlns:a16="http://schemas.microsoft.com/office/drawing/2014/main" id="{776D729A-B68C-8107-2752-C4BF59CDF9A2}"/>
              </a:ext>
            </a:extLst>
          </p:cNvPr>
          <p:cNvSpPr>
            <a:spLocks noGrp="1"/>
          </p:cNvSpPr>
          <p:nvPr>
            <p:ph type="sldNum" sz="quarter" idx="11"/>
          </p:nvPr>
        </p:nvSpPr>
        <p:spPr/>
        <p:txBody>
          <a:bodyPr/>
          <a:lstStyle/>
          <a:p>
            <a:fld id="{B6731FE5-2FCF-4664-8E8A-61445836C26E}" type="slidenum">
              <a:rPr lang="en-US" smtClean="0">
                <a:solidFill>
                  <a:srgbClr val="000000"/>
                </a:solidFill>
              </a:rPr>
              <a:pPr/>
              <a:t>5</a:t>
            </a:fld>
            <a:endParaRPr lang="en-US" dirty="0">
              <a:solidFill>
                <a:srgbClr val="000000"/>
              </a:solidFill>
            </a:endParaRPr>
          </a:p>
        </p:txBody>
      </p:sp>
      <p:sp>
        <p:nvSpPr>
          <p:cNvPr id="4" name="Title 3">
            <a:extLst>
              <a:ext uri="{FF2B5EF4-FFF2-40B4-BE49-F238E27FC236}">
                <a16:creationId xmlns:a16="http://schemas.microsoft.com/office/drawing/2014/main" id="{057907DE-86A3-B310-400F-0D262FA95727}"/>
              </a:ext>
            </a:extLst>
          </p:cNvPr>
          <p:cNvSpPr>
            <a:spLocks noGrp="1"/>
          </p:cNvSpPr>
          <p:nvPr>
            <p:ph type="title"/>
          </p:nvPr>
        </p:nvSpPr>
        <p:spPr/>
        <p:txBody>
          <a:bodyPr/>
          <a:lstStyle/>
          <a:p>
            <a:r>
              <a:rPr lang="en-US" sz="2800" dirty="0"/>
              <a:t>Battery Sector Team</a:t>
            </a:r>
          </a:p>
        </p:txBody>
      </p:sp>
      <p:sp>
        <p:nvSpPr>
          <p:cNvPr id="5" name="Content Placeholder 1">
            <a:extLst>
              <a:ext uri="{FF2B5EF4-FFF2-40B4-BE49-F238E27FC236}">
                <a16:creationId xmlns:a16="http://schemas.microsoft.com/office/drawing/2014/main" id="{62C77B64-ADBF-B38B-A384-19570647EB86}"/>
              </a:ext>
            </a:extLst>
          </p:cNvPr>
          <p:cNvSpPr txBox="1">
            <a:spLocks/>
          </p:cNvSpPr>
          <p:nvPr/>
        </p:nvSpPr>
        <p:spPr bwMode="auto">
          <a:xfrm>
            <a:off x="7768127" y="1194869"/>
            <a:ext cx="4423873" cy="5029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57175" indent="-257175" algn="l" rtl="0" eaLnBrk="1" fontAlgn="base" hangingPunct="1">
              <a:spcBef>
                <a:spcPts val="450"/>
              </a:spcBef>
              <a:spcAft>
                <a:spcPct val="0"/>
              </a:spcAft>
              <a:buChar char="•"/>
              <a:defRPr sz="1500">
                <a:solidFill>
                  <a:schemeClr val="tx1"/>
                </a:solidFill>
                <a:latin typeface="+mn-lt"/>
                <a:ea typeface="ＭＳ Ｐゴシック" pitchFamily="1" charset="-128"/>
                <a:cs typeface="+mn-cs"/>
              </a:defRPr>
            </a:lvl1pPr>
            <a:lvl2pPr marL="557213" indent="-214313" algn="l" rtl="0" eaLnBrk="1" fontAlgn="base" hangingPunct="1">
              <a:spcBef>
                <a:spcPts val="450"/>
              </a:spcBef>
              <a:spcAft>
                <a:spcPct val="0"/>
              </a:spcAft>
              <a:buChar char="–"/>
              <a:defRPr sz="1350" b="0">
                <a:solidFill>
                  <a:schemeClr val="tx1"/>
                </a:solidFill>
                <a:latin typeface="+mn-lt"/>
                <a:ea typeface="ＭＳ Ｐゴシック" pitchFamily="1" charset="-128"/>
              </a:defRPr>
            </a:lvl2pPr>
            <a:lvl3pPr marL="857250" indent="-171450" algn="l" rtl="0" eaLnBrk="1" fontAlgn="base" hangingPunct="1">
              <a:spcBef>
                <a:spcPts val="450"/>
              </a:spcBef>
              <a:spcAft>
                <a:spcPct val="0"/>
              </a:spcAft>
              <a:buFont typeface="Times New Roman" pitchFamily="18" charset="0"/>
              <a:buChar char="−"/>
              <a:defRPr sz="1200" b="0">
                <a:solidFill>
                  <a:schemeClr val="tx1"/>
                </a:solidFill>
                <a:latin typeface="+mn-lt"/>
                <a:ea typeface="ＭＳ Ｐゴシック" pitchFamily="1" charset="-128"/>
              </a:defRPr>
            </a:lvl3pPr>
            <a:lvl4pPr marL="1200150" indent="-171450" algn="l" rtl="0" eaLnBrk="1" fontAlgn="base" hangingPunct="1">
              <a:spcBef>
                <a:spcPts val="450"/>
              </a:spcBef>
              <a:spcAft>
                <a:spcPct val="0"/>
              </a:spcAft>
              <a:buChar char="–"/>
              <a:defRPr sz="1050" b="0">
                <a:solidFill>
                  <a:schemeClr val="tx1"/>
                </a:solidFill>
                <a:latin typeface="+mn-lt"/>
                <a:ea typeface="ＭＳ Ｐゴシック" pitchFamily="1" charset="-128"/>
              </a:defRPr>
            </a:lvl4pPr>
            <a:lvl5pPr marL="1543050" indent="-171450" algn="l" rtl="0" eaLnBrk="1" fontAlgn="base" hangingPunct="1">
              <a:spcBef>
                <a:spcPts val="450"/>
              </a:spcBef>
              <a:spcAft>
                <a:spcPct val="0"/>
              </a:spcAft>
              <a:buChar char="»"/>
              <a:defRPr sz="900" b="0">
                <a:solidFill>
                  <a:schemeClr val="tx1"/>
                </a:solidFill>
                <a:latin typeface="+mn-lt"/>
                <a:ea typeface="ＭＳ Ｐゴシック" pitchFamily="1" charset="-128"/>
              </a:defRPr>
            </a:lvl5pPr>
            <a:lvl6pPr marL="1885950" indent="-171450" algn="l" rtl="0" eaLnBrk="1" fontAlgn="base" hangingPunct="1">
              <a:spcBef>
                <a:spcPct val="20000"/>
              </a:spcBef>
              <a:spcAft>
                <a:spcPct val="0"/>
              </a:spcAft>
              <a:buChar char="»"/>
              <a:defRPr sz="1050" b="1">
                <a:solidFill>
                  <a:schemeClr val="tx1"/>
                </a:solidFill>
                <a:latin typeface="+mn-lt"/>
              </a:defRPr>
            </a:lvl6pPr>
            <a:lvl7pPr marL="2228850" indent="-171450" algn="l" rtl="0" eaLnBrk="1" fontAlgn="base" hangingPunct="1">
              <a:spcBef>
                <a:spcPct val="20000"/>
              </a:spcBef>
              <a:spcAft>
                <a:spcPct val="0"/>
              </a:spcAft>
              <a:buChar char="»"/>
              <a:defRPr sz="1050" b="1">
                <a:solidFill>
                  <a:schemeClr val="tx1"/>
                </a:solidFill>
                <a:latin typeface="+mn-lt"/>
              </a:defRPr>
            </a:lvl7pPr>
            <a:lvl8pPr marL="2571750" indent="-171450" algn="l" rtl="0" eaLnBrk="1" fontAlgn="base" hangingPunct="1">
              <a:spcBef>
                <a:spcPct val="20000"/>
              </a:spcBef>
              <a:spcAft>
                <a:spcPct val="0"/>
              </a:spcAft>
              <a:buChar char="»"/>
              <a:defRPr sz="1050" b="1">
                <a:solidFill>
                  <a:schemeClr val="tx1"/>
                </a:solidFill>
                <a:latin typeface="+mn-lt"/>
              </a:defRPr>
            </a:lvl8pPr>
            <a:lvl9pPr marL="2914650" indent="-171450" algn="l" rtl="0" eaLnBrk="1" fontAlgn="base" hangingPunct="1">
              <a:spcBef>
                <a:spcPct val="20000"/>
              </a:spcBef>
              <a:spcAft>
                <a:spcPct val="0"/>
              </a:spcAft>
              <a:buChar char="»"/>
              <a:defRPr sz="1050" b="1">
                <a:solidFill>
                  <a:schemeClr val="tx1"/>
                </a:solidFill>
                <a:latin typeface="+mn-lt"/>
              </a:defRPr>
            </a:lvl9pPr>
          </a:lstStyle>
          <a:p>
            <a:r>
              <a:rPr lang="en-US" sz="1800" kern="0" dirty="0"/>
              <a:t>Mr. Eric South </a:t>
            </a:r>
          </a:p>
          <a:p>
            <a:pPr lvl="1"/>
            <a:r>
              <a:rPr lang="en-US" sz="1800" kern="0" dirty="0"/>
              <a:t>Electrical Engineer </a:t>
            </a:r>
          </a:p>
          <a:p>
            <a:pPr lvl="1"/>
            <a:r>
              <a:rPr lang="en-US" sz="1800" kern="0" dirty="0"/>
              <a:t>Former Marine </a:t>
            </a:r>
          </a:p>
          <a:p>
            <a:pPr lvl="1"/>
            <a:r>
              <a:rPr lang="en-US" sz="1800" kern="0" dirty="0"/>
              <a:t>Operational Energy Power &amp; Data Specialist</a:t>
            </a:r>
          </a:p>
          <a:p>
            <a:pPr lvl="1"/>
            <a:r>
              <a:rPr lang="en-US" sz="1800" kern="0" dirty="0"/>
              <a:t>Program Manager, Battery Analytics </a:t>
            </a:r>
          </a:p>
          <a:p>
            <a:pPr lvl="1"/>
            <a:r>
              <a:rPr lang="en-US" sz="1800" kern="0" dirty="0"/>
              <a:t>Standard Battery Transition Lead</a:t>
            </a:r>
          </a:p>
          <a:p>
            <a:endParaRPr lang="en-US" sz="1800" kern="0" dirty="0"/>
          </a:p>
          <a:p>
            <a:r>
              <a:rPr lang="en-US" sz="1800" kern="0" dirty="0"/>
              <a:t>Mr. Dylan Fleming (ctr.)</a:t>
            </a:r>
          </a:p>
          <a:p>
            <a:pPr lvl="1"/>
            <a:r>
              <a:rPr lang="en-US" sz="1800" kern="0" dirty="0"/>
              <a:t>Battery Industrial Analyst</a:t>
            </a:r>
          </a:p>
          <a:p>
            <a:pPr lvl="1"/>
            <a:r>
              <a:rPr lang="en-US" sz="1800" kern="0" dirty="0"/>
              <a:t>Industry Engagements Support</a:t>
            </a:r>
          </a:p>
          <a:p>
            <a:pPr lvl="1"/>
            <a:r>
              <a:rPr lang="en-US" sz="1800" kern="0" dirty="0"/>
              <a:t>Battery Policy Lead</a:t>
            </a:r>
          </a:p>
          <a:p>
            <a:pPr lvl="1"/>
            <a:r>
              <a:rPr lang="en-US" sz="1800" kern="0" dirty="0"/>
              <a:t>Stockpiling and Production Ramp Assessments</a:t>
            </a:r>
          </a:p>
        </p:txBody>
      </p:sp>
      <p:pic>
        <p:nvPicPr>
          <p:cNvPr id="7" name="Picture 6">
            <a:extLst>
              <a:ext uri="{FF2B5EF4-FFF2-40B4-BE49-F238E27FC236}">
                <a16:creationId xmlns:a16="http://schemas.microsoft.com/office/drawing/2014/main" id="{9A8A75C2-8411-4C50-AEA1-FDA08CC495E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6160" y="1199135"/>
            <a:ext cx="1499226" cy="1737360"/>
          </a:xfrm>
          <a:prstGeom prst="rect">
            <a:avLst/>
          </a:prstGeom>
        </p:spPr>
      </p:pic>
      <p:pic>
        <p:nvPicPr>
          <p:cNvPr id="8" name="Picture 7">
            <a:extLst>
              <a:ext uri="{FF2B5EF4-FFF2-40B4-BE49-F238E27FC236}">
                <a16:creationId xmlns:a16="http://schemas.microsoft.com/office/drawing/2014/main" id="{299BF2A8-865A-4F75-0EB4-FB5CC6DB07A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1342" y="4069338"/>
            <a:ext cx="1554480" cy="1745088"/>
          </a:xfrm>
          <a:prstGeom prst="rect">
            <a:avLst/>
          </a:prstGeom>
        </p:spPr>
      </p:pic>
      <p:pic>
        <p:nvPicPr>
          <p:cNvPr id="6" name="Picture 5">
            <a:extLst>
              <a:ext uri="{FF2B5EF4-FFF2-40B4-BE49-F238E27FC236}">
                <a16:creationId xmlns:a16="http://schemas.microsoft.com/office/drawing/2014/main" id="{FB1475BB-BAC7-7FA5-77D5-C36EDEF3487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39288" y="1199135"/>
            <a:ext cx="1496649" cy="1584960"/>
          </a:xfrm>
          <a:prstGeom prst="rect">
            <a:avLst/>
          </a:prstGeom>
        </p:spPr>
      </p:pic>
      <p:pic>
        <p:nvPicPr>
          <p:cNvPr id="1027" name="Picture 3">
            <a:extLst>
              <a:ext uri="{FF2B5EF4-FFF2-40B4-BE49-F238E27FC236}">
                <a16:creationId xmlns:a16="http://schemas.microsoft.com/office/drawing/2014/main" id="{D6E11D49-8650-DEA5-9004-BFD907FC0314}"/>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471932" y="3921506"/>
            <a:ext cx="1554480" cy="184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632468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5EE6BA-5F2E-E092-D34B-A435D7FE93D2}"/>
              </a:ext>
            </a:extLst>
          </p:cNvPr>
          <p:cNvSpPr>
            <a:spLocks noGrp="1"/>
          </p:cNvSpPr>
          <p:nvPr>
            <p:ph idx="1"/>
          </p:nvPr>
        </p:nvSpPr>
        <p:spPr>
          <a:xfrm>
            <a:off x="229211" y="1205268"/>
            <a:ext cx="4203800" cy="4712095"/>
          </a:xfrm>
          <a:ln>
            <a:solidFill>
              <a:schemeClr val="accent1"/>
            </a:solidFill>
          </a:ln>
        </p:spPr>
        <p:txBody>
          <a:bodyPr/>
          <a:lstStyle/>
          <a:p>
            <a:pPr marL="0" indent="0">
              <a:buNone/>
            </a:pPr>
            <a:r>
              <a:rPr lang="en-US" sz="1800" b="1" dirty="0"/>
              <a:t>Critical areas we are directly responsible for:</a:t>
            </a:r>
          </a:p>
          <a:p>
            <a:r>
              <a:rPr lang="en-US" sz="1800" dirty="0"/>
              <a:t>Industry Engagements</a:t>
            </a:r>
          </a:p>
          <a:p>
            <a:r>
              <a:rPr lang="en-US" sz="1800" dirty="0"/>
              <a:t>Supply Chain Analytics &amp; Assessments</a:t>
            </a:r>
          </a:p>
          <a:p>
            <a:r>
              <a:rPr lang="en-US" sz="1800" dirty="0"/>
              <a:t>Congressional Requests</a:t>
            </a:r>
          </a:p>
          <a:p>
            <a:r>
              <a:rPr lang="en-US" sz="1800" dirty="0">
                <a:ea typeface="ＭＳ Ｐゴシック"/>
              </a:rPr>
              <a:t>DOD Investment Advocacy to Reduce Risks</a:t>
            </a:r>
            <a:endParaRPr lang="en-US" sz="1800" dirty="0">
              <a:ea typeface="ＭＳ Ｐゴシック"/>
              <a:cs typeface="Arial"/>
            </a:endParaRPr>
          </a:p>
          <a:p>
            <a:r>
              <a:rPr lang="en-US" sz="1800" dirty="0"/>
              <a:t>Coordinating w/ Allies &amp; partners</a:t>
            </a:r>
          </a:p>
          <a:p>
            <a:r>
              <a:rPr lang="en-US" sz="1800" dirty="0"/>
              <a:t>Coordinating w/Interagency (FCAB)</a:t>
            </a:r>
          </a:p>
          <a:p>
            <a:r>
              <a:rPr lang="en-US" sz="1800" dirty="0"/>
              <a:t>Defense Advanced Battery Working Group (DABWG)</a:t>
            </a:r>
          </a:p>
          <a:p>
            <a:r>
              <a:rPr lang="en-US" sz="1800" dirty="0"/>
              <a:t>Policy and Strategy</a:t>
            </a:r>
          </a:p>
          <a:p>
            <a:r>
              <a:rPr lang="en-US" sz="1800" dirty="0"/>
              <a:t>Annual DOD Battery Summit</a:t>
            </a:r>
          </a:p>
        </p:txBody>
      </p:sp>
      <p:sp>
        <p:nvSpPr>
          <p:cNvPr id="3" name="Slide Number Placeholder 2">
            <a:extLst>
              <a:ext uri="{FF2B5EF4-FFF2-40B4-BE49-F238E27FC236}">
                <a16:creationId xmlns:a16="http://schemas.microsoft.com/office/drawing/2014/main" id="{9A5EAF4F-BBFC-97E4-FB42-742FB5A0FBC1}"/>
              </a:ext>
            </a:extLst>
          </p:cNvPr>
          <p:cNvSpPr>
            <a:spLocks noGrp="1"/>
          </p:cNvSpPr>
          <p:nvPr>
            <p:ph type="sldNum" sz="quarter" idx="11"/>
          </p:nvPr>
        </p:nvSpPr>
        <p:spPr/>
        <p:txBody>
          <a:bodyPr/>
          <a:lstStyle/>
          <a:p>
            <a:fld id="{B6731FE5-2FCF-4664-8E8A-61445836C26E}" type="slidenum">
              <a:rPr lang="en-US" smtClean="0">
                <a:solidFill>
                  <a:srgbClr val="000000"/>
                </a:solidFill>
              </a:rPr>
              <a:pPr/>
              <a:t>6</a:t>
            </a:fld>
            <a:endParaRPr lang="en-US" dirty="0">
              <a:solidFill>
                <a:srgbClr val="000000"/>
              </a:solidFill>
            </a:endParaRPr>
          </a:p>
        </p:txBody>
      </p:sp>
      <p:sp>
        <p:nvSpPr>
          <p:cNvPr id="4" name="Title 3">
            <a:extLst>
              <a:ext uri="{FF2B5EF4-FFF2-40B4-BE49-F238E27FC236}">
                <a16:creationId xmlns:a16="http://schemas.microsoft.com/office/drawing/2014/main" id="{39BBD510-85DF-75E7-D3AA-110EE47FD0E0}"/>
              </a:ext>
            </a:extLst>
          </p:cNvPr>
          <p:cNvSpPr>
            <a:spLocks noGrp="1"/>
          </p:cNvSpPr>
          <p:nvPr>
            <p:ph type="title"/>
          </p:nvPr>
        </p:nvSpPr>
        <p:spPr/>
        <p:txBody>
          <a:bodyPr/>
          <a:lstStyle/>
          <a:p>
            <a:r>
              <a:rPr lang="en-US" sz="2800" dirty="0"/>
              <a:t>The Role of the Battery Sector</a:t>
            </a:r>
          </a:p>
        </p:txBody>
      </p:sp>
      <p:sp>
        <p:nvSpPr>
          <p:cNvPr id="5" name="Content Placeholder 1">
            <a:extLst>
              <a:ext uri="{FF2B5EF4-FFF2-40B4-BE49-F238E27FC236}">
                <a16:creationId xmlns:a16="http://schemas.microsoft.com/office/drawing/2014/main" id="{8A3138B1-B501-210B-D941-C70CDC2FCC28}"/>
              </a:ext>
            </a:extLst>
          </p:cNvPr>
          <p:cNvSpPr txBox="1">
            <a:spLocks/>
          </p:cNvSpPr>
          <p:nvPr/>
        </p:nvSpPr>
        <p:spPr bwMode="auto">
          <a:xfrm>
            <a:off x="4494246" y="1205268"/>
            <a:ext cx="3584444" cy="3958790"/>
          </a:xfrm>
          <a:prstGeom prst="rect">
            <a:avLst/>
          </a:prstGeom>
          <a:noFill/>
          <a:ln w="9525">
            <a:solidFill>
              <a:schemeClr val="accent1"/>
            </a:solidFill>
            <a:miter lim="800000"/>
            <a:headEnd/>
            <a:tailEnd/>
          </a:ln>
        </p:spPr>
        <p:txBody>
          <a:bodyPr vert="horz" wrap="square" lIns="92075" tIns="46038" rIns="92075" bIns="46038" numCol="1" anchor="t" anchorCtr="0" compatLnSpc="1">
            <a:prstTxWarp prst="textNoShape">
              <a:avLst/>
            </a:prstTxWarp>
          </a:bodyPr>
          <a:lstStyle>
            <a:lvl1pPr marL="257175" indent="-257175" algn="l" rtl="0" eaLnBrk="1" fontAlgn="base" hangingPunct="1">
              <a:spcBef>
                <a:spcPts val="450"/>
              </a:spcBef>
              <a:spcAft>
                <a:spcPct val="0"/>
              </a:spcAft>
              <a:buChar char="•"/>
              <a:defRPr sz="1500">
                <a:solidFill>
                  <a:schemeClr val="tx1"/>
                </a:solidFill>
                <a:latin typeface="+mn-lt"/>
                <a:ea typeface="ＭＳ Ｐゴシック" pitchFamily="1" charset="-128"/>
                <a:cs typeface="+mn-cs"/>
              </a:defRPr>
            </a:lvl1pPr>
            <a:lvl2pPr marL="557213" indent="-214313" algn="l" rtl="0" eaLnBrk="1" fontAlgn="base" hangingPunct="1">
              <a:spcBef>
                <a:spcPts val="450"/>
              </a:spcBef>
              <a:spcAft>
                <a:spcPct val="0"/>
              </a:spcAft>
              <a:buChar char="–"/>
              <a:defRPr sz="1350" b="0">
                <a:solidFill>
                  <a:schemeClr val="tx1"/>
                </a:solidFill>
                <a:latin typeface="+mn-lt"/>
                <a:ea typeface="ＭＳ Ｐゴシック" pitchFamily="1" charset="-128"/>
              </a:defRPr>
            </a:lvl2pPr>
            <a:lvl3pPr marL="857250" indent="-171450" algn="l" rtl="0" eaLnBrk="1" fontAlgn="base" hangingPunct="1">
              <a:spcBef>
                <a:spcPts val="450"/>
              </a:spcBef>
              <a:spcAft>
                <a:spcPct val="0"/>
              </a:spcAft>
              <a:buFont typeface="Times New Roman" pitchFamily="18" charset="0"/>
              <a:buChar char="−"/>
              <a:defRPr sz="1200" b="0">
                <a:solidFill>
                  <a:schemeClr val="tx1"/>
                </a:solidFill>
                <a:latin typeface="+mn-lt"/>
                <a:ea typeface="ＭＳ Ｐゴシック" pitchFamily="1" charset="-128"/>
              </a:defRPr>
            </a:lvl3pPr>
            <a:lvl4pPr marL="1200150" indent="-171450" algn="l" rtl="0" eaLnBrk="1" fontAlgn="base" hangingPunct="1">
              <a:spcBef>
                <a:spcPts val="450"/>
              </a:spcBef>
              <a:spcAft>
                <a:spcPct val="0"/>
              </a:spcAft>
              <a:buChar char="–"/>
              <a:defRPr sz="1050" b="0">
                <a:solidFill>
                  <a:schemeClr val="tx1"/>
                </a:solidFill>
                <a:latin typeface="+mn-lt"/>
                <a:ea typeface="ＭＳ Ｐゴシック" pitchFamily="1" charset="-128"/>
              </a:defRPr>
            </a:lvl4pPr>
            <a:lvl5pPr marL="1543050" indent="-171450" algn="l" rtl="0" eaLnBrk="1" fontAlgn="base" hangingPunct="1">
              <a:spcBef>
                <a:spcPts val="450"/>
              </a:spcBef>
              <a:spcAft>
                <a:spcPct val="0"/>
              </a:spcAft>
              <a:buChar char="»"/>
              <a:defRPr sz="900" b="0">
                <a:solidFill>
                  <a:schemeClr val="tx1"/>
                </a:solidFill>
                <a:latin typeface="+mn-lt"/>
                <a:ea typeface="ＭＳ Ｐゴシック" pitchFamily="1" charset="-128"/>
              </a:defRPr>
            </a:lvl5pPr>
            <a:lvl6pPr marL="1885950" indent="-171450" algn="l" rtl="0" eaLnBrk="1" fontAlgn="base" hangingPunct="1">
              <a:spcBef>
                <a:spcPct val="20000"/>
              </a:spcBef>
              <a:spcAft>
                <a:spcPct val="0"/>
              </a:spcAft>
              <a:buChar char="»"/>
              <a:defRPr sz="1050" b="1">
                <a:solidFill>
                  <a:schemeClr val="tx1"/>
                </a:solidFill>
                <a:latin typeface="+mn-lt"/>
              </a:defRPr>
            </a:lvl6pPr>
            <a:lvl7pPr marL="2228850" indent="-171450" algn="l" rtl="0" eaLnBrk="1" fontAlgn="base" hangingPunct="1">
              <a:spcBef>
                <a:spcPct val="20000"/>
              </a:spcBef>
              <a:spcAft>
                <a:spcPct val="0"/>
              </a:spcAft>
              <a:buChar char="»"/>
              <a:defRPr sz="1050" b="1">
                <a:solidFill>
                  <a:schemeClr val="tx1"/>
                </a:solidFill>
                <a:latin typeface="+mn-lt"/>
              </a:defRPr>
            </a:lvl7pPr>
            <a:lvl8pPr marL="2571750" indent="-171450" algn="l" rtl="0" eaLnBrk="1" fontAlgn="base" hangingPunct="1">
              <a:spcBef>
                <a:spcPct val="20000"/>
              </a:spcBef>
              <a:spcAft>
                <a:spcPct val="0"/>
              </a:spcAft>
              <a:buChar char="»"/>
              <a:defRPr sz="1050" b="1">
                <a:solidFill>
                  <a:schemeClr val="tx1"/>
                </a:solidFill>
                <a:latin typeface="+mn-lt"/>
              </a:defRPr>
            </a:lvl8pPr>
            <a:lvl9pPr marL="2914650" indent="-171450" algn="l" rtl="0" eaLnBrk="1" fontAlgn="base" hangingPunct="1">
              <a:spcBef>
                <a:spcPct val="20000"/>
              </a:spcBef>
              <a:spcAft>
                <a:spcPct val="0"/>
              </a:spcAft>
              <a:buChar char="»"/>
              <a:defRPr sz="1050" b="1">
                <a:solidFill>
                  <a:schemeClr val="tx1"/>
                </a:solidFill>
                <a:latin typeface="+mn-lt"/>
              </a:defRPr>
            </a:lvl9pPr>
          </a:lstStyle>
          <a:p>
            <a:pPr marL="0" indent="0">
              <a:buNone/>
            </a:pPr>
            <a:r>
              <a:rPr lang="en-US" sz="1800" b="1" kern="0" dirty="0"/>
              <a:t>Important areas we are also responsible for:</a:t>
            </a:r>
          </a:p>
          <a:p>
            <a:r>
              <a:rPr lang="en-US" sz="1800" dirty="0"/>
              <a:t>Briefing DOD Leadership on Battery Risk</a:t>
            </a:r>
            <a:endParaRPr lang="en-US" sz="1800" kern="0" dirty="0"/>
          </a:p>
          <a:p>
            <a:r>
              <a:rPr lang="en-US" sz="1800" kern="0" dirty="0"/>
              <a:t>Informing Defense Production Act investments </a:t>
            </a:r>
          </a:p>
          <a:p>
            <a:r>
              <a:rPr lang="en-US" sz="1800" kern="0" dirty="0"/>
              <a:t>Enabling transition of DOD batteries to secure sources </a:t>
            </a:r>
          </a:p>
          <a:p>
            <a:r>
              <a:rPr lang="en-US" sz="1800" dirty="0"/>
              <a:t>Maintaining awareness of the Industry Needs/ Tech Trends</a:t>
            </a:r>
          </a:p>
          <a:p>
            <a:r>
              <a:rPr lang="en-US" sz="1800" kern="0" dirty="0"/>
              <a:t>Informing Mobilization </a:t>
            </a:r>
          </a:p>
          <a:p>
            <a:r>
              <a:rPr lang="en-US" sz="1800" kern="0" dirty="0"/>
              <a:t>Informing Requirements</a:t>
            </a:r>
          </a:p>
        </p:txBody>
      </p:sp>
      <p:sp>
        <p:nvSpPr>
          <p:cNvPr id="6" name="Content Placeholder 1">
            <a:extLst>
              <a:ext uri="{FF2B5EF4-FFF2-40B4-BE49-F238E27FC236}">
                <a16:creationId xmlns:a16="http://schemas.microsoft.com/office/drawing/2014/main" id="{F9C4DE1A-D57B-2E1D-CF6C-D8F8DAA98D4B}"/>
              </a:ext>
            </a:extLst>
          </p:cNvPr>
          <p:cNvSpPr txBox="1">
            <a:spLocks/>
          </p:cNvSpPr>
          <p:nvPr/>
        </p:nvSpPr>
        <p:spPr bwMode="auto">
          <a:xfrm>
            <a:off x="8112758" y="1205269"/>
            <a:ext cx="3993898" cy="3103594"/>
          </a:xfrm>
          <a:prstGeom prst="rect">
            <a:avLst/>
          </a:prstGeom>
          <a:noFill/>
          <a:ln w="9525">
            <a:solidFill>
              <a:schemeClr val="accent1"/>
            </a:solidFill>
            <a:miter lim="800000"/>
            <a:headEnd/>
            <a:tailEnd/>
          </a:ln>
        </p:spPr>
        <p:txBody>
          <a:bodyPr vert="horz" wrap="square" lIns="92075" tIns="46038" rIns="92075" bIns="46038" numCol="1" anchor="t" anchorCtr="0" compatLnSpc="1">
            <a:prstTxWarp prst="textNoShape">
              <a:avLst/>
            </a:prstTxWarp>
          </a:bodyPr>
          <a:lstStyle>
            <a:lvl1pPr marL="257175" indent="-257175" algn="l" rtl="0" eaLnBrk="1" fontAlgn="base" hangingPunct="1">
              <a:spcBef>
                <a:spcPts val="450"/>
              </a:spcBef>
              <a:spcAft>
                <a:spcPct val="0"/>
              </a:spcAft>
              <a:buChar char="•"/>
              <a:defRPr sz="1500">
                <a:solidFill>
                  <a:schemeClr val="tx1"/>
                </a:solidFill>
                <a:latin typeface="+mn-lt"/>
                <a:ea typeface="ＭＳ Ｐゴシック" pitchFamily="1" charset="-128"/>
                <a:cs typeface="+mn-cs"/>
              </a:defRPr>
            </a:lvl1pPr>
            <a:lvl2pPr marL="557213" indent="-214313" algn="l" rtl="0" eaLnBrk="1" fontAlgn="base" hangingPunct="1">
              <a:spcBef>
                <a:spcPts val="450"/>
              </a:spcBef>
              <a:spcAft>
                <a:spcPct val="0"/>
              </a:spcAft>
              <a:buChar char="–"/>
              <a:defRPr sz="1350" b="0">
                <a:solidFill>
                  <a:schemeClr val="tx1"/>
                </a:solidFill>
                <a:latin typeface="+mn-lt"/>
                <a:ea typeface="ＭＳ Ｐゴシック" pitchFamily="1" charset="-128"/>
              </a:defRPr>
            </a:lvl2pPr>
            <a:lvl3pPr marL="857250" indent="-171450" algn="l" rtl="0" eaLnBrk="1" fontAlgn="base" hangingPunct="1">
              <a:spcBef>
                <a:spcPts val="450"/>
              </a:spcBef>
              <a:spcAft>
                <a:spcPct val="0"/>
              </a:spcAft>
              <a:buFont typeface="Times New Roman" pitchFamily="18" charset="0"/>
              <a:buChar char="−"/>
              <a:defRPr sz="1200" b="0">
                <a:solidFill>
                  <a:schemeClr val="tx1"/>
                </a:solidFill>
                <a:latin typeface="+mn-lt"/>
                <a:ea typeface="ＭＳ Ｐゴシック" pitchFamily="1" charset="-128"/>
              </a:defRPr>
            </a:lvl3pPr>
            <a:lvl4pPr marL="1200150" indent="-171450" algn="l" rtl="0" eaLnBrk="1" fontAlgn="base" hangingPunct="1">
              <a:spcBef>
                <a:spcPts val="450"/>
              </a:spcBef>
              <a:spcAft>
                <a:spcPct val="0"/>
              </a:spcAft>
              <a:buChar char="–"/>
              <a:defRPr sz="1050" b="0">
                <a:solidFill>
                  <a:schemeClr val="tx1"/>
                </a:solidFill>
                <a:latin typeface="+mn-lt"/>
                <a:ea typeface="ＭＳ Ｐゴシック" pitchFamily="1" charset="-128"/>
              </a:defRPr>
            </a:lvl4pPr>
            <a:lvl5pPr marL="1543050" indent="-171450" algn="l" rtl="0" eaLnBrk="1" fontAlgn="base" hangingPunct="1">
              <a:spcBef>
                <a:spcPts val="450"/>
              </a:spcBef>
              <a:spcAft>
                <a:spcPct val="0"/>
              </a:spcAft>
              <a:buChar char="»"/>
              <a:defRPr sz="900" b="0">
                <a:solidFill>
                  <a:schemeClr val="tx1"/>
                </a:solidFill>
                <a:latin typeface="+mn-lt"/>
                <a:ea typeface="ＭＳ Ｐゴシック" pitchFamily="1" charset="-128"/>
              </a:defRPr>
            </a:lvl5pPr>
            <a:lvl6pPr marL="1885950" indent="-171450" algn="l" rtl="0" eaLnBrk="1" fontAlgn="base" hangingPunct="1">
              <a:spcBef>
                <a:spcPct val="20000"/>
              </a:spcBef>
              <a:spcAft>
                <a:spcPct val="0"/>
              </a:spcAft>
              <a:buChar char="»"/>
              <a:defRPr sz="1050" b="1">
                <a:solidFill>
                  <a:schemeClr val="tx1"/>
                </a:solidFill>
                <a:latin typeface="+mn-lt"/>
              </a:defRPr>
            </a:lvl6pPr>
            <a:lvl7pPr marL="2228850" indent="-171450" algn="l" rtl="0" eaLnBrk="1" fontAlgn="base" hangingPunct="1">
              <a:spcBef>
                <a:spcPct val="20000"/>
              </a:spcBef>
              <a:spcAft>
                <a:spcPct val="0"/>
              </a:spcAft>
              <a:buChar char="»"/>
              <a:defRPr sz="1050" b="1">
                <a:solidFill>
                  <a:schemeClr val="tx1"/>
                </a:solidFill>
                <a:latin typeface="+mn-lt"/>
              </a:defRPr>
            </a:lvl7pPr>
            <a:lvl8pPr marL="2571750" indent="-171450" algn="l" rtl="0" eaLnBrk="1" fontAlgn="base" hangingPunct="1">
              <a:spcBef>
                <a:spcPct val="20000"/>
              </a:spcBef>
              <a:spcAft>
                <a:spcPct val="0"/>
              </a:spcAft>
              <a:buChar char="»"/>
              <a:defRPr sz="1050" b="1">
                <a:solidFill>
                  <a:schemeClr val="tx1"/>
                </a:solidFill>
                <a:latin typeface="+mn-lt"/>
              </a:defRPr>
            </a:lvl8pPr>
            <a:lvl9pPr marL="2914650" indent="-171450" algn="l" rtl="0" eaLnBrk="1" fontAlgn="base" hangingPunct="1">
              <a:spcBef>
                <a:spcPct val="20000"/>
              </a:spcBef>
              <a:spcAft>
                <a:spcPct val="0"/>
              </a:spcAft>
              <a:buChar char="»"/>
              <a:defRPr sz="1050" b="1">
                <a:solidFill>
                  <a:schemeClr val="tx1"/>
                </a:solidFill>
                <a:latin typeface="+mn-lt"/>
              </a:defRPr>
            </a:lvl9pPr>
          </a:lstStyle>
          <a:p>
            <a:pPr marL="0" indent="0">
              <a:buNone/>
            </a:pPr>
            <a:r>
              <a:rPr lang="en-US" sz="1800" b="1" kern="0" dirty="0"/>
              <a:t>Priority areas we do our best to advocate for:</a:t>
            </a:r>
          </a:p>
          <a:p>
            <a:r>
              <a:rPr lang="en-US" sz="1800" kern="0" dirty="0">
                <a:ea typeface="ＭＳ Ｐゴシック"/>
              </a:rPr>
              <a:t>Service Process Improvements</a:t>
            </a:r>
            <a:endParaRPr lang="en-US" sz="1800" kern="0" dirty="0">
              <a:ea typeface="ＭＳ Ｐゴシック"/>
              <a:cs typeface="Arial"/>
            </a:endParaRPr>
          </a:p>
          <a:p>
            <a:r>
              <a:rPr lang="en-US" sz="1800" kern="0" dirty="0"/>
              <a:t>Battery Workforce</a:t>
            </a:r>
          </a:p>
          <a:p>
            <a:r>
              <a:rPr lang="en-US" sz="1800" kern="0" dirty="0"/>
              <a:t>Battery Tooling Investment</a:t>
            </a:r>
          </a:p>
          <a:p>
            <a:r>
              <a:rPr lang="en-US" sz="1800" kern="0" dirty="0"/>
              <a:t>Domestic Battery Pilot Lines </a:t>
            </a:r>
          </a:p>
          <a:p>
            <a:r>
              <a:rPr lang="en-US" sz="1800" kern="0" dirty="0">
                <a:ea typeface="ＭＳ Ｐゴシック"/>
              </a:rPr>
              <a:t>DOD Battery Recycling Initiatives</a:t>
            </a:r>
            <a:endParaRPr lang="en-US" sz="1800" kern="0" dirty="0">
              <a:cs typeface="Arial"/>
            </a:endParaRPr>
          </a:p>
          <a:p>
            <a:r>
              <a:rPr lang="en-US" sz="1800" kern="0" dirty="0"/>
              <a:t>Commercial Cell Production</a:t>
            </a:r>
          </a:p>
          <a:p>
            <a:r>
              <a:rPr lang="en-US" sz="1800" kern="0" dirty="0">
                <a:ea typeface="ＭＳ Ｐゴシック"/>
              </a:rPr>
              <a:t>Safety Technology Advancements</a:t>
            </a:r>
            <a:endParaRPr lang="en-US" sz="1800" kern="0" dirty="0">
              <a:ea typeface="ＭＳ Ｐゴシック"/>
              <a:cs typeface="Arial"/>
            </a:endParaRPr>
          </a:p>
        </p:txBody>
      </p:sp>
      <p:pic>
        <p:nvPicPr>
          <p:cNvPr id="8" name="Picture 7">
            <a:extLst>
              <a:ext uri="{FF2B5EF4-FFF2-40B4-BE49-F238E27FC236}">
                <a16:creationId xmlns:a16="http://schemas.microsoft.com/office/drawing/2014/main" id="{288DF1ED-3DE4-3BC7-A856-96CBFF709F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733006" y="4589091"/>
            <a:ext cx="2508713" cy="1961266"/>
          </a:xfrm>
          <a:prstGeom prst="rect">
            <a:avLst/>
          </a:prstGeom>
        </p:spPr>
      </p:pic>
    </p:spTree>
    <p:extLst>
      <p:ext uri="{BB962C8B-B14F-4D97-AF65-F5344CB8AC3E}">
        <p14:creationId xmlns:p14="http://schemas.microsoft.com/office/powerpoint/2010/main" val="214060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C833D2-666F-446C-B2ED-30ED45B00629}"/>
              </a:ext>
            </a:extLst>
          </p:cNvPr>
          <p:cNvSpPr>
            <a:spLocks noGrp="1"/>
          </p:cNvSpPr>
          <p:nvPr>
            <p:ph idx="1"/>
          </p:nvPr>
        </p:nvSpPr>
        <p:spPr>
          <a:xfrm>
            <a:off x="1761524" y="1094662"/>
            <a:ext cx="10186702" cy="1567258"/>
          </a:xfrm>
        </p:spPr>
        <p:txBody>
          <a:bodyPr/>
          <a:lstStyle/>
          <a:p>
            <a:pPr marL="0" indent="0">
              <a:buNone/>
            </a:pPr>
            <a:r>
              <a:rPr lang="en-US" sz="1800" b="1" u="sng" dirty="0"/>
              <a:t>1994 - Joint Battery Industry Sector Study</a:t>
            </a:r>
          </a:p>
          <a:p>
            <a:pPr marL="0" indent="0">
              <a:buNone/>
            </a:pPr>
            <a:r>
              <a:rPr lang="en-US" sz="1800" dirty="0"/>
              <a:t>“The lack of communication between military organizations and battery suppliers concerning battery procurement plans and requirements is a problem. The U.S. and Canadian governments should improve these communication efforts to allow suppliers to plan more effectively and maintain production stability.”</a:t>
            </a:r>
          </a:p>
          <a:p>
            <a:endParaRPr lang="en-US" sz="1800" dirty="0"/>
          </a:p>
        </p:txBody>
      </p:sp>
      <p:sp>
        <p:nvSpPr>
          <p:cNvPr id="3" name="Slide Number Placeholder 2">
            <a:extLst>
              <a:ext uri="{FF2B5EF4-FFF2-40B4-BE49-F238E27FC236}">
                <a16:creationId xmlns:a16="http://schemas.microsoft.com/office/drawing/2014/main" id="{4CC84938-ABA2-410F-A7BE-C16026D211F0}"/>
              </a:ext>
            </a:extLst>
          </p:cNvPr>
          <p:cNvSpPr>
            <a:spLocks noGrp="1"/>
          </p:cNvSpPr>
          <p:nvPr>
            <p:ph type="sldNum" sz="quarter" idx="11"/>
          </p:nvPr>
        </p:nvSpPr>
        <p:spPr/>
        <p:txBody>
          <a:bodyPr/>
          <a:lstStyle/>
          <a:p>
            <a:fld id="{B6731FE5-2FCF-4664-8E8A-61445836C26E}" type="slidenum">
              <a:rPr lang="en-US" smtClean="0">
                <a:solidFill>
                  <a:srgbClr val="000000"/>
                </a:solidFill>
              </a:rPr>
              <a:pPr/>
              <a:t>7</a:t>
            </a:fld>
            <a:endParaRPr lang="en-US" dirty="0">
              <a:solidFill>
                <a:srgbClr val="000000"/>
              </a:solidFill>
            </a:endParaRPr>
          </a:p>
        </p:txBody>
      </p:sp>
      <p:sp>
        <p:nvSpPr>
          <p:cNvPr id="4" name="Title 3">
            <a:extLst>
              <a:ext uri="{FF2B5EF4-FFF2-40B4-BE49-F238E27FC236}">
                <a16:creationId xmlns:a16="http://schemas.microsoft.com/office/drawing/2014/main" id="{FECB07ED-D6BC-4DD8-B81D-A31F25807951}"/>
              </a:ext>
            </a:extLst>
          </p:cNvPr>
          <p:cNvSpPr>
            <a:spLocks noGrp="1"/>
          </p:cNvSpPr>
          <p:nvPr>
            <p:ph type="title"/>
          </p:nvPr>
        </p:nvSpPr>
        <p:spPr/>
        <p:txBody>
          <a:bodyPr/>
          <a:lstStyle/>
          <a:p>
            <a:r>
              <a:rPr lang="en-US" sz="2800" dirty="0"/>
              <a:t>Standardization &amp; DOD Demand</a:t>
            </a:r>
          </a:p>
        </p:txBody>
      </p:sp>
      <p:sp>
        <p:nvSpPr>
          <p:cNvPr id="12" name="Content Placeholder 1">
            <a:extLst>
              <a:ext uri="{FF2B5EF4-FFF2-40B4-BE49-F238E27FC236}">
                <a16:creationId xmlns:a16="http://schemas.microsoft.com/office/drawing/2014/main" id="{20E78ABC-E15A-1706-52CE-CAAFC696FFF9}"/>
              </a:ext>
            </a:extLst>
          </p:cNvPr>
          <p:cNvSpPr txBox="1">
            <a:spLocks/>
          </p:cNvSpPr>
          <p:nvPr/>
        </p:nvSpPr>
        <p:spPr bwMode="auto">
          <a:xfrm>
            <a:off x="146050" y="2594428"/>
            <a:ext cx="10186702" cy="176098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57175" indent="-257175" algn="l" rtl="0" eaLnBrk="1" fontAlgn="base" hangingPunct="1">
              <a:spcBef>
                <a:spcPts val="450"/>
              </a:spcBef>
              <a:spcAft>
                <a:spcPct val="0"/>
              </a:spcAft>
              <a:buChar char="•"/>
              <a:defRPr sz="1500">
                <a:solidFill>
                  <a:schemeClr val="tx1"/>
                </a:solidFill>
                <a:latin typeface="+mn-lt"/>
                <a:ea typeface="ＭＳ Ｐゴシック" pitchFamily="1" charset="-128"/>
                <a:cs typeface="+mn-cs"/>
              </a:defRPr>
            </a:lvl1pPr>
            <a:lvl2pPr marL="557213" indent="-214313" algn="l" rtl="0" eaLnBrk="1" fontAlgn="base" hangingPunct="1">
              <a:spcBef>
                <a:spcPts val="450"/>
              </a:spcBef>
              <a:spcAft>
                <a:spcPct val="0"/>
              </a:spcAft>
              <a:buChar char="–"/>
              <a:defRPr sz="1350" b="0">
                <a:solidFill>
                  <a:schemeClr val="tx1"/>
                </a:solidFill>
                <a:latin typeface="+mn-lt"/>
                <a:ea typeface="ＭＳ Ｐゴシック" pitchFamily="1" charset="-128"/>
              </a:defRPr>
            </a:lvl2pPr>
            <a:lvl3pPr marL="857250" indent="-171450" algn="l" rtl="0" eaLnBrk="1" fontAlgn="base" hangingPunct="1">
              <a:spcBef>
                <a:spcPts val="450"/>
              </a:spcBef>
              <a:spcAft>
                <a:spcPct val="0"/>
              </a:spcAft>
              <a:buFont typeface="Times New Roman" pitchFamily="18" charset="0"/>
              <a:buChar char="−"/>
              <a:defRPr sz="1200" b="0">
                <a:solidFill>
                  <a:schemeClr val="tx1"/>
                </a:solidFill>
                <a:latin typeface="+mn-lt"/>
                <a:ea typeface="ＭＳ Ｐゴシック" pitchFamily="1" charset="-128"/>
              </a:defRPr>
            </a:lvl3pPr>
            <a:lvl4pPr marL="1200150" indent="-171450" algn="l" rtl="0" eaLnBrk="1" fontAlgn="base" hangingPunct="1">
              <a:spcBef>
                <a:spcPts val="450"/>
              </a:spcBef>
              <a:spcAft>
                <a:spcPct val="0"/>
              </a:spcAft>
              <a:buChar char="–"/>
              <a:defRPr sz="1050" b="0">
                <a:solidFill>
                  <a:schemeClr val="tx1"/>
                </a:solidFill>
                <a:latin typeface="+mn-lt"/>
                <a:ea typeface="ＭＳ Ｐゴシック" pitchFamily="1" charset="-128"/>
              </a:defRPr>
            </a:lvl4pPr>
            <a:lvl5pPr marL="1543050" indent="-171450" algn="l" rtl="0" eaLnBrk="1" fontAlgn="base" hangingPunct="1">
              <a:spcBef>
                <a:spcPts val="450"/>
              </a:spcBef>
              <a:spcAft>
                <a:spcPct val="0"/>
              </a:spcAft>
              <a:buChar char="»"/>
              <a:defRPr sz="900" b="0">
                <a:solidFill>
                  <a:schemeClr val="tx1"/>
                </a:solidFill>
                <a:latin typeface="+mn-lt"/>
                <a:ea typeface="ＭＳ Ｐゴシック" pitchFamily="1" charset="-128"/>
              </a:defRPr>
            </a:lvl5pPr>
            <a:lvl6pPr marL="1885950" indent="-171450" algn="l" rtl="0" eaLnBrk="1" fontAlgn="base" hangingPunct="1">
              <a:spcBef>
                <a:spcPct val="20000"/>
              </a:spcBef>
              <a:spcAft>
                <a:spcPct val="0"/>
              </a:spcAft>
              <a:buChar char="»"/>
              <a:defRPr sz="1050" b="1">
                <a:solidFill>
                  <a:schemeClr val="tx1"/>
                </a:solidFill>
                <a:latin typeface="+mn-lt"/>
              </a:defRPr>
            </a:lvl6pPr>
            <a:lvl7pPr marL="2228850" indent="-171450" algn="l" rtl="0" eaLnBrk="1" fontAlgn="base" hangingPunct="1">
              <a:spcBef>
                <a:spcPct val="20000"/>
              </a:spcBef>
              <a:spcAft>
                <a:spcPct val="0"/>
              </a:spcAft>
              <a:buChar char="»"/>
              <a:defRPr sz="1050" b="1">
                <a:solidFill>
                  <a:schemeClr val="tx1"/>
                </a:solidFill>
                <a:latin typeface="+mn-lt"/>
              </a:defRPr>
            </a:lvl7pPr>
            <a:lvl8pPr marL="2571750" indent="-171450" algn="l" rtl="0" eaLnBrk="1" fontAlgn="base" hangingPunct="1">
              <a:spcBef>
                <a:spcPct val="20000"/>
              </a:spcBef>
              <a:spcAft>
                <a:spcPct val="0"/>
              </a:spcAft>
              <a:buChar char="»"/>
              <a:defRPr sz="1050" b="1">
                <a:solidFill>
                  <a:schemeClr val="tx1"/>
                </a:solidFill>
                <a:latin typeface="+mn-lt"/>
              </a:defRPr>
            </a:lvl8pPr>
            <a:lvl9pPr marL="2914650" indent="-171450" algn="l" rtl="0" eaLnBrk="1" fontAlgn="base" hangingPunct="1">
              <a:spcBef>
                <a:spcPct val="20000"/>
              </a:spcBef>
              <a:spcAft>
                <a:spcPct val="0"/>
              </a:spcAft>
              <a:buChar char="»"/>
              <a:defRPr sz="1050" b="1">
                <a:solidFill>
                  <a:schemeClr val="tx1"/>
                </a:solidFill>
                <a:latin typeface="+mn-lt"/>
              </a:defRPr>
            </a:lvl9pPr>
          </a:lstStyle>
          <a:p>
            <a:pPr marL="0" indent="0">
              <a:buFontTx/>
              <a:buNone/>
            </a:pPr>
            <a:r>
              <a:rPr lang="en-US" sz="1800" b="1" u="sng" kern="0" dirty="0">
                <a:solidFill>
                  <a:srgbClr val="211D1E"/>
                </a:solidFill>
              </a:rPr>
              <a:t>2022 - Securing Defense-Critical Supply Chains</a:t>
            </a:r>
          </a:p>
          <a:p>
            <a:pPr marL="0" indent="0">
              <a:buFontTx/>
              <a:buNone/>
            </a:pPr>
            <a:r>
              <a:rPr lang="en-US" sz="1800" kern="0" dirty="0">
                <a:solidFill>
                  <a:srgbClr val="000000"/>
                </a:solidFill>
              </a:rPr>
              <a:t>“Aggregate demand: </a:t>
            </a:r>
            <a:r>
              <a:rPr lang="en-US" sz="1800" kern="0" dirty="0">
                <a:solidFill>
                  <a:srgbClr val="211D1E"/>
                </a:solidFill>
              </a:rPr>
              <a:t>Since each program consumes a small portion of total demand, it is difficult for industry to anticipate the number of orders from year to year</a:t>
            </a:r>
            <a:r>
              <a:rPr lang="en-US" sz="1800" kern="0" dirty="0">
                <a:solidFill>
                  <a:srgbClr val="000000"/>
                </a:solidFill>
              </a:rPr>
              <a:t>. </a:t>
            </a:r>
            <a:r>
              <a:rPr lang="en-US" sz="1800" kern="0" dirty="0">
                <a:solidFill>
                  <a:srgbClr val="211D1E"/>
                </a:solidFill>
              </a:rPr>
              <a:t>DoD can better signal to industry what the likely total demand is across multiple programs in the near term.”</a:t>
            </a:r>
            <a:endParaRPr lang="en-US" sz="1800" kern="0" dirty="0"/>
          </a:p>
        </p:txBody>
      </p:sp>
      <p:pic>
        <p:nvPicPr>
          <p:cNvPr id="13" name="Picture 12">
            <a:extLst>
              <a:ext uri="{FF2B5EF4-FFF2-40B4-BE49-F238E27FC236}">
                <a16:creationId xmlns:a16="http://schemas.microsoft.com/office/drawing/2014/main" id="{8225B42D-6FCA-0621-D865-E6A56E2FC9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42611" y="2533939"/>
            <a:ext cx="1165598" cy="1477328"/>
          </a:xfrm>
          <a:prstGeom prst="rect">
            <a:avLst/>
          </a:prstGeom>
        </p:spPr>
      </p:pic>
      <p:pic>
        <p:nvPicPr>
          <p:cNvPr id="14" name="Picture 13">
            <a:extLst>
              <a:ext uri="{FF2B5EF4-FFF2-40B4-BE49-F238E27FC236}">
                <a16:creationId xmlns:a16="http://schemas.microsoft.com/office/drawing/2014/main" id="{1F031A55-9A86-E0C0-3FBA-B704A109D0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2071" y="1094662"/>
            <a:ext cx="1074197" cy="1371772"/>
          </a:xfrm>
          <a:prstGeom prst="rect">
            <a:avLst/>
          </a:prstGeom>
          <a:ln>
            <a:solidFill>
              <a:schemeClr val="tx1"/>
            </a:solidFill>
          </a:ln>
        </p:spPr>
      </p:pic>
      <p:sp>
        <p:nvSpPr>
          <p:cNvPr id="15" name="TextBox 14">
            <a:extLst>
              <a:ext uri="{FF2B5EF4-FFF2-40B4-BE49-F238E27FC236}">
                <a16:creationId xmlns:a16="http://schemas.microsoft.com/office/drawing/2014/main" id="{CC117471-0220-D2EB-4184-DF4BCB9E8B9A}"/>
              </a:ext>
            </a:extLst>
          </p:cNvPr>
          <p:cNvSpPr txBox="1"/>
          <p:nvPr/>
        </p:nvSpPr>
        <p:spPr>
          <a:xfrm>
            <a:off x="1692290" y="3883285"/>
            <a:ext cx="10025778" cy="1477328"/>
          </a:xfrm>
          <a:prstGeom prst="rect">
            <a:avLst/>
          </a:prstGeom>
          <a:noFill/>
        </p:spPr>
        <p:txBody>
          <a:bodyPr wrap="square">
            <a:spAutoFit/>
          </a:bodyPr>
          <a:lstStyle/>
          <a:p>
            <a:r>
              <a:rPr lang="en-US" b="1" u="sng" dirty="0">
                <a:solidFill>
                  <a:srgbClr val="211D1E"/>
                </a:solidFill>
              </a:rPr>
              <a:t>2023- DoD Lithium Battery Strategy 2023-2030</a:t>
            </a:r>
          </a:p>
          <a:p>
            <a:r>
              <a:rPr lang="en-US" dirty="0">
                <a:solidFill>
                  <a:srgbClr val="211D1E"/>
                </a:solidFill>
              </a:rPr>
              <a:t>“The DoD must make significant investments in standardization of military batteries and cells over the next five to ten years to avoid substantial cost and availability risks for future high-volume battery needs. Standardization is the near-term opportunity for the DoD to reduce the types of batteries and aggregate battery demand”</a:t>
            </a:r>
          </a:p>
        </p:txBody>
      </p:sp>
      <p:pic>
        <p:nvPicPr>
          <p:cNvPr id="16" name="Picture 15">
            <a:extLst>
              <a:ext uri="{FF2B5EF4-FFF2-40B4-BE49-F238E27FC236}">
                <a16:creationId xmlns:a16="http://schemas.microsoft.com/office/drawing/2014/main" id="{A2313B31-B6F5-295D-CB25-77C1AD7DC77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2072" y="3906618"/>
            <a:ext cx="1074196" cy="1425141"/>
          </a:xfrm>
          <a:prstGeom prst="rect">
            <a:avLst/>
          </a:prstGeom>
        </p:spPr>
      </p:pic>
      <p:sp>
        <p:nvSpPr>
          <p:cNvPr id="6" name="TextBox 5">
            <a:extLst>
              <a:ext uri="{FF2B5EF4-FFF2-40B4-BE49-F238E27FC236}">
                <a16:creationId xmlns:a16="http://schemas.microsoft.com/office/drawing/2014/main" id="{CA9DB64C-B017-C00C-C89E-28BC81976DB3}"/>
              </a:ext>
            </a:extLst>
          </p:cNvPr>
          <p:cNvSpPr txBox="1"/>
          <p:nvPr/>
        </p:nvSpPr>
        <p:spPr>
          <a:xfrm>
            <a:off x="146050" y="5576778"/>
            <a:ext cx="10142095" cy="1200329"/>
          </a:xfrm>
          <a:prstGeom prst="rect">
            <a:avLst/>
          </a:prstGeom>
          <a:noFill/>
        </p:spPr>
        <p:txBody>
          <a:bodyPr wrap="square">
            <a:spAutoFit/>
          </a:bodyPr>
          <a:lstStyle/>
          <a:p>
            <a:r>
              <a:rPr lang="en-US" b="1" u="sng" dirty="0"/>
              <a:t>2024 – National Defense Industrial Strategy</a:t>
            </a:r>
          </a:p>
          <a:p>
            <a:r>
              <a:rPr lang="en-US" dirty="0"/>
              <a:t>“To mitigate the risks of unnecessary customization, the DoD seeks an intelligent balance between customization and standardization…Increasing standardization allows for economies of scale, streamlined production processes, and greater interoperability.”</a:t>
            </a:r>
          </a:p>
        </p:txBody>
      </p:sp>
      <p:pic>
        <p:nvPicPr>
          <p:cNvPr id="7" name="Picture 6">
            <a:extLst>
              <a:ext uri="{FF2B5EF4-FFF2-40B4-BE49-F238E27FC236}">
                <a16:creationId xmlns:a16="http://schemas.microsoft.com/office/drawing/2014/main" id="{0455D122-469E-8BA3-97B5-0C095C9CC72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442355" y="5138037"/>
            <a:ext cx="1165598" cy="1517868"/>
          </a:xfrm>
          <a:prstGeom prst="rect">
            <a:avLst/>
          </a:prstGeom>
        </p:spPr>
      </p:pic>
    </p:spTree>
    <p:extLst>
      <p:ext uri="{BB962C8B-B14F-4D97-AF65-F5344CB8AC3E}">
        <p14:creationId xmlns:p14="http://schemas.microsoft.com/office/powerpoint/2010/main" val="224071449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F033099-448A-7C4A-8C81-70D28DF4700A}"/>
              </a:ext>
            </a:extLst>
          </p:cNvPr>
          <p:cNvSpPr>
            <a:spLocks noGrp="1"/>
          </p:cNvSpPr>
          <p:nvPr>
            <p:ph type="sldNum" sz="quarter" idx="11"/>
          </p:nvPr>
        </p:nvSpPr>
        <p:spPr/>
        <p:txBody>
          <a:bodyPr/>
          <a:lstStyle/>
          <a:p>
            <a:fld id="{B6731FE5-2FCF-4664-8E8A-61445836C26E}" type="slidenum">
              <a:rPr lang="en-US" smtClean="0">
                <a:solidFill>
                  <a:srgbClr val="000000"/>
                </a:solidFill>
              </a:rPr>
              <a:pPr/>
              <a:t>8</a:t>
            </a:fld>
            <a:endParaRPr lang="en-US" dirty="0">
              <a:solidFill>
                <a:srgbClr val="000000"/>
              </a:solidFill>
            </a:endParaRPr>
          </a:p>
        </p:txBody>
      </p:sp>
      <p:sp>
        <p:nvSpPr>
          <p:cNvPr id="4" name="Title 3">
            <a:extLst>
              <a:ext uri="{FF2B5EF4-FFF2-40B4-BE49-F238E27FC236}">
                <a16:creationId xmlns:a16="http://schemas.microsoft.com/office/drawing/2014/main" id="{F6D3A5BE-1734-B9DC-F6D9-6528031D5E72}"/>
              </a:ext>
            </a:extLst>
          </p:cNvPr>
          <p:cNvSpPr>
            <a:spLocks noGrp="1"/>
          </p:cNvSpPr>
          <p:nvPr>
            <p:ph type="title"/>
          </p:nvPr>
        </p:nvSpPr>
        <p:spPr/>
        <p:txBody>
          <a:bodyPr/>
          <a:lstStyle/>
          <a:p>
            <a:r>
              <a:rPr lang="en-US" sz="2800" dirty="0"/>
              <a:t>Battery Strategy in the NDIS Implementation Plan</a:t>
            </a:r>
          </a:p>
        </p:txBody>
      </p:sp>
      <p:pic>
        <p:nvPicPr>
          <p:cNvPr id="6" name="Picture 5">
            <a:extLst>
              <a:ext uri="{FF2B5EF4-FFF2-40B4-BE49-F238E27FC236}">
                <a16:creationId xmlns:a16="http://schemas.microsoft.com/office/drawing/2014/main" id="{FAA27D5C-391D-52B2-310C-E2F7FCE3F35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61357" y="3504500"/>
            <a:ext cx="3690752" cy="2955773"/>
          </a:xfrm>
          <a:prstGeom prst="rect">
            <a:avLst/>
          </a:prstGeom>
        </p:spPr>
      </p:pic>
      <p:pic>
        <p:nvPicPr>
          <p:cNvPr id="7" name="Picture 6">
            <a:extLst>
              <a:ext uri="{FF2B5EF4-FFF2-40B4-BE49-F238E27FC236}">
                <a16:creationId xmlns:a16="http://schemas.microsoft.com/office/drawing/2014/main" id="{6D7E259C-3258-C3FA-34B2-D2ED12DE2C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406591" y="1459197"/>
            <a:ext cx="1486390" cy="1882763"/>
          </a:xfrm>
          <a:prstGeom prst="rect">
            <a:avLst/>
          </a:prstGeom>
        </p:spPr>
      </p:pic>
      <p:cxnSp>
        <p:nvCxnSpPr>
          <p:cNvPr id="12" name="Straight Arrow Connector 11">
            <a:extLst>
              <a:ext uri="{FF2B5EF4-FFF2-40B4-BE49-F238E27FC236}">
                <a16:creationId xmlns:a16="http://schemas.microsoft.com/office/drawing/2014/main" id="{E2E8BFBD-491E-4D8E-19F0-EB9B73E0F57F}"/>
              </a:ext>
            </a:extLst>
          </p:cNvPr>
          <p:cNvCxnSpPr>
            <a:cxnSpLocks/>
          </p:cNvCxnSpPr>
          <p:nvPr/>
        </p:nvCxnSpPr>
        <p:spPr>
          <a:xfrm>
            <a:off x="3634953" y="2496107"/>
            <a:ext cx="69453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284DC1F-7A21-411C-9B63-09B312F46C8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82110" y="1423453"/>
            <a:ext cx="1445807" cy="1921865"/>
          </a:xfrm>
          <a:prstGeom prst="rect">
            <a:avLst/>
          </a:prstGeom>
        </p:spPr>
      </p:pic>
      <p:sp>
        <p:nvSpPr>
          <p:cNvPr id="16" name="L-Shape 15">
            <a:extLst>
              <a:ext uri="{FF2B5EF4-FFF2-40B4-BE49-F238E27FC236}">
                <a16:creationId xmlns:a16="http://schemas.microsoft.com/office/drawing/2014/main" id="{A9484767-80DC-8F55-EFCC-A7F1FAF7A8E7}"/>
              </a:ext>
            </a:extLst>
          </p:cNvPr>
          <p:cNvSpPr/>
          <p:nvPr/>
        </p:nvSpPr>
        <p:spPr>
          <a:xfrm rot="18309665">
            <a:off x="41089" y="3871031"/>
            <a:ext cx="298695" cy="190444"/>
          </a:xfrm>
          <a:prstGeom prst="corner">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Shape 20">
            <a:extLst>
              <a:ext uri="{FF2B5EF4-FFF2-40B4-BE49-F238E27FC236}">
                <a16:creationId xmlns:a16="http://schemas.microsoft.com/office/drawing/2014/main" id="{C720632A-628A-4E11-6DD2-EE5355ADEDD9}"/>
              </a:ext>
            </a:extLst>
          </p:cNvPr>
          <p:cNvSpPr/>
          <p:nvPr/>
        </p:nvSpPr>
        <p:spPr>
          <a:xfrm rot="18309665">
            <a:off x="36001" y="4623470"/>
            <a:ext cx="298695" cy="190444"/>
          </a:xfrm>
          <a:prstGeom prst="corner">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A2C208E-4FF9-308A-5ECA-84DCFBFD3939}"/>
              </a:ext>
            </a:extLst>
          </p:cNvPr>
          <p:cNvSpPr/>
          <p:nvPr/>
        </p:nvSpPr>
        <p:spPr>
          <a:xfrm>
            <a:off x="3849008" y="1089193"/>
            <a:ext cx="3797277" cy="306109"/>
          </a:xfrm>
          <a:prstGeom prst="rect">
            <a:avLst/>
          </a:prstGeom>
        </p:spPr>
        <p:txBody>
          <a:bodyPr wrap="square">
            <a:spAutoFit/>
          </a:bodyPr>
          <a:lstStyle/>
          <a:p>
            <a:pPr>
              <a:lnSpc>
                <a:spcPct val="107000"/>
              </a:lnSpc>
              <a:spcAft>
                <a:spcPts val="800"/>
              </a:spcAft>
            </a:pPr>
            <a:r>
              <a:rPr lang="en-US" sz="1400" u="sng" dirty="0">
                <a:ea typeface="Times New Roman" panose="02020603050405020304" pitchFamily="18" charset="0"/>
                <a:cs typeface="Times New Roman" panose="02020603050405020304" pitchFamily="18" charset="0"/>
              </a:rPr>
              <a:t>Signed by USD(A&amp;S) February, 2023</a:t>
            </a:r>
            <a:endParaRPr lang="en-US" sz="1200" dirty="0">
              <a:effectLst/>
              <a:ea typeface="Times New Roman" panose="02020603050405020304" pitchFamily="18"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4C59BE47-654F-DBA0-A7E4-CF2CF1BCC9A7}"/>
              </a:ext>
            </a:extLst>
          </p:cNvPr>
          <p:cNvCxnSpPr>
            <a:cxnSpLocks/>
          </p:cNvCxnSpPr>
          <p:nvPr/>
        </p:nvCxnSpPr>
        <p:spPr>
          <a:xfrm>
            <a:off x="6594611" y="2482328"/>
            <a:ext cx="69453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DDADC075-DB9A-E17E-D1E6-3D1571F92C90}"/>
              </a:ext>
            </a:extLst>
          </p:cNvPr>
          <p:cNvSpPr/>
          <p:nvPr/>
        </p:nvSpPr>
        <p:spPr>
          <a:xfrm>
            <a:off x="9908407" y="1459196"/>
            <a:ext cx="1519175" cy="1812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NDIS Implementation Plan</a:t>
            </a:r>
          </a:p>
          <a:p>
            <a:pPr algn="ctr"/>
            <a:endParaRPr lang="en-US" sz="1400" dirty="0"/>
          </a:p>
          <a:p>
            <a:pPr algn="ctr"/>
            <a:r>
              <a:rPr lang="en-US" sz="1400" dirty="0"/>
              <a:t>In Process</a:t>
            </a:r>
          </a:p>
        </p:txBody>
      </p:sp>
      <p:cxnSp>
        <p:nvCxnSpPr>
          <p:cNvPr id="31" name="Straight Arrow Connector 30">
            <a:extLst>
              <a:ext uri="{FF2B5EF4-FFF2-40B4-BE49-F238E27FC236}">
                <a16:creationId xmlns:a16="http://schemas.microsoft.com/office/drawing/2014/main" id="{D8AA1264-2850-FDB6-ABB7-826ADC0CF4D3}"/>
              </a:ext>
            </a:extLst>
          </p:cNvPr>
          <p:cNvCxnSpPr>
            <a:cxnSpLocks/>
          </p:cNvCxnSpPr>
          <p:nvPr/>
        </p:nvCxnSpPr>
        <p:spPr>
          <a:xfrm>
            <a:off x="9074574" y="2475463"/>
            <a:ext cx="69453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AA46D3A-7A02-8C13-8FE0-B868F6A70BE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81003" y="1459196"/>
            <a:ext cx="1445808" cy="1882764"/>
          </a:xfrm>
          <a:prstGeom prst="rect">
            <a:avLst/>
          </a:prstGeom>
        </p:spPr>
      </p:pic>
      <p:sp>
        <p:nvSpPr>
          <p:cNvPr id="8" name="TextBox 7">
            <a:extLst>
              <a:ext uri="{FF2B5EF4-FFF2-40B4-BE49-F238E27FC236}">
                <a16:creationId xmlns:a16="http://schemas.microsoft.com/office/drawing/2014/main" id="{25E52ACD-6327-57E6-594F-CA6E62466925}"/>
              </a:ext>
            </a:extLst>
          </p:cNvPr>
          <p:cNvSpPr txBox="1"/>
          <p:nvPr/>
        </p:nvSpPr>
        <p:spPr>
          <a:xfrm>
            <a:off x="7098679" y="3523165"/>
            <a:ext cx="2414713" cy="3139321"/>
          </a:xfrm>
          <a:prstGeom prst="rect">
            <a:avLst/>
          </a:prstGeom>
          <a:noFill/>
        </p:spPr>
        <p:txBody>
          <a:bodyPr wrap="square" lIns="91440" tIns="45720" rIns="91440" bIns="45720" rtlCol="0" anchor="t">
            <a:spAutoFit/>
          </a:bodyPr>
          <a:lstStyle/>
          <a:p>
            <a:r>
              <a:rPr lang="en-US" u="sng" dirty="0"/>
              <a:t>NDIS Priorities</a:t>
            </a:r>
          </a:p>
          <a:p>
            <a:pPr marL="342900" indent="-342900">
              <a:buFont typeface="+mj-lt"/>
              <a:buAutoNum type="arabicPeriod"/>
            </a:pPr>
            <a:r>
              <a:rPr lang="en-US" dirty="0"/>
              <a:t>Resilient Supply Chains</a:t>
            </a:r>
          </a:p>
          <a:p>
            <a:pPr marL="342900" indent="-342900">
              <a:buFont typeface="+mj-lt"/>
              <a:buAutoNum type="arabicPeriod"/>
            </a:pPr>
            <a:r>
              <a:rPr lang="en-US" dirty="0"/>
              <a:t>Workforce Readiness</a:t>
            </a:r>
          </a:p>
          <a:p>
            <a:pPr marL="342900" indent="-342900">
              <a:buFont typeface="+mj-lt"/>
              <a:buAutoNum type="arabicPeriod"/>
            </a:pPr>
            <a:r>
              <a:rPr lang="en-US" dirty="0"/>
              <a:t>Flexible Acquisition</a:t>
            </a:r>
          </a:p>
          <a:p>
            <a:pPr marL="342900" indent="-342900">
              <a:buFont typeface="+mj-lt"/>
              <a:buAutoNum type="arabicPeriod"/>
            </a:pPr>
            <a:r>
              <a:rPr lang="en-US" dirty="0"/>
              <a:t>Economic Deterrence</a:t>
            </a:r>
          </a:p>
          <a:p>
            <a:pPr marL="342900" indent="-342900">
              <a:buFont typeface="+mj-lt"/>
              <a:buAutoNum type="arabicPeriod"/>
            </a:pPr>
            <a:endParaRPr lang="en-US" dirty="0">
              <a:solidFill>
                <a:srgbClr val="FF0000"/>
              </a:solidFill>
            </a:endParaRPr>
          </a:p>
          <a:p>
            <a:pPr marL="342900" indent="-342900">
              <a:buFont typeface="+mj-lt"/>
              <a:buAutoNum type="arabicPeriod"/>
            </a:pPr>
            <a:endParaRPr lang="en-US" dirty="0"/>
          </a:p>
        </p:txBody>
      </p:sp>
      <p:sp>
        <p:nvSpPr>
          <p:cNvPr id="9" name="TextBox 8">
            <a:extLst>
              <a:ext uri="{FF2B5EF4-FFF2-40B4-BE49-F238E27FC236}">
                <a16:creationId xmlns:a16="http://schemas.microsoft.com/office/drawing/2014/main" id="{B3CABDB4-C220-C41A-A27A-2890DC67A057}"/>
              </a:ext>
            </a:extLst>
          </p:cNvPr>
          <p:cNvSpPr txBox="1"/>
          <p:nvPr/>
        </p:nvSpPr>
        <p:spPr>
          <a:xfrm>
            <a:off x="9260541" y="3523165"/>
            <a:ext cx="2931459" cy="923330"/>
          </a:xfrm>
          <a:prstGeom prst="rect">
            <a:avLst/>
          </a:prstGeom>
          <a:noFill/>
        </p:spPr>
        <p:txBody>
          <a:bodyPr wrap="square" rtlCol="0">
            <a:spAutoFit/>
          </a:bodyPr>
          <a:lstStyle/>
          <a:p>
            <a:r>
              <a:rPr lang="en-US" u="sng" dirty="0"/>
              <a:t>NDIS Battery Initiatives</a:t>
            </a:r>
          </a:p>
          <a:p>
            <a:pPr marL="342900" indent="-342900">
              <a:buFont typeface="+mj-lt"/>
              <a:buAutoNum type="arabicPeriod"/>
            </a:pPr>
            <a:r>
              <a:rPr lang="en-US" dirty="0"/>
              <a:t>Under Development</a:t>
            </a:r>
          </a:p>
          <a:p>
            <a:pPr marL="342900" indent="-342900">
              <a:buFont typeface="+mj-lt"/>
              <a:buAutoNum type="arabicPeriod"/>
            </a:pPr>
            <a:endParaRPr lang="en-US" dirty="0"/>
          </a:p>
        </p:txBody>
      </p:sp>
      <p:sp>
        <p:nvSpPr>
          <p:cNvPr id="2" name="Rectangle 1">
            <a:extLst>
              <a:ext uri="{FF2B5EF4-FFF2-40B4-BE49-F238E27FC236}">
                <a16:creationId xmlns:a16="http://schemas.microsoft.com/office/drawing/2014/main" id="{1735F154-1272-1D8D-9C73-323DF69EEAE7}"/>
              </a:ext>
            </a:extLst>
          </p:cNvPr>
          <p:cNvSpPr/>
          <p:nvPr/>
        </p:nvSpPr>
        <p:spPr>
          <a:xfrm>
            <a:off x="453536" y="1079463"/>
            <a:ext cx="3797277" cy="306109"/>
          </a:xfrm>
          <a:prstGeom prst="rect">
            <a:avLst/>
          </a:prstGeom>
        </p:spPr>
        <p:txBody>
          <a:bodyPr wrap="square">
            <a:spAutoFit/>
          </a:bodyPr>
          <a:lstStyle/>
          <a:p>
            <a:pPr>
              <a:lnSpc>
                <a:spcPct val="107000"/>
              </a:lnSpc>
              <a:spcAft>
                <a:spcPts val="800"/>
              </a:spcAft>
            </a:pPr>
            <a:r>
              <a:rPr lang="en-US" sz="1400" u="sng" dirty="0">
                <a:ea typeface="Times New Roman" panose="02020603050405020304" pitchFamily="18" charset="0"/>
                <a:cs typeface="Times New Roman" panose="02020603050405020304" pitchFamily="18" charset="0"/>
              </a:rPr>
              <a:t>Signed by USD(A&amp;S) February, 2022</a:t>
            </a:r>
            <a:endParaRPr lang="en-US" sz="1200" dirty="0">
              <a:effectLst/>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59A11D4-00B7-6A4C-8610-D2AF0D5496ED}"/>
              </a:ext>
            </a:extLst>
          </p:cNvPr>
          <p:cNvSpPr/>
          <p:nvPr/>
        </p:nvSpPr>
        <p:spPr>
          <a:xfrm>
            <a:off x="7098679" y="1079463"/>
            <a:ext cx="3797277" cy="306109"/>
          </a:xfrm>
          <a:prstGeom prst="rect">
            <a:avLst/>
          </a:prstGeom>
        </p:spPr>
        <p:txBody>
          <a:bodyPr wrap="square">
            <a:spAutoFit/>
          </a:bodyPr>
          <a:lstStyle/>
          <a:p>
            <a:pPr>
              <a:lnSpc>
                <a:spcPct val="107000"/>
              </a:lnSpc>
              <a:spcAft>
                <a:spcPts val="800"/>
              </a:spcAft>
            </a:pPr>
            <a:r>
              <a:rPr lang="en-US" sz="1400" u="sng" dirty="0">
                <a:ea typeface="Times New Roman" panose="02020603050405020304" pitchFamily="18" charset="0"/>
                <a:cs typeface="Times New Roman" panose="02020603050405020304" pitchFamily="18" charset="0"/>
              </a:rPr>
              <a:t>Signed by DSD January, 2024</a:t>
            </a:r>
            <a:endParaRPr lang="en-US" sz="1200" dirty="0">
              <a:effectLst/>
              <a:ea typeface="Times New Roman" panose="02020603050405020304" pitchFamily="18" charset="0"/>
              <a:cs typeface="Times New Roman" panose="02020603050405020304" pitchFamily="18" charset="0"/>
            </a:endParaRPr>
          </a:p>
        </p:txBody>
      </p:sp>
      <p:sp>
        <p:nvSpPr>
          <p:cNvPr id="14" name="L-Shape 13">
            <a:extLst>
              <a:ext uri="{FF2B5EF4-FFF2-40B4-BE49-F238E27FC236}">
                <a16:creationId xmlns:a16="http://schemas.microsoft.com/office/drawing/2014/main" id="{6E8B61BE-8719-2808-A015-7A8722F39FC7}"/>
              </a:ext>
            </a:extLst>
          </p:cNvPr>
          <p:cNvSpPr/>
          <p:nvPr/>
        </p:nvSpPr>
        <p:spPr>
          <a:xfrm rot="18309665">
            <a:off x="-1928" y="4990585"/>
            <a:ext cx="298695" cy="190444"/>
          </a:xfrm>
          <a:prstGeom prst="corner">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Shape 14">
            <a:extLst>
              <a:ext uri="{FF2B5EF4-FFF2-40B4-BE49-F238E27FC236}">
                <a16:creationId xmlns:a16="http://schemas.microsoft.com/office/drawing/2014/main" id="{93D5A3ED-015D-3A1D-9AF6-72BBB48C766A}"/>
              </a:ext>
            </a:extLst>
          </p:cNvPr>
          <p:cNvSpPr/>
          <p:nvPr/>
        </p:nvSpPr>
        <p:spPr>
          <a:xfrm rot="18309665">
            <a:off x="14506" y="5468703"/>
            <a:ext cx="298695" cy="190444"/>
          </a:xfrm>
          <a:prstGeom prst="corner">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Shape 16">
            <a:extLst>
              <a:ext uri="{FF2B5EF4-FFF2-40B4-BE49-F238E27FC236}">
                <a16:creationId xmlns:a16="http://schemas.microsoft.com/office/drawing/2014/main" id="{E999482A-887C-A7F4-0C70-DC1F9C3FAE65}"/>
              </a:ext>
            </a:extLst>
          </p:cNvPr>
          <p:cNvSpPr/>
          <p:nvPr/>
        </p:nvSpPr>
        <p:spPr>
          <a:xfrm rot="18309665">
            <a:off x="11023" y="5807754"/>
            <a:ext cx="298695" cy="190444"/>
          </a:xfrm>
          <a:prstGeom prst="corner">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Shape 17">
            <a:extLst>
              <a:ext uri="{FF2B5EF4-FFF2-40B4-BE49-F238E27FC236}">
                <a16:creationId xmlns:a16="http://schemas.microsoft.com/office/drawing/2014/main" id="{7DC51553-9411-1826-591D-BC56B3F4DC3E}"/>
              </a:ext>
            </a:extLst>
          </p:cNvPr>
          <p:cNvSpPr/>
          <p:nvPr/>
        </p:nvSpPr>
        <p:spPr>
          <a:xfrm rot="18309665">
            <a:off x="11024" y="6188118"/>
            <a:ext cx="298695" cy="190444"/>
          </a:xfrm>
          <a:prstGeom prst="corner">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Shape 18">
            <a:extLst>
              <a:ext uri="{FF2B5EF4-FFF2-40B4-BE49-F238E27FC236}">
                <a16:creationId xmlns:a16="http://schemas.microsoft.com/office/drawing/2014/main" id="{F708EA28-223C-CD0C-5543-FB455090D32A}"/>
              </a:ext>
            </a:extLst>
          </p:cNvPr>
          <p:cNvSpPr/>
          <p:nvPr/>
        </p:nvSpPr>
        <p:spPr>
          <a:xfrm rot="18309665">
            <a:off x="14507" y="4217490"/>
            <a:ext cx="298695" cy="190444"/>
          </a:xfrm>
          <a:prstGeom prst="corner">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DA02C13-E78D-1660-66DB-FD0F07C4DC43}"/>
              </a:ext>
            </a:extLst>
          </p:cNvPr>
          <p:cNvPicPr>
            <a:picLocks noChangeAspect="1"/>
          </p:cNvPicPr>
          <p:nvPr/>
        </p:nvPicPr>
        <p:blipFill>
          <a:blip r:embed="rId6"/>
          <a:stretch>
            <a:fillRect/>
          </a:stretch>
        </p:blipFill>
        <p:spPr>
          <a:xfrm>
            <a:off x="3922085" y="3853416"/>
            <a:ext cx="2788389" cy="2429541"/>
          </a:xfrm>
          <a:prstGeom prst="rect">
            <a:avLst/>
          </a:prstGeom>
        </p:spPr>
      </p:pic>
    </p:spTree>
    <p:extLst>
      <p:ext uri="{BB962C8B-B14F-4D97-AF65-F5344CB8AC3E}">
        <p14:creationId xmlns:p14="http://schemas.microsoft.com/office/powerpoint/2010/main" val="391587148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FA5241-672E-2BC5-534C-EA58CB032755}"/>
              </a:ext>
            </a:extLst>
          </p:cNvPr>
          <p:cNvSpPr>
            <a:spLocks noGrp="1"/>
          </p:cNvSpPr>
          <p:nvPr>
            <p:ph type="sldNum" sz="quarter" idx="11"/>
          </p:nvPr>
        </p:nvSpPr>
        <p:spPr/>
        <p:txBody>
          <a:bodyPr/>
          <a:lstStyle/>
          <a:p>
            <a:fld id="{BECF63ED-5365-0347-943C-46237B9951C9}" type="slidenum">
              <a:rPr lang="en-US" smtClean="0"/>
              <a:t>9</a:t>
            </a:fld>
            <a:endParaRPr lang="en-US"/>
          </a:p>
        </p:txBody>
      </p:sp>
      <p:sp>
        <p:nvSpPr>
          <p:cNvPr id="3" name="Title 2">
            <a:extLst>
              <a:ext uri="{FF2B5EF4-FFF2-40B4-BE49-F238E27FC236}">
                <a16:creationId xmlns:a16="http://schemas.microsoft.com/office/drawing/2014/main" id="{C3F2936F-6C22-D6DF-DC2B-FDF14E15002D}"/>
              </a:ext>
            </a:extLst>
          </p:cNvPr>
          <p:cNvSpPr>
            <a:spLocks noGrp="1"/>
          </p:cNvSpPr>
          <p:nvPr>
            <p:ph type="title"/>
          </p:nvPr>
        </p:nvSpPr>
        <p:spPr/>
        <p:txBody>
          <a:bodyPr/>
          <a:lstStyle/>
          <a:p>
            <a:r>
              <a:rPr lang="en-US" sz="2800" dirty="0"/>
              <a:t>Complex Geopolitical Environment</a:t>
            </a:r>
          </a:p>
        </p:txBody>
      </p:sp>
      <p:pic>
        <p:nvPicPr>
          <p:cNvPr id="7" name="Picture 6">
            <a:extLst>
              <a:ext uri="{FF2B5EF4-FFF2-40B4-BE49-F238E27FC236}">
                <a16:creationId xmlns:a16="http://schemas.microsoft.com/office/drawing/2014/main" id="{A2E27650-2FC0-E0A7-B935-6CE7A878A67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67937" y="1111559"/>
            <a:ext cx="10211896" cy="5744191"/>
          </a:xfrm>
          <a:prstGeom prst="rect">
            <a:avLst/>
          </a:prstGeom>
        </p:spPr>
      </p:pic>
      <p:pic>
        <p:nvPicPr>
          <p:cNvPr id="9" name="Picture 8">
            <a:extLst>
              <a:ext uri="{FF2B5EF4-FFF2-40B4-BE49-F238E27FC236}">
                <a16:creationId xmlns:a16="http://schemas.microsoft.com/office/drawing/2014/main" id="{172558A8-947E-5626-4613-4D8EA68E90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47039" y="1069968"/>
            <a:ext cx="1860366" cy="2060241"/>
          </a:xfrm>
          <a:prstGeom prst="rect">
            <a:avLst/>
          </a:prstGeom>
        </p:spPr>
      </p:pic>
      <p:pic>
        <p:nvPicPr>
          <p:cNvPr id="11" name="Picture 10">
            <a:extLst>
              <a:ext uri="{FF2B5EF4-FFF2-40B4-BE49-F238E27FC236}">
                <a16:creationId xmlns:a16="http://schemas.microsoft.com/office/drawing/2014/main" id="{9808EE0D-878D-417C-6A89-19474D4F55E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89430" y="4126374"/>
            <a:ext cx="2226400" cy="2045448"/>
          </a:xfrm>
          <a:prstGeom prst="rect">
            <a:avLst/>
          </a:prstGeom>
        </p:spPr>
      </p:pic>
      <p:pic>
        <p:nvPicPr>
          <p:cNvPr id="15" name="Picture 14">
            <a:extLst>
              <a:ext uri="{FF2B5EF4-FFF2-40B4-BE49-F238E27FC236}">
                <a16:creationId xmlns:a16="http://schemas.microsoft.com/office/drawing/2014/main" id="{D9DC55C6-9165-C709-EA22-7BBE72F142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77222" y="3436221"/>
            <a:ext cx="2160551" cy="2663004"/>
          </a:xfrm>
          <a:prstGeom prst="rect">
            <a:avLst/>
          </a:prstGeom>
        </p:spPr>
      </p:pic>
      <p:pic>
        <p:nvPicPr>
          <p:cNvPr id="19" name="Picture 18">
            <a:extLst>
              <a:ext uri="{FF2B5EF4-FFF2-40B4-BE49-F238E27FC236}">
                <a16:creationId xmlns:a16="http://schemas.microsoft.com/office/drawing/2014/main" id="{1957565E-797A-727B-B380-D10DDB96A61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28900" y="737901"/>
            <a:ext cx="1851296" cy="1803840"/>
          </a:xfrm>
          <a:prstGeom prst="rect">
            <a:avLst/>
          </a:prstGeom>
        </p:spPr>
      </p:pic>
      <p:cxnSp>
        <p:nvCxnSpPr>
          <p:cNvPr id="25" name="Straight Arrow Connector 24">
            <a:extLst>
              <a:ext uri="{FF2B5EF4-FFF2-40B4-BE49-F238E27FC236}">
                <a16:creationId xmlns:a16="http://schemas.microsoft.com/office/drawing/2014/main" id="{7B51EA4F-9C73-7996-B3CA-C3A924F55674}"/>
              </a:ext>
            </a:extLst>
          </p:cNvPr>
          <p:cNvCxnSpPr>
            <a:cxnSpLocks/>
          </p:cNvCxnSpPr>
          <p:nvPr/>
        </p:nvCxnSpPr>
        <p:spPr>
          <a:xfrm>
            <a:off x="3931058" y="1952562"/>
            <a:ext cx="1903998" cy="455139"/>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26" name="Straight Arrow Connector 25">
            <a:extLst>
              <a:ext uri="{FF2B5EF4-FFF2-40B4-BE49-F238E27FC236}">
                <a16:creationId xmlns:a16="http://schemas.microsoft.com/office/drawing/2014/main" id="{8ED61859-02BE-349C-8DA2-65CCA0E61A34}"/>
              </a:ext>
            </a:extLst>
          </p:cNvPr>
          <p:cNvCxnSpPr>
            <a:cxnSpLocks/>
          </p:cNvCxnSpPr>
          <p:nvPr/>
        </p:nvCxnSpPr>
        <p:spPr>
          <a:xfrm flipV="1">
            <a:off x="5191511" y="3187407"/>
            <a:ext cx="1074568" cy="257418"/>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29" name="Straight Arrow Connector 28">
            <a:extLst>
              <a:ext uri="{FF2B5EF4-FFF2-40B4-BE49-F238E27FC236}">
                <a16:creationId xmlns:a16="http://schemas.microsoft.com/office/drawing/2014/main" id="{B96E62BC-4C79-2487-298B-6088D4DE3220}"/>
              </a:ext>
            </a:extLst>
          </p:cNvPr>
          <p:cNvCxnSpPr>
            <a:cxnSpLocks/>
          </p:cNvCxnSpPr>
          <p:nvPr/>
        </p:nvCxnSpPr>
        <p:spPr>
          <a:xfrm flipH="1">
            <a:off x="6953122" y="2357877"/>
            <a:ext cx="270679" cy="417805"/>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32" name="Straight Arrow Connector 31">
            <a:extLst>
              <a:ext uri="{FF2B5EF4-FFF2-40B4-BE49-F238E27FC236}">
                <a16:creationId xmlns:a16="http://schemas.microsoft.com/office/drawing/2014/main" id="{F4E45243-2489-F710-25FD-1190A2421E11}"/>
              </a:ext>
            </a:extLst>
          </p:cNvPr>
          <p:cNvCxnSpPr>
            <a:cxnSpLocks/>
          </p:cNvCxnSpPr>
          <p:nvPr/>
        </p:nvCxnSpPr>
        <p:spPr>
          <a:xfrm flipH="1" flipV="1">
            <a:off x="6922845" y="4000407"/>
            <a:ext cx="393436" cy="125967"/>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pic>
        <p:nvPicPr>
          <p:cNvPr id="42" name="Picture 41">
            <a:extLst>
              <a:ext uri="{FF2B5EF4-FFF2-40B4-BE49-F238E27FC236}">
                <a16:creationId xmlns:a16="http://schemas.microsoft.com/office/drawing/2014/main" id="{CE36F518-1545-7123-BAD1-288009A83EA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50807" y="910709"/>
            <a:ext cx="2858987" cy="813971"/>
          </a:xfrm>
          <a:prstGeom prst="rect">
            <a:avLst/>
          </a:prstGeom>
        </p:spPr>
      </p:pic>
      <p:cxnSp>
        <p:nvCxnSpPr>
          <p:cNvPr id="43" name="Straight Arrow Connector 42">
            <a:extLst>
              <a:ext uri="{FF2B5EF4-FFF2-40B4-BE49-F238E27FC236}">
                <a16:creationId xmlns:a16="http://schemas.microsoft.com/office/drawing/2014/main" id="{3BD5B6FA-3FF1-2039-08D5-CDC75E82D9BB}"/>
              </a:ext>
            </a:extLst>
          </p:cNvPr>
          <p:cNvCxnSpPr>
            <a:cxnSpLocks/>
          </p:cNvCxnSpPr>
          <p:nvPr/>
        </p:nvCxnSpPr>
        <p:spPr>
          <a:xfrm flipH="1">
            <a:off x="8556551" y="1682730"/>
            <a:ext cx="1156141" cy="1019199"/>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sp>
        <p:nvSpPr>
          <p:cNvPr id="50" name="TextBox 49">
            <a:extLst>
              <a:ext uri="{FF2B5EF4-FFF2-40B4-BE49-F238E27FC236}">
                <a16:creationId xmlns:a16="http://schemas.microsoft.com/office/drawing/2014/main" id="{8D731FBD-C413-3BA6-CA37-18551DCB57DF}"/>
              </a:ext>
            </a:extLst>
          </p:cNvPr>
          <p:cNvSpPr txBox="1"/>
          <p:nvPr/>
        </p:nvSpPr>
        <p:spPr>
          <a:xfrm>
            <a:off x="0" y="5700557"/>
            <a:ext cx="12192000" cy="1169551"/>
          </a:xfrm>
          <a:prstGeom prst="rect">
            <a:avLst/>
          </a:prstGeom>
          <a:solidFill>
            <a:schemeClr val="bg1"/>
          </a:solidFill>
        </p:spPr>
        <p:txBody>
          <a:bodyPr wrap="square" lIns="91440" tIns="45720" rIns="91440" bIns="45720" rtlCol="0" anchor="t">
            <a:spAutoFit/>
          </a:bodyPr>
          <a:lstStyle/>
          <a:p>
            <a:r>
              <a:rPr lang="en-US" sz="1400" dirty="0"/>
              <a:t>The National Defense Strategy directs the Department to act urgently to sustain and strengthen U.S. deterrence, with the </a:t>
            </a:r>
            <a:r>
              <a:rPr lang="en-US" sz="1400" b="1" dirty="0"/>
              <a:t>People’s Republic of China </a:t>
            </a:r>
            <a:r>
              <a:rPr lang="en-US" sz="1400" dirty="0"/>
              <a:t>(PRC) as the pacing challenge for the Department. The NDS further explains how we will collaborate with out NATO Allies and partners to reinforce robust deterrence in the face of </a:t>
            </a:r>
            <a:r>
              <a:rPr lang="en-US" sz="1400" b="1" dirty="0"/>
              <a:t>Russian aggression </a:t>
            </a:r>
            <a:r>
              <a:rPr lang="en-US" sz="1400" dirty="0"/>
              <a:t>while mitigating and protecting against threats from </a:t>
            </a:r>
            <a:r>
              <a:rPr lang="en-US" sz="1400" b="1" dirty="0"/>
              <a:t>North Korea, Iran, violent extremist organizations</a:t>
            </a:r>
            <a:r>
              <a:rPr lang="en-US" sz="1400" dirty="0"/>
              <a:t>, and transboundary challenges such as climate change.                       </a:t>
            </a:r>
            <a:r>
              <a:rPr lang="en-US" sz="1400" i="1" dirty="0"/>
              <a:t>2022 National Defense Strategy of The United States of America</a:t>
            </a:r>
          </a:p>
          <a:p>
            <a:pPr algn="r"/>
            <a:r>
              <a:rPr lang="en-US" sz="1400" i="1" dirty="0"/>
              <a:t>Secretary of Defense, Lloyd Austin</a:t>
            </a:r>
          </a:p>
        </p:txBody>
      </p:sp>
      <p:pic>
        <p:nvPicPr>
          <p:cNvPr id="52" name="Picture 51">
            <a:extLst>
              <a:ext uri="{FF2B5EF4-FFF2-40B4-BE49-F238E27FC236}">
                <a16:creationId xmlns:a16="http://schemas.microsoft.com/office/drawing/2014/main" id="{3A0867D2-1CED-2978-5391-7967EE0C712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4106648"/>
            <a:ext cx="1219200" cy="1584807"/>
          </a:xfrm>
          <a:prstGeom prst="rect">
            <a:avLst/>
          </a:prstGeom>
        </p:spPr>
      </p:pic>
      <p:pic>
        <p:nvPicPr>
          <p:cNvPr id="5" name="Picture 4">
            <a:extLst>
              <a:ext uri="{FF2B5EF4-FFF2-40B4-BE49-F238E27FC236}">
                <a16:creationId xmlns:a16="http://schemas.microsoft.com/office/drawing/2014/main" id="{E05CF1DF-DB62-2CC9-1A5C-1FFD3712815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707927" y="3142180"/>
            <a:ext cx="2485223" cy="2337370"/>
          </a:xfrm>
          <a:prstGeom prst="rect">
            <a:avLst/>
          </a:prstGeom>
        </p:spPr>
      </p:pic>
      <p:pic>
        <p:nvPicPr>
          <p:cNvPr id="4" name="Picture 3">
            <a:extLst>
              <a:ext uri="{FF2B5EF4-FFF2-40B4-BE49-F238E27FC236}">
                <a16:creationId xmlns:a16="http://schemas.microsoft.com/office/drawing/2014/main" id="{7E04DFAA-78C4-8946-11A4-35447F2A85F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581614" y="2445088"/>
            <a:ext cx="2403940" cy="1745217"/>
          </a:xfrm>
          <a:prstGeom prst="rect">
            <a:avLst/>
          </a:prstGeom>
        </p:spPr>
      </p:pic>
      <p:grpSp>
        <p:nvGrpSpPr>
          <p:cNvPr id="6" name="Group 5">
            <a:extLst>
              <a:ext uri="{FF2B5EF4-FFF2-40B4-BE49-F238E27FC236}">
                <a16:creationId xmlns:a16="http://schemas.microsoft.com/office/drawing/2014/main" id="{BAA1864A-1ABC-A3A9-46AA-5BC74732F143}"/>
              </a:ext>
            </a:extLst>
          </p:cNvPr>
          <p:cNvGrpSpPr/>
          <p:nvPr/>
        </p:nvGrpSpPr>
        <p:grpSpPr>
          <a:xfrm>
            <a:off x="9140547" y="2569050"/>
            <a:ext cx="2376948" cy="2060241"/>
            <a:chOff x="9183356" y="3074196"/>
            <a:chExt cx="2376948" cy="2060241"/>
          </a:xfrm>
        </p:grpSpPr>
        <p:cxnSp>
          <p:nvCxnSpPr>
            <p:cNvPr id="24" name="Straight Arrow Connector 23">
              <a:extLst>
                <a:ext uri="{FF2B5EF4-FFF2-40B4-BE49-F238E27FC236}">
                  <a16:creationId xmlns:a16="http://schemas.microsoft.com/office/drawing/2014/main" id="{F1B8CB25-7754-010A-ECD6-EA4C7E59C20C}"/>
                </a:ext>
              </a:extLst>
            </p:cNvPr>
            <p:cNvCxnSpPr>
              <a:cxnSpLocks/>
            </p:cNvCxnSpPr>
            <p:nvPr/>
          </p:nvCxnSpPr>
          <p:spPr>
            <a:xfrm flipH="1">
              <a:off x="9183356" y="3172810"/>
              <a:ext cx="190713" cy="146907"/>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pic>
          <p:nvPicPr>
            <p:cNvPr id="17" name="Picture 16">
              <a:extLst>
                <a:ext uri="{FF2B5EF4-FFF2-40B4-BE49-F238E27FC236}">
                  <a16:creationId xmlns:a16="http://schemas.microsoft.com/office/drawing/2014/main" id="{D9F2ABFD-F694-C109-667B-BEBCFC4EB60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374069" y="3074196"/>
              <a:ext cx="2186235" cy="2060241"/>
            </a:xfrm>
            <a:prstGeom prst="rect">
              <a:avLst/>
            </a:prstGeom>
          </p:spPr>
        </p:pic>
      </p:grpSp>
    </p:spTree>
    <p:extLst>
      <p:ext uri="{BB962C8B-B14F-4D97-AF65-F5344CB8AC3E}">
        <p14:creationId xmlns:p14="http://schemas.microsoft.com/office/powerpoint/2010/main" val="1267505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1000"/>
                                        <p:tgtEl>
                                          <p:spTgt spid="43"/>
                                        </p:tgtEl>
                                      </p:cBhvr>
                                    </p:animEffect>
                                    <p:anim calcmode="lin" valueType="num">
                                      <p:cBhvr>
                                        <p:cTn id="56" dur="1000" fill="hold"/>
                                        <p:tgtEl>
                                          <p:spTgt spid="43"/>
                                        </p:tgtEl>
                                        <p:attrNameLst>
                                          <p:attrName>ppt_x</p:attrName>
                                        </p:attrNameLst>
                                      </p:cBhvr>
                                      <p:tavLst>
                                        <p:tav tm="0">
                                          <p:val>
                                            <p:strVal val="#ppt_x"/>
                                          </p:val>
                                        </p:tav>
                                        <p:tav tm="100000">
                                          <p:val>
                                            <p:strVal val="#ppt_x"/>
                                          </p:val>
                                        </p:tav>
                                      </p:tavLst>
                                    </p:anim>
                                    <p:anim calcmode="lin" valueType="num">
                                      <p:cBhvr>
                                        <p:cTn id="57" dur="1000" fill="hold"/>
                                        <p:tgtEl>
                                          <p:spTgt spid="43"/>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1000"/>
                                        <p:tgtEl>
                                          <p:spTgt spid="42"/>
                                        </p:tgtEl>
                                      </p:cBhvr>
                                    </p:animEffect>
                                    <p:anim calcmode="lin" valueType="num">
                                      <p:cBhvr>
                                        <p:cTn id="61" dur="1000" fill="hold"/>
                                        <p:tgtEl>
                                          <p:spTgt spid="42"/>
                                        </p:tgtEl>
                                        <p:attrNameLst>
                                          <p:attrName>ppt_x</p:attrName>
                                        </p:attrNameLst>
                                      </p:cBhvr>
                                      <p:tavLst>
                                        <p:tav tm="0">
                                          <p:val>
                                            <p:strVal val="#ppt_x"/>
                                          </p:val>
                                        </p:tav>
                                        <p:tav tm="100000">
                                          <p:val>
                                            <p:strVal val="#ppt_x"/>
                                          </p:val>
                                        </p:tav>
                                      </p:tavLst>
                                    </p:anim>
                                    <p:anim calcmode="lin" valueType="num">
                                      <p:cBhvr>
                                        <p:cTn id="62"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1000"/>
                                        <p:tgtEl>
                                          <p:spTgt spid="50"/>
                                        </p:tgtEl>
                                      </p:cBhvr>
                                    </p:animEffect>
                                    <p:anim calcmode="lin" valueType="num">
                                      <p:cBhvr>
                                        <p:cTn id="80" dur="1000" fill="hold"/>
                                        <p:tgtEl>
                                          <p:spTgt spid="50"/>
                                        </p:tgtEl>
                                        <p:attrNameLst>
                                          <p:attrName>ppt_x</p:attrName>
                                        </p:attrNameLst>
                                      </p:cBhvr>
                                      <p:tavLst>
                                        <p:tav tm="0">
                                          <p:val>
                                            <p:strVal val="#ppt_x"/>
                                          </p:val>
                                        </p:tav>
                                        <p:tav tm="100000">
                                          <p:val>
                                            <p:strVal val="#ppt_x"/>
                                          </p:val>
                                        </p:tav>
                                      </p:tavLst>
                                    </p:anim>
                                    <p:anim calcmode="lin" valueType="num">
                                      <p:cBhvr>
                                        <p:cTn id="81" dur="1000" fill="hold"/>
                                        <p:tgtEl>
                                          <p:spTgt spid="50"/>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1000"/>
                                        <p:tgtEl>
                                          <p:spTgt spid="52"/>
                                        </p:tgtEl>
                                      </p:cBhvr>
                                    </p:animEffect>
                                    <p:anim calcmode="lin" valueType="num">
                                      <p:cBhvr>
                                        <p:cTn id="85" dur="1000" fill="hold"/>
                                        <p:tgtEl>
                                          <p:spTgt spid="52"/>
                                        </p:tgtEl>
                                        <p:attrNameLst>
                                          <p:attrName>ppt_x</p:attrName>
                                        </p:attrNameLst>
                                      </p:cBhvr>
                                      <p:tavLst>
                                        <p:tav tm="0">
                                          <p:val>
                                            <p:strVal val="#ppt_x"/>
                                          </p:val>
                                        </p:tav>
                                        <p:tav tm="100000">
                                          <p:val>
                                            <p:strVal val="#ppt_x"/>
                                          </p:val>
                                        </p:tav>
                                      </p:tavLst>
                                    </p:anim>
                                    <p:anim calcmode="lin" valueType="num">
                                      <p:cBhvr>
                                        <p:cTn id="8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theme/theme1.xml><?xml version="1.0" encoding="utf-8"?>
<a:theme xmlns:a="http://schemas.openxmlformats.org/drawingml/2006/main" name="MASTER CUI">
  <a:themeElements>
    <a:clrScheme name="MIBP Color Palette">
      <a:dk1>
        <a:srgbClr val="000000"/>
      </a:dk1>
      <a:lt1>
        <a:srgbClr val="FFFFFF"/>
      </a:lt1>
      <a:dk2>
        <a:srgbClr val="33425B"/>
      </a:dk2>
      <a:lt2>
        <a:srgbClr val="999999"/>
      </a:lt2>
      <a:accent1>
        <a:srgbClr val="144B74"/>
      </a:accent1>
      <a:accent2>
        <a:srgbClr val="268CBF"/>
      </a:accent2>
      <a:accent3>
        <a:srgbClr val="FB3144"/>
      </a:accent3>
      <a:accent4>
        <a:srgbClr val="666E80"/>
      </a:accent4>
      <a:accent5>
        <a:srgbClr val="E2E2E2"/>
      </a:accent5>
      <a:accent6>
        <a:srgbClr val="144B74"/>
      </a:accent6>
      <a:hlink>
        <a:srgbClr val="6AA8AA"/>
      </a:hlink>
      <a:folHlink>
        <a:srgbClr val="FFFF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66FF66"/>
        </a:accent1>
        <a:accent2>
          <a:srgbClr val="3333CC"/>
        </a:accent2>
        <a:accent3>
          <a:srgbClr val="FFFFFF"/>
        </a:accent3>
        <a:accent4>
          <a:srgbClr val="000000"/>
        </a:accent4>
        <a:accent5>
          <a:srgbClr val="B8FFB8"/>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99FF66"/>
        </a:accent1>
        <a:accent2>
          <a:srgbClr val="3333CC"/>
        </a:accent2>
        <a:accent3>
          <a:srgbClr val="FFFFFF"/>
        </a:accent3>
        <a:accent4>
          <a:srgbClr val="000000"/>
        </a:accent4>
        <a:accent5>
          <a:srgbClr val="CAFFB8"/>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FFFFFF"/>
        </a:lt1>
        <a:dk2>
          <a:srgbClr val="000000"/>
        </a:dk2>
        <a:lt2>
          <a:srgbClr val="808080"/>
        </a:lt2>
        <a:accent1>
          <a:srgbClr val="CCFF99"/>
        </a:accent1>
        <a:accent2>
          <a:srgbClr val="3333CC"/>
        </a:accent2>
        <a:accent3>
          <a:srgbClr val="FFFFFF"/>
        </a:accent3>
        <a:accent4>
          <a:srgbClr val="000000"/>
        </a:accent4>
        <a:accent5>
          <a:srgbClr val="E2FF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IBP Overview Brief_MASTER_MAR 2017 w.notes" id="{497891BE-C085-45D6-B02C-95CBD82ECF15}" vid="{DA1768F0-49D8-4F9F-98AA-B863F43821B3}"/>
    </a:ext>
  </a:extLst>
</a:theme>
</file>

<file path=ppt/theme/theme2.xml><?xml version="1.0" encoding="utf-8"?>
<a:theme xmlns:a="http://schemas.openxmlformats.org/drawingml/2006/main" name="1_MASTER CUI">
  <a:themeElements>
    <a:clrScheme name="MIBP Color Palette">
      <a:dk1>
        <a:srgbClr val="000000"/>
      </a:dk1>
      <a:lt1>
        <a:srgbClr val="FFFFFF"/>
      </a:lt1>
      <a:dk2>
        <a:srgbClr val="33425B"/>
      </a:dk2>
      <a:lt2>
        <a:srgbClr val="999999"/>
      </a:lt2>
      <a:accent1>
        <a:srgbClr val="144B74"/>
      </a:accent1>
      <a:accent2>
        <a:srgbClr val="268CBF"/>
      </a:accent2>
      <a:accent3>
        <a:srgbClr val="FB3144"/>
      </a:accent3>
      <a:accent4>
        <a:srgbClr val="666E80"/>
      </a:accent4>
      <a:accent5>
        <a:srgbClr val="E2E2E2"/>
      </a:accent5>
      <a:accent6>
        <a:srgbClr val="144B74"/>
      </a:accent6>
      <a:hlink>
        <a:srgbClr val="6AA8AA"/>
      </a:hlink>
      <a:folHlink>
        <a:srgbClr val="FFFF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66FF66"/>
        </a:accent1>
        <a:accent2>
          <a:srgbClr val="3333CC"/>
        </a:accent2>
        <a:accent3>
          <a:srgbClr val="FFFFFF"/>
        </a:accent3>
        <a:accent4>
          <a:srgbClr val="000000"/>
        </a:accent4>
        <a:accent5>
          <a:srgbClr val="B8FFB8"/>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99FF66"/>
        </a:accent1>
        <a:accent2>
          <a:srgbClr val="3333CC"/>
        </a:accent2>
        <a:accent3>
          <a:srgbClr val="FFFFFF"/>
        </a:accent3>
        <a:accent4>
          <a:srgbClr val="000000"/>
        </a:accent4>
        <a:accent5>
          <a:srgbClr val="CAFFB8"/>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FFFFFF"/>
        </a:lt1>
        <a:dk2>
          <a:srgbClr val="000000"/>
        </a:dk2>
        <a:lt2>
          <a:srgbClr val="808080"/>
        </a:lt2>
        <a:accent1>
          <a:srgbClr val="CCFF99"/>
        </a:accent1>
        <a:accent2>
          <a:srgbClr val="3333CC"/>
        </a:accent2>
        <a:accent3>
          <a:srgbClr val="FFFFFF"/>
        </a:accent3>
        <a:accent4>
          <a:srgbClr val="000000"/>
        </a:accent4>
        <a:accent5>
          <a:srgbClr val="E2FF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IBP Overview Brief_MASTER_MAR 2017 w.notes" id="{497891BE-C085-45D6-B02C-95CBD82ECF15}" vid="{DA1768F0-49D8-4F9F-98AA-B863F43821B3}"/>
    </a:ext>
  </a:extLst>
</a:theme>
</file>

<file path=ppt/theme/theme3.xml><?xml version="1.0" encoding="utf-8"?>
<a:theme xmlns:a="http://schemas.openxmlformats.org/drawingml/2006/main" name="2_MASTER CUI">
  <a:themeElements>
    <a:clrScheme name="MIBP Color Palette">
      <a:dk1>
        <a:srgbClr val="000000"/>
      </a:dk1>
      <a:lt1>
        <a:srgbClr val="FFFFFF"/>
      </a:lt1>
      <a:dk2>
        <a:srgbClr val="33425B"/>
      </a:dk2>
      <a:lt2>
        <a:srgbClr val="999999"/>
      </a:lt2>
      <a:accent1>
        <a:srgbClr val="144B74"/>
      </a:accent1>
      <a:accent2>
        <a:srgbClr val="268CBF"/>
      </a:accent2>
      <a:accent3>
        <a:srgbClr val="FB3144"/>
      </a:accent3>
      <a:accent4>
        <a:srgbClr val="666E80"/>
      </a:accent4>
      <a:accent5>
        <a:srgbClr val="E2E2E2"/>
      </a:accent5>
      <a:accent6>
        <a:srgbClr val="144B74"/>
      </a:accent6>
      <a:hlink>
        <a:srgbClr val="6AA8AA"/>
      </a:hlink>
      <a:folHlink>
        <a:srgbClr val="FFFF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66FF66"/>
        </a:accent1>
        <a:accent2>
          <a:srgbClr val="3333CC"/>
        </a:accent2>
        <a:accent3>
          <a:srgbClr val="FFFFFF"/>
        </a:accent3>
        <a:accent4>
          <a:srgbClr val="000000"/>
        </a:accent4>
        <a:accent5>
          <a:srgbClr val="B8FFB8"/>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99FF66"/>
        </a:accent1>
        <a:accent2>
          <a:srgbClr val="3333CC"/>
        </a:accent2>
        <a:accent3>
          <a:srgbClr val="FFFFFF"/>
        </a:accent3>
        <a:accent4>
          <a:srgbClr val="000000"/>
        </a:accent4>
        <a:accent5>
          <a:srgbClr val="CAFFB8"/>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FFFFFF"/>
        </a:lt1>
        <a:dk2>
          <a:srgbClr val="000000"/>
        </a:dk2>
        <a:lt2>
          <a:srgbClr val="808080"/>
        </a:lt2>
        <a:accent1>
          <a:srgbClr val="CCFF99"/>
        </a:accent1>
        <a:accent2>
          <a:srgbClr val="3333CC"/>
        </a:accent2>
        <a:accent3>
          <a:srgbClr val="FFFFFF"/>
        </a:accent3>
        <a:accent4>
          <a:srgbClr val="000000"/>
        </a:accent4>
        <a:accent5>
          <a:srgbClr val="E2FF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IBP Overview Brief_MASTER_MAR 2017 w.notes" id="{497891BE-C085-45D6-B02C-95CBD82ECF15}" vid="{DA1768F0-49D8-4F9F-98AA-B863F43821B3}"/>
    </a:ext>
  </a:extLst>
</a:theme>
</file>

<file path=ppt/theme/theme4.xml><?xml version="1.0" encoding="utf-8"?>
<a:theme xmlns:a="http://schemas.openxmlformats.org/drawingml/2006/main" name="3_MASTER CUI">
  <a:themeElements>
    <a:clrScheme name="MIBP Color Palette">
      <a:dk1>
        <a:srgbClr val="000000"/>
      </a:dk1>
      <a:lt1>
        <a:srgbClr val="FFFFFF"/>
      </a:lt1>
      <a:dk2>
        <a:srgbClr val="33425B"/>
      </a:dk2>
      <a:lt2>
        <a:srgbClr val="999999"/>
      </a:lt2>
      <a:accent1>
        <a:srgbClr val="144B74"/>
      </a:accent1>
      <a:accent2>
        <a:srgbClr val="268CBF"/>
      </a:accent2>
      <a:accent3>
        <a:srgbClr val="FB3144"/>
      </a:accent3>
      <a:accent4>
        <a:srgbClr val="666E80"/>
      </a:accent4>
      <a:accent5>
        <a:srgbClr val="E2E2E2"/>
      </a:accent5>
      <a:accent6>
        <a:srgbClr val="144B74"/>
      </a:accent6>
      <a:hlink>
        <a:srgbClr val="6AA8AA"/>
      </a:hlink>
      <a:folHlink>
        <a:srgbClr val="FFFF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66FF66"/>
        </a:accent1>
        <a:accent2>
          <a:srgbClr val="3333CC"/>
        </a:accent2>
        <a:accent3>
          <a:srgbClr val="FFFFFF"/>
        </a:accent3>
        <a:accent4>
          <a:srgbClr val="000000"/>
        </a:accent4>
        <a:accent5>
          <a:srgbClr val="B8FFB8"/>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99FF66"/>
        </a:accent1>
        <a:accent2>
          <a:srgbClr val="3333CC"/>
        </a:accent2>
        <a:accent3>
          <a:srgbClr val="FFFFFF"/>
        </a:accent3>
        <a:accent4>
          <a:srgbClr val="000000"/>
        </a:accent4>
        <a:accent5>
          <a:srgbClr val="CAFFB8"/>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FFFFFF"/>
        </a:lt1>
        <a:dk2>
          <a:srgbClr val="000000"/>
        </a:dk2>
        <a:lt2>
          <a:srgbClr val="808080"/>
        </a:lt2>
        <a:accent1>
          <a:srgbClr val="CCFF99"/>
        </a:accent1>
        <a:accent2>
          <a:srgbClr val="3333CC"/>
        </a:accent2>
        <a:accent3>
          <a:srgbClr val="FFFFFF"/>
        </a:accent3>
        <a:accent4>
          <a:srgbClr val="000000"/>
        </a:accent4>
        <a:accent5>
          <a:srgbClr val="E2FF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IBP Overview Brief_MASTER_MAR 2017 w.notes" id="{497891BE-C085-45D6-B02C-95CBD82ECF15}" vid="{DA1768F0-49D8-4F9F-98AA-B863F43821B3}"/>
    </a:ext>
  </a:extLst>
</a:theme>
</file>

<file path=ppt/theme/theme5.xml><?xml version="1.0" encoding="utf-8"?>
<a:theme xmlns:a="http://schemas.openxmlformats.org/drawingml/2006/main" name="White Print MITRE">
  <a:themeElements>
    <a:clrScheme name="LB-1">
      <a:dk1>
        <a:srgbClr val="000000"/>
      </a:dk1>
      <a:lt1>
        <a:srgbClr val="FFFFFF"/>
      </a:lt1>
      <a:dk2>
        <a:srgbClr val="0E2641"/>
      </a:dk2>
      <a:lt2>
        <a:srgbClr val="E5EEEF"/>
      </a:lt2>
      <a:accent1>
        <a:srgbClr val="335EAC"/>
      </a:accent1>
      <a:accent2>
        <a:srgbClr val="167FAC"/>
      </a:accent2>
      <a:accent3>
        <a:srgbClr val="6E7881"/>
      </a:accent3>
      <a:accent4>
        <a:srgbClr val="238541"/>
      </a:accent4>
      <a:accent5>
        <a:srgbClr val="D3442E"/>
      </a:accent5>
      <a:accent6>
        <a:srgbClr val="5D499E"/>
      </a:accent6>
      <a:hlink>
        <a:srgbClr val="0068DA"/>
      </a:hlink>
      <a:folHlink>
        <a:srgbClr val="FF2D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7EB1078-44DA-49D9-9996-BDA4D0D3F13C}" vid="{996B8C60-E304-4F07-B112-95568D9CB5D4}"/>
    </a:ext>
  </a:extLst>
</a:theme>
</file>

<file path=ppt/theme/theme6.xml><?xml version="1.0" encoding="utf-8"?>
<a:theme xmlns:a="http://schemas.openxmlformats.org/drawingml/2006/main" name="1_White Print MITRE">
  <a:themeElements>
    <a:clrScheme name="LB-1">
      <a:dk1>
        <a:srgbClr val="000000"/>
      </a:dk1>
      <a:lt1>
        <a:srgbClr val="FFFFFF"/>
      </a:lt1>
      <a:dk2>
        <a:srgbClr val="0E2641"/>
      </a:dk2>
      <a:lt2>
        <a:srgbClr val="E5EEEF"/>
      </a:lt2>
      <a:accent1>
        <a:srgbClr val="335EAC"/>
      </a:accent1>
      <a:accent2>
        <a:srgbClr val="167FAC"/>
      </a:accent2>
      <a:accent3>
        <a:srgbClr val="6E7881"/>
      </a:accent3>
      <a:accent4>
        <a:srgbClr val="238541"/>
      </a:accent4>
      <a:accent5>
        <a:srgbClr val="D3442E"/>
      </a:accent5>
      <a:accent6>
        <a:srgbClr val="5D499E"/>
      </a:accent6>
      <a:hlink>
        <a:srgbClr val="0068DA"/>
      </a:hlink>
      <a:folHlink>
        <a:srgbClr val="FF2D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7EB1078-44DA-49D9-9996-BDA4D0D3F13C}" vid="{996B8C60-E304-4F07-B112-95568D9CB5D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A7044E987C8342BC4882FDDD0A164C" ma:contentTypeVersion="8" ma:contentTypeDescription="Create a new document." ma:contentTypeScope="" ma:versionID="b506fa6c52f92cc38011a011dfe1258e">
  <xsd:schema xmlns:xsd="http://www.w3.org/2001/XMLSchema" xmlns:xs="http://www.w3.org/2001/XMLSchema" xmlns:p="http://schemas.microsoft.com/office/2006/metadata/properties" xmlns:ns2="8d9abd9a-a158-45d1-b629-3c897be5d480" xmlns:ns3="a724fdbc-88e3-4b8a-b96b-329c999d9917" targetNamespace="http://schemas.microsoft.com/office/2006/metadata/properties" ma:root="true" ma:fieldsID="a7fd9276912834a051e20434b8ac04d9" ns2:_="" ns3:_="">
    <xsd:import namespace="8d9abd9a-a158-45d1-b629-3c897be5d480"/>
    <xsd:import namespace="a724fdbc-88e3-4b8a-b96b-329c999d991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9abd9a-a158-45d1-b629-3c897be5d4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24fdbc-88e3-4b8a-b96b-329c999d991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D56E460-F499-4867-93E9-33AE97D8BB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9abd9a-a158-45d1-b629-3c897be5d480"/>
    <ds:schemaRef ds:uri="a724fdbc-88e3-4b8a-b96b-329c999d99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18B839-F505-47B9-A9D0-9BC65068F5A1}">
  <ds:schemaRefs>
    <ds:schemaRef ds:uri="http://schemas.microsoft.com/sharepoint/v3/contenttype/forms"/>
  </ds:schemaRefs>
</ds:datastoreItem>
</file>

<file path=customXml/itemProps3.xml><?xml version="1.0" encoding="utf-8"?>
<ds:datastoreItem xmlns:ds="http://schemas.openxmlformats.org/officeDocument/2006/customXml" ds:itemID="{2E23F6B2-8AD2-4AC4-8BBC-2B4CB5BA19A6}">
  <ds:schemaRefs>
    <ds:schemaRef ds:uri="http://purl.org/dc/elements/1.1/"/>
    <ds:schemaRef ds:uri="http://schemas.microsoft.com/office/2006/documentManagement/types"/>
    <ds:schemaRef ds:uri="8d9abd9a-a158-45d1-b629-3c897be5d480"/>
    <ds:schemaRef ds:uri="a724fdbc-88e3-4b8a-b96b-329c999d9917"/>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42477</TotalTime>
  <Words>3288</Words>
  <Application>Microsoft Office PowerPoint</Application>
  <PresentationFormat>Widescreen</PresentationFormat>
  <Paragraphs>399</Paragraphs>
  <Slides>36</Slides>
  <Notes>9</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36</vt:i4>
      </vt:variant>
    </vt:vector>
  </HeadingPairs>
  <TitlesOfParts>
    <vt:vector size="49" baseType="lpstr">
      <vt:lpstr>Arial</vt:lpstr>
      <vt:lpstr>Calibri</vt:lpstr>
      <vt:lpstr>Courier New</vt:lpstr>
      <vt:lpstr>Segoe UI Light</vt:lpstr>
      <vt:lpstr>Source Sans Pro</vt:lpstr>
      <vt:lpstr>Times New Roman</vt:lpstr>
      <vt:lpstr>Wingdings</vt:lpstr>
      <vt:lpstr>MASTER CUI</vt:lpstr>
      <vt:lpstr>1_MASTER CUI</vt:lpstr>
      <vt:lpstr>2_MASTER CUI</vt:lpstr>
      <vt:lpstr>3_MASTER CUI</vt:lpstr>
      <vt:lpstr>White Print MITRE</vt:lpstr>
      <vt:lpstr>1_White Print MITRE</vt:lpstr>
      <vt:lpstr>Department of Defense Battery Demand and Efforts to Secure the Industrial Base </vt:lpstr>
      <vt:lpstr>Topics Today</vt:lpstr>
      <vt:lpstr>Part I: Introduction to Industrial Base Policy</vt:lpstr>
      <vt:lpstr>OASD(Industrial Base Policy)</vt:lpstr>
      <vt:lpstr>Battery Sector Team</vt:lpstr>
      <vt:lpstr>The Role of the Battery Sector</vt:lpstr>
      <vt:lpstr>Standardization &amp; DOD Demand</vt:lpstr>
      <vt:lpstr>Battery Strategy in the NDIS Implementation Plan</vt:lpstr>
      <vt:lpstr>Complex Geopolitical Environment</vt:lpstr>
      <vt:lpstr>Dynamic and Competitive Global Battery Market</vt:lpstr>
      <vt:lpstr>Remarks by Secretary of the Treasury Janet L. Yellen at a Press Conference in Beijing, the People’s Republic of China April 8, 2024</vt:lpstr>
      <vt:lpstr>Press statement by President von der Leyen following the trilateral meeting with French President Macron and President of the People's Republic of China Xi Jinping May 6, 2024</vt:lpstr>
      <vt:lpstr>Draft Section 301 Tariff Revisions</vt:lpstr>
      <vt:lpstr>DOD in the Global Li-ion Market</vt:lpstr>
      <vt:lpstr>Part II: Review of Prior DOD Demand Briefing Findings</vt:lpstr>
      <vt:lpstr>Summary of FY23 DOD Demand Signal Findings (Presented June 2023)</vt:lpstr>
      <vt:lpstr>Part II: Updates to FY23 Findings on DOD Battery Acquisition</vt:lpstr>
      <vt:lpstr>By Application: Advanced Rechargeable Battery Requirements Hierarchy</vt:lpstr>
      <vt:lpstr>DOD Battery Industry Tensions</vt:lpstr>
      <vt:lpstr>DOD Battery Facts and Figures</vt:lpstr>
      <vt:lpstr>Commercial, standard Li-ion batteries achieve higher performance and lower cost</vt:lpstr>
      <vt:lpstr>DOD Annual Demand vs. Procurement Price</vt:lpstr>
      <vt:lpstr>Base Case DOD Electrification Scenario</vt:lpstr>
      <vt:lpstr>Alternate DOD Electrification Scenario</vt:lpstr>
      <vt:lpstr>Dismounted Domain: Current Largest DoD Consumer of Li-ion Batteries, Largely Standardized, Heavily Reliant on 18650s</vt:lpstr>
      <vt:lpstr>Battery Data by Domain per Year</vt:lpstr>
      <vt:lpstr>Wartime Implications For UxS Production </vt:lpstr>
      <vt:lpstr>Wartime Demand Comparison </vt:lpstr>
      <vt:lpstr>DIU Replicator Program</vt:lpstr>
      <vt:lpstr>Part III: Ongoing Policy Actions &amp; Activities </vt:lpstr>
      <vt:lpstr>18650 Investment Notice</vt:lpstr>
      <vt:lpstr>NDAA Battery Provisions &amp; Congressional Intent</vt:lpstr>
      <vt:lpstr>Conclusions</vt:lpstr>
      <vt:lpstr>How Industry Can Help</vt:lpstr>
      <vt:lpstr>Briefing Contributors</vt:lpstr>
      <vt:lpstr>Questions  Yes, slides are available.   Email: david.r.james6.ctr@mail.mil</vt:lpstr>
    </vt:vector>
  </TitlesOfParts>
  <Company>JITSPP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the Deputy Assistant Secretary of Defense Manufacturing and Industrial Base Policy</dc:title>
  <dc:creator>DunninSC</dc:creator>
  <cp:lastModifiedBy>Eric</cp:lastModifiedBy>
  <cp:revision>1922</cp:revision>
  <cp:lastPrinted>2023-06-27T11:10:57Z</cp:lastPrinted>
  <dcterms:created xsi:type="dcterms:W3CDTF">2017-04-04T12:12:58Z</dcterms:created>
  <dcterms:modified xsi:type="dcterms:W3CDTF">2024-06-04T15:57:30Z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0x010100D2A7044E987C8342BC4882FDDD0A164C</vt:lpwstr>
  </property>
  <property fmtid="{D5CDD505-2E9C-101B-9397-08002B2CF9AE}" pid="3" name="MediaServiceImageTags">
    <vt:lpwstr/>
  </property>
</Properties>
</file>