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59" r:id="rId5"/>
    <p:sldId id="281"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F26"/>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E7F09B-719F-4744-9568-2013EB08BA6C}" v="1" dt="2024-05-31T16:27:41.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1"/>
    <p:restoredTop sz="94694"/>
  </p:normalViewPr>
  <p:slideViewPr>
    <p:cSldViewPr snapToGrid="0">
      <p:cViewPr varScale="1">
        <p:scale>
          <a:sx n="91" d="100"/>
          <a:sy n="91" d="100"/>
        </p:scale>
        <p:origin x="225" y="5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01ECAC2-B558-6E43-8AB3-029C7DD242A6}" type="datetimeFigureOut">
              <a:rPr lang="en-US" smtClean="0"/>
              <a:t>5/31/2024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6E6E971-0B01-CE4F-8757-5406CB33CB91}" type="slidenum">
              <a:rPr lang="en-US" smtClean="0"/>
              <a:t>‹#›</a:t>
            </a:fld>
            <a:endParaRPr lang="en-US"/>
          </a:p>
        </p:txBody>
      </p:sp>
    </p:spTree>
    <p:extLst>
      <p:ext uri="{BB962C8B-B14F-4D97-AF65-F5344CB8AC3E}">
        <p14:creationId xmlns:p14="http://schemas.microsoft.com/office/powerpoint/2010/main" val="2246010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E6E971-0B01-CE4F-8757-5406CB33CB91}" type="slidenum">
              <a:rPr lang="en-US" smtClean="0"/>
              <a:t>4</a:t>
            </a:fld>
            <a:endParaRPr lang="en-US"/>
          </a:p>
        </p:txBody>
      </p:sp>
    </p:spTree>
    <p:extLst>
      <p:ext uri="{BB962C8B-B14F-4D97-AF65-F5344CB8AC3E}">
        <p14:creationId xmlns:p14="http://schemas.microsoft.com/office/powerpoint/2010/main" val="4258942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88A46-BABF-D959-5019-10BA9BD74C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1FDD9D-951D-CC31-8163-0365C2FBFE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FE9B2D-E6F5-0E98-DB21-37FD8A9E3948}"/>
              </a:ext>
            </a:extLst>
          </p:cNvPr>
          <p:cNvSpPr>
            <a:spLocks noGrp="1"/>
          </p:cNvSpPr>
          <p:nvPr>
            <p:ph type="dt" sz="half" idx="10"/>
          </p:nvPr>
        </p:nvSpPr>
        <p:spPr/>
        <p:txBody>
          <a:bodyPr/>
          <a:lstStyle/>
          <a:p>
            <a:fld id="{07C7D972-A0C1-DF4C-8D92-F99C52688822}" type="datetimeFigureOut">
              <a:rPr lang="en-US" smtClean="0"/>
              <a:t>5/31/2024</a:t>
            </a:fld>
            <a:endParaRPr lang="en-US"/>
          </a:p>
        </p:txBody>
      </p:sp>
      <p:sp>
        <p:nvSpPr>
          <p:cNvPr id="5" name="Footer Placeholder 4">
            <a:extLst>
              <a:ext uri="{FF2B5EF4-FFF2-40B4-BE49-F238E27FC236}">
                <a16:creationId xmlns:a16="http://schemas.microsoft.com/office/drawing/2014/main" id="{DF220DFB-2081-5FF3-F8FD-025FD8AB5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0F6B3-FFB8-D39C-03FD-874C5359A77A}"/>
              </a:ext>
            </a:extLst>
          </p:cNvPr>
          <p:cNvSpPr>
            <a:spLocks noGrp="1"/>
          </p:cNvSpPr>
          <p:nvPr>
            <p:ph type="sldNum" sz="quarter" idx="12"/>
          </p:nvPr>
        </p:nvSpPr>
        <p:spPr/>
        <p:txBody>
          <a:bodyPr/>
          <a:lstStyle/>
          <a:p>
            <a:fld id="{9D9DD785-34DA-8B42-812C-F6EB04788887}" type="slidenum">
              <a:rPr lang="en-US" smtClean="0"/>
              <a:t>‹#›</a:t>
            </a:fld>
            <a:endParaRPr lang="en-US"/>
          </a:p>
        </p:txBody>
      </p:sp>
    </p:spTree>
    <p:extLst>
      <p:ext uri="{BB962C8B-B14F-4D97-AF65-F5344CB8AC3E}">
        <p14:creationId xmlns:p14="http://schemas.microsoft.com/office/powerpoint/2010/main" val="336818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08B1-1817-07CD-E7AD-7381416D0C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177883-2A95-493F-AC4E-8E2197D3FC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CF0C9-93A7-4A81-31A6-CA0AF9F3E160}"/>
              </a:ext>
            </a:extLst>
          </p:cNvPr>
          <p:cNvSpPr>
            <a:spLocks noGrp="1"/>
          </p:cNvSpPr>
          <p:nvPr>
            <p:ph type="dt" sz="half" idx="10"/>
          </p:nvPr>
        </p:nvSpPr>
        <p:spPr/>
        <p:txBody>
          <a:bodyPr/>
          <a:lstStyle/>
          <a:p>
            <a:fld id="{07C7D972-A0C1-DF4C-8D92-F99C52688822}" type="datetimeFigureOut">
              <a:rPr lang="en-US" smtClean="0"/>
              <a:t>5/31/2024</a:t>
            </a:fld>
            <a:endParaRPr lang="en-US"/>
          </a:p>
        </p:txBody>
      </p:sp>
      <p:sp>
        <p:nvSpPr>
          <p:cNvPr id="5" name="Footer Placeholder 4">
            <a:extLst>
              <a:ext uri="{FF2B5EF4-FFF2-40B4-BE49-F238E27FC236}">
                <a16:creationId xmlns:a16="http://schemas.microsoft.com/office/drawing/2014/main" id="{0D5499AF-0F43-393A-70AC-62EDA1D46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59059-FCBA-0F5C-2289-CD11045E5EAF}"/>
              </a:ext>
            </a:extLst>
          </p:cNvPr>
          <p:cNvSpPr>
            <a:spLocks noGrp="1"/>
          </p:cNvSpPr>
          <p:nvPr>
            <p:ph type="sldNum" sz="quarter" idx="12"/>
          </p:nvPr>
        </p:nvSpPr>
        <p:spPr/>
        <p:txBody>
          <a:bodyPr/>
          <a:lstStyle/>
          <a:p>
            <a:fld id="{9D9DD785-34DA-8B42-812C-F6EB04788887}" type="slidenum">
              <a:rPr lang="en-US" smtClean="0"/>
              <a:t>‹#›</a:t>
            </a:fld>
            <a:endParaRPr lang="en-US"/>
          </a:p>
        </p:txBody>
      </p:sp>
    </p:spTree>
    <p:extLst>
      <p:ext uri="{BB962C8B-B14F-4D97-AF65-F5344CB8AC3E}">
        <p14:creationId xmlns:p14="http://schemas.microsoft.com/office/powerpoint/2010/main" val="160505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F13346-776B-1CFB-D6D2-68FBA0EB24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7A6E1E-BB6B-BC55-F113-2EB5124F04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A3488-4D7D-8FE8-ABB9-6F818B8C0F2C}"/>
              </a:ext>
            </a:extLst>
          </p:cNvPr>
          <p:cNvSpPr>
            <a:spLocks noGrp="1"/>
          </p:cNvSpPr>
          <p:nvPr>
            <p:ph type="dt" sz="half" idx="10"/>
          </p:nvPr>
        </p:nvSpPr>
        <p:spPr/>
        <p:txBody>
          <a:bodyPr/>
          <a:lstStyle/>
          <a:p>
            <a:fld id="{07C7D972-A0C1-DF4C-8D92-F99C52688822}" type="datetimeFigureOut">
              <a:rPr lang="en-US" smtClean="0"/>
              <a:t>5/31/2024</a:t>
            </a:fld>
            <a:endParaRPr lang="en-US"/>
          </a:p>
        </p:txBody>
      </p:sp>
      <p:sp>
        <p:nvSpPr>
          <p:cNvPr id="5" name="Footer Placeholder 4">
            <a:extLst>
              <a:ext uri="{FF2B5EF4-FFF2-40B4-BE49-F238E27FC236}">
                <a16:creationId xmlns:a16="http://schemas.microsoft.com/office/drawing/2014/main" id="{EC9E2520-0053-2AA9-359F-08645BDD6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4CF8A-38BE-E094-4A59-388FEBC6825B}"/>
              </a:ext>
            </a:extLst>
          </p:cNvPr>
          <p:cNvSpPr>
            <a:spLocks noGrp="1"/>
          </p:cNvSpPr>
          <p:nvPr>
            <p:ph type="sldNum" sz="quarter" idx="12"/>
          </p:nvPr>
        </p:nvSpPr>
        <p:spPr/>
        <p:txBody>
          <a:bodyPr/>
          <a:lstStyle/>
          <a:p>
            <a:fld id="{9D9DD785-34DA-8B42-812C-F6EB04788887}" type="slidenum">
              <a:rPr lang="en-US" smtClean="0"/>
              <a:t>‹#›</a:t>
            </a:fld>
            <a:endParaRPr lang="en-US"/>
          </a:p>
        </p:txBody>
      </p:sp>
    </p:spTree>
    <p:extLst>
      <p:ext uri="{BB962C8B-B14F-4D97-AF65-F5344CB8AC3E}">
        <p14:creationId xmlns:p14="http://schemas.microsoft.com/office/powerpoint/2010/main" val="4132289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9DD5-D40B-A1F4-BD66-C65BFC277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896D63-1C6E-F9AC-6F18-11FB316A70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F8DEE5-7497-083E-61AF-D7A0D3942EC7}"/>
              </a:ext>
            </a:extLst>
          </p:cNvPr>
          <p:cNvSpPr>
            <a:spLocks noGrp="1"/>
          </p:cNvSpPr>
          <p:nvPr>
            <p:ph type="dt" sz="half" idx="10"/>
          </p:nvPr>
        </p:nvSpPr>
        <p:spPr/>
        <p:txBody>
          <a:bodyPr/>
          <a:lstStyle/>
          <a:p>
            <a:fld id="{07C7D972-A0C1-DF4C-8D92-F99C52688822}" type="datetimeFigureOut">
              <a:rPr lang="en-US" smtClean="0"/>
              <a:t>5/31/2024</a:t>
            </a:fld>
            <a:endParaRPr lang="en-US"/>
          </a:p>
        </p:txBody>
      </p:sp>
      <p:sp>
        <p:nvSpPr>
          <p:cNvPr id="5" name="Footer Placeholder 4">
            <a:extLst>
              <a:ext uri="{FF2B5EF4-FFF2-40B4-BE49-F238E27FC236}">
                <a16:creationId xmlns:a16="http://schemas.microsoft.com/office/drawing/2014/main" id="{9CEC145A-D2EA-94DA-D0C0-E442B13A1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E1904-8A82-88C8-0A41-0BB6CCEC6638}"/>
              </a:ext>
            </a:extLst>
          </p:cNvPr>
          <p:cNvSpPr>
            <a:spLocks noGrp="1"/>
          </p:cNvSpPr>
          <p:nvPr>
            <p:ph type="sldNum" sz="quarter" idx="12"/>
          </p:nvPr>
        </p:nvSpPr>
        <p:spPr/>
        <p:txBody>
          <a:bodyPr/>
          <a:lstStyle/>
          <a:p>
            <a:fld id="{9D9DD785-34DA-8B42-812C-F6EB04788887}" type="slidenum">
              <a:rPr lang="en-US" smtClean="0"/>
              <a:t>‹#›</a:t>
            </a:fld>
            <a:endParaRPr lang="en-US"/>
          </a:p>
        </p:txBody>
      </p:sp>
    </p:spTree>
    <p:extLst>
      <p:ext uri="{BB962C8B-B14F-4D97-AF65-F5344CB8AC3E}">
        <p14:creationId xmlns:p14="http://schemas.microsoft.com/office/powerpoint/2010/main" val="242296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ED21-6817-3F46-F1A2-90C610BF6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13747D-82A6-E344-4340-E50181D3CC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239AA0-065C-3C1C-9961-EE8386952A43}"/>
              </a:ext>
            </a:extLst>
          </p:cNvPr>
          <p:cNvSpPr>
            <a:spLocks noGrp="1"/>
          </p:cNvSpPr>
          <p:nvPr>
            <p:ph type="dt" sz="half" idx="10"/>
          </p:nvPr>
        </p:nvSpPr>
        <p:spPr/>
        <p:txBody>
          <a:bodyPr/>
          <a:lstStyle/>
          <a:p>
            <a:fld id="{07C7D972-A0C1-DF4C-8D92-F99C52688822}" type="datetimeFigureOut">
              <a:rPr lang="en-US" smtClean="0"/>
              <a:t>5/31/2024</a:t>
            </a:fld>
            <a:endParaRPr lang="en-US"/>
          </a:p>
        </p:txBody>
      </p:sp>
      <p:sp>
        <p:nvSpPr>
          <p:cNvPr id="5" name="Footer Placeholder 4">
            <a:extLst>
              <a:ext uri="{FF2B5EF4-FFF2-40B4-BE49-F238E27FC236}">
                <a16:creationId xmlns:a16="http://schemas.microsoft.com/office/drawing/2014/main" id="{36B192D5-8D4F-3733-AFEB-DA2C6807D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232BD-CC31-83D5-455D-7ECE4A54F961}"/>
              </a:ext>
            </a:extLst>
          </p:cNvPr>
          <p:cNvSpPr>
            <a:spLocks noGrp="1"/>
          </p:cNvSpPr>
          <p:nvPr>
            <p:ph type="sldNum" sz="quarter" idx="12"/>
          </p:nvPr>
        </p:nvSpPr>
        <p:spPr/>
        <p:txBody>
          <a:bodyPr/>
          <a:lstStyle/>
          <a:p>
            <a:fld id="{9D9DD785-34DA-8B42-812C-F6EB04788887}" type="slidenum">
              <a:rPr lang="en-US" smtClean="0"/>
              <a:t>‹#›</a:t>
            </a:fld>
            <a:endParaRPr lang="en-US"/>
          </a:p>
        </p:txBody>
      </p:sp>
    </p:spTree>
    <p:extLst>
      <p:ext uri="{BB962C8B-B14F-4D97-AF65-F5344CB8AC3E}">
        <p14:creationId xmlns:p14="http://schemas.microsoft.com/office/powerpoint/2010/main" val="2240314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849D-5D0A-D987-7D66-3E2CE6569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E9B62A-79F7-6537-E4CF-CE18A1E539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C6D2C-1B8B-CD7B-DBE8-51CD4AFB89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2D2008-0B26-8E81-BF0C-F3FAAD15C9BD}"/>
              </a:ext>
            </a:extLst>
          </p:cNvPr>
          <p:cNvSpPr>
            <a:spLocks noGrp="1"/>
          </p:cNvSpPr>
          <p:nvPr>
            <p:ph type="dt" sz="half" idx="10"/>
          </p:nvPr>
        </p:nvSpPr>
        <p:spPr/>
        <p:txBody>
          <a:bodyPr/>
          <a:lstStyle/>
          <a:p>
            <a:fld id="{07C7D972-A0C1-DF4C-8D92-F99C52688822}" type="datetimeFigureOut">
              <a:rPr lang="en-US" smtClean="0"/>
              <a:t>5/31/2024</a:t>
            </a:fld>
            <a:endParaRPr lang="en-US"/>
          </a:p>
        </p:txBody>
      </p:sp>
      <p:sp>
        <p:nvSpPr>
          <p:cNvPr id="6" name="Footer Placeholder 5">
            <a:extLst>
              <a:ext uri="{FF2B5EF4-FFF2-40B4-BE49-F238E27FC236}">
                <a16:creationId xmlns:a16="http://schemas.microsoft.com/office/drawing/2014/main" id="{323A6116-69D9-A0E5-98C2-411CEFDDF7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48A149-F932-7410-A79A-A19BDBD2B2F7}"/>
              </a:ext>
            </a:extLst>
          </p:cNvPr>
          <p:cNvSpPr>
            <a:spLocks noGrp="1"/>
          </p:cNvSpPr>
          <p:nvPr>
            <p:ph type="sldNum" sz="quarter" idx="12"/>
          </p:nvPr>
        </p:nvSpPr>
        <p:spPr/>
        <p:txBody>
          <a:bodyPr/>
          <a:lstStyle/>
          <a:p>
            <a:fld id="{9D9DD785-34DA-8B42-812C-F6EB04788887}" type="slidenum">
              <a:rPr lang="en-US" smtClean="0"/>
              <a:t>‹#›</a:t>
            </a:fld>
            <a:endParaRPr lang="en-US"/>
          </a:p>
        </p:txBody>
      </p:sp>
    </p:spTree>
    <p:extLst>
      <p:ext uri="{BB962C8B-B14F-4D97-AF65-F5344CB8AC3E}">
        <p14:creationId xmlns:p14="http://schemas.microsoft.com/office/powerpoint/2010/main" val="87273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EA86-3B15-ED88-1060-11201765A0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C8F1DE-6835-09C4-872F-0C6ECE6794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3679CB-6B99-E263-C8BF-BA1452A5F8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AA1E2A-1D8E-2F56-2B84-2DA9D4399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156347-B2E3-B811-7F8F-A89E7DDC77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8D9B3-3270-D1AC-8BA3-A9042E93B3A7}"/>
              </a:ext>
            </a:extLst>
          </p:cNvPr>
          <p:cNvSpPr>
            <a:spLocks noGrp="1"/>
          </p:cNvSpPr>
          <p:nvPr>
            <p:ph type="dt" sz="half" idx="10"/>
          </p:nvPr>
        </p:nvSpPr>
        <p:spPr/>
        <p:txBody>
          <a:bodyPr/>
          <a:lstStyle/>
          <a:p>
            <a:fld id="{07C7D972-A0C1-DF4C-8D92-F99C52688822}" type="datetimeFigureOut">
              <a:rPr lang="en-US" smtClean="0"/>
              <a:t>5/31/2024</a:t>
            </a:fld>
            <a:endParaRPr lang="en-US"/>
          </a:p>
        </p:txBody>
      </p:sp>
      <p:sp>
        <p:nvSpPr>
          <p:cNvPr id="8" name="Footer Placeholder 7">
            <a:extLst>
              <a:ext uri="{FF2B5EF4-FFF2-40B4-BE49-F238E27FC236}">
                <a16:creationId xmlns:a16="http://schemas.microsoft.com/office/drawing/2014/main" id="{97E5EBAF-5C70-8B14-3931-257F0C61AD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C1F3E4-DA2F-82A3-64F7-F54D66D7A744}"/>
              </a:ext>
            </a:extLst>
          </p:cNvPr>
          <p:cNvSpPr>
            <a:spLocks noGrp="1"/>
          </p:cNvSpPr>
          <p:nvPr>
            <p:ph type="sldNum" sz="quarter" idx="12"/>
          </p:nvPr>
        </p:nvSpPr>
        <p:spPr/>
        <p:txBody>
          <a:bodyPr/>
          <a:lstStyle/>
          <a:p>
            <a:fld id="{9D9DD785-34DA-8B42-812C-F6EB04788887}" type="slidenum">
              <a:rPr lang="en-US" smtClean="0"/>
              <a:t>‹#›</a:t>
            </a:fld>
            <a:endParaRPr lang="en-US"/>
          </a:p>
        </p:txBody>
      </p:sp>
    </p:spTree>
    <p:extLst>
      <p:ext uri="{BB962C8B-B14F-4D97-AF65-F5344CB8AC3E}">
        <p14:creationId xmlns:p14="http://schemas.microsoft.com/office/powerpoint/2010/main" val="301545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B544-D3AF-79D4-6711-5ACF200B40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6558FB-4F07-83EB-4444-17B0CFB6F963}"/>
              </a:ext>
            </a:extLst>
          </p:cNvPr>
          <p:cNvSpPr>
            <a:spLocks noGrp="1"/>
          </p:cNvSpPr>
          <p:nvPr>
            <p:ph type="dt" sz="half" idx="10"/>
          </p:nvPr>
        </p:nvSpPr>
        <p:spPr/>
        <p:txBody>
          <a:bodyPr/>
          <a:lstStyle/>
          <a:p>
            <a:fld id="{07C7D972-A0C1-DF4C-8D92-F99C52688822}" type="datetimeFigureOut">
              <a:rPr lang="en-US" smtClean="0"/>
              <a:t>5/31/2024</a:t>
            </a:fld>
            <a:endParaRPr lang="en-US"/>
          </a:p>
        </p:txBody>
      </p:sp>
      <p:sp>
        <p:nvSpPr>
          <p:cNvPr id="4" name="Footer Placeholder 3">
            <a:extLst>
              <a:ext uri="{FF2B5EF4-FFF2-40B4-BE49-F238E27FC236}">
                <a16:creationId xmlns:a16="http://schemas.microsoft.com/office/drawing/2014/main" id="{A59E161C-2AE9-CC1A-84F6-0996DDAA93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B645A8-3FCA-5A76-6692-3018BDCD8095}"/>
              </a:ext>
            </a:extLst>
          </p:cNvPr>
          <p:cNvSpPr>
            <a:spLocks noGrp="1"/>
          </p:cNvSpPr>
          <p:nvPr>
            <p:ph type="sldNum" sz="quarter" idx="12"/>
          </p:nvPr>
        </p:nvSpPr>
        <p:spPr/>
        <p:txBody>
          <a:bodyPr/>
          <a:lstStyle/>
          <a:p>
            <a:fld id="{9D9DD785-34DA-8B42-812C-F6EB04788887}" type="slidenum">
              <a:rPr lang="en-US" smtClean="0"/>
              <a:t>‹#›</a:t>
            </a:fld>
            <a:endParaRPr lang="en-US"/>
          </a:p>
        </p:txBody>
      </p:sp>
    </p:spTree>
    <p:extLst>
      <p:ext uri="{BB962C8B-B14F-4D97-AF65-F5344CB8AC3E}">
        <p14:creationId xmlns:p14="http://schemas.microsoft.com/office/powerpoint/2010/main" val="85962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1E4548-F7C3-F2E5-5E52-3188E2D79BB9}"/>
              </a:ext>
            </a:extLst>
          </p:cNvPr>
          <p:cNvSpPr>
            <a:spLocks noGrp="1"/>
          </p:cNvSpPr>
          <p:nvPr>
            <p:ph type="dt" sz="half" idx="10"/>
          </p:nvPr>
        </p:nvSpPr>
        <p:spPr/>
        <p:txBody>
          <a:bodyPr/>
          <a:lstStyle/>
          <a:p>
            <a:fld id="{07C7D972-A0C1-DF4C-8D92-F99C52688822}" type="datetimeFigureOut">
              <a:rPr lang="en-US" smtClean="0"/>
              <a:t>5/31/2024</a:t>
            </a:fld>
            <a:endParaRPr lang="en-US"/>
          </a:p>
        </p:txBody>
      </p:sp>
      <p:sp>
        <p:nvSpPr>
          <p:cNvPr id="3" name="Footer Placeholder 2">
            <a:extLst>
              <a:ext uri="{FF2B5EF4-FFF2-40B4-BE49-F238E27FC236}">
                <a16:creationId xmlns:a16="http://schemas.microsoft.com/office/drawing/2014/main" id="{F7D8F80B-F3AE-FDD5-9DD6-37B1D12C47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6FC0C6-119A-50D8-FBF4-36FB5FFE9417}"/>
              </a:ext>
            </a:extLst>
          </p:cNvPr>
          <p:cNvSpPr>
            <a:spLocks noGrp="1"/>
          </p:cNvSpPr>
          <p:nvPr>
            <p:ph type="sldNum" sz="quarter" idx="12"/>
          </p:nvPr>
        </p:nvSpPr>
        <p:spPr/>
        <p:txBody>
          <a:bodyPr/>
          <a:lstStyle/>
          <a:p>
            <a:fld id="{9D9DD785-34DA-8B42-812C-F6EB04788887}" type="slidenum">
              <a:rPr lang="en-US" smtClean="0"/>
              <a:t>‹#›</a:t>
            </a:fld>
            <a:endParaRPr lang="en-US"/>
          </a:p>
        </p:txBody>
      </p:sp>
    </p:spTree>
    <p:extLst>
      <p:ext uri="{BB962C8B-B14F-4D97-AF65-F5344CB8AC3E}">
        <p14:creationId xmlns:p14="http://schemas.microsoft.com/office/powerpoint/2010/main" val="335760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9CFAB-215E-7C16-DD5A-966EED22C3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2ED44E-6C30-284E-76F6-DB4654CE6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7F7A0E-464C-A8B3-1A5E-763543B51D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6AA2A-D84F-5C6C-2C7A-513EAA4BC596}"/>
              </a:ext>
            </a:extLst>
          </p:cNvPr>
          <p:cNvSpPr>
            <a:spLocks noGrp="1"/>
          </p:cNvSpPr>
          <p:nvPr>
            <p:ph type="dt" sz="half" idx="10"/>
          </p:nvPr>
        </p:nvSpPr>
        <p:spPr/>
        <p:txBody>
          <a:bodyPr/>
          <a:lstStyle/>
          <a:p>
            <a:fld id="{07C7D972-A0C1-DF4C-8D92-F99C52688822}" type="datetimeFigureOut">
              <a:rPr lang="en-US" smtClean="0"/>
              <a:t>5/31/2024</a:t>
            </a:fld>
            <a:endParaRPr lang="en-US"/>
          </a:p>
        </p:txBody>
      </p:sp>
      <p:sp>
        <p:nvSpPr>
          <p:cNvPr id="6" name="Footer Placeholder 5">
            <a:extLst>
              <a:ext uri="{FF2B5EF4-FFF2-40B4-BE49-F238E27FC236}">
                <a16:creationId xmlns:a16="http://schemas.microsoft.com/office/drawing/2014/main" id="{0F40B23C-23A9-7F5F-65B1-3CFC86E3E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62891-7968-1067-E169-468904A17535}"/>
              </a:ext>
            </a:extLst>
          </p:cNvPr>
          <p:cNvSpPr>
            <a:spLocks noGrp="1"/>
          </p:cNvSpPr>
          <p:nvPr>
            <p:ph type="sldNum" sz="quarter" idx="12"/>
          </p:nvPr>
        </p:nvSpPr>
        <p:spPr/>
        <p:txBody>
          <a:bodyPr/>
          <a:lstStyle/>
          <a:p>
            <a:fld id="{9D9DD785-34DA-8B42-812C-F6EB04788887}" type="slidenum">
              <a:rPr lang="en-US" smtClean="0"/>
              <a:t>‹#›</a:t>
            </a:fld>
            <a:endParaRPr lang="en-US"/>
          </a:p>
        </p:txBody>
      </p:sp>
    </p:spTree>
    <p:extLst>
      <p:ext uri="{BB962C8B-B14F-4D97-AF65-F5344CB8AC3E}">
        <p14:creationId xmlns:p14="http://schemas.microsoft.com/office/powerpoint/2010/main" val="404753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5E8A-5372-C8EA-2F8F-0154BB305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387AA0-3F7C-2CDE-0D99-63885B8D00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BAF86A-6F48-0DDE-3133-E045759BD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A6F6D6-6684-996A-9AB8-F063E3A43929}"/>
              </a:ext>
            </a:extLst>
          </p:cNvPr>
          <p:cNvSpPr>
            <a:spLocks noGrp="1"/>
          </p:cNvSpPr>
          <p:nvPr>
            <p:ph type="dt" sz="half" idx="10"/>
          </p:nvPr>
        </p:nvSpPr>
        <p:spPr/>
        <p:txBody>
          <a:bodyPr/>
          <a:lstStyle/>
          <a:p>
            <a:fld id="{07C7D972-A0C1-DF4C-8D92-F99C52688822}" type="datetimeFigureOut">
              <a:rPr lang="en-US" smtClean="0"/>
              <a:t>5/31/2024</a:t>
            </a:fld>
            <a:endParaRPr lang="en-US"/>
          </a:p>
        </p:txBody>
      </p:sp>
      <p:sp>
        <p:nvSpPr>
          <p:cNvPr id="6" name="Footer Placeholder 5">
            <a:extLst>
              <a:ext uri="{FF2B5EF4-FFF2-40B4-BE49-F238E27FC236}">
                <a16:creationId xmlns:a16="http://schemas.microsoft.com/office/drawing/2014/main" id="{65475B5D-3AC3-411F-E8FE-E4407C1C9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AAA78-BB8B-4284-FC3A-3C8AF8B258DF}"/>
              </a:ext>
            </a:extLst>
          </p:cNvPr>
          <p:cNvSpPr>
            <a:spLocks noGrp="1"/>
          </p:cNvSpPr>
          <p:nvPr>
            <p:ph type="sldNum" sz="quarter" idx="12"/>
          </p:nvPr>
        </p:nvSpPr>
        <p:spPr/>
        <p:txBody>
          <a:bodyPr/>
          <a:lstStyle/>
          <a:p>
            <a:fld id="{9D9DD785-34DA-8B42-812C-F6EB04788887}" type="slidenum">
              <a:rPr lang="en-US" smtClean="0"/>
              <a:t>‹#›</a:t>
            </a:fld>
            <a:endParaRPr lang="en-US"/>
          </a:p>
        </p:txBody>
      </p:sp>
    </p:spTree>
    <p:extLst>
      <p:ext uri="{BB962C8B-B14F-4D97-AF65-F5344CB8AC3E}">
        <p14:creationId xmlns:p14="http://schemas.microsoft.com/office/powerpoint/2010/main" val="420158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218052-52F1-43AB-D917-45B0AE2E44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09982E-9F7F-D58D-051B-16F48FB1F0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59A4F1-86E6-5A9D-3757-F0E7197507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C7D972-A0C1-DF4C-8D92-F99C52688822}" type="datetimeFigureOut">
              <a:rPr lang="en-US" smtClean="0"/>
              <a:t>5/31/2024</a:t>
            </a:fld>
            <a:endParaRPr lang="en-US"/>
          </a:p>
        </p:txBody>
      </p:sp>
      <p:sp>
        <p:nvSpPr>
          <p:cNvPr id="5" name="Footer Placeholder 4">
            <a:extLst>
              <a:ext uri="{FF2B5EF4-FFF2-40B4-BE49-F238E27FC236}">
                <a16:creationId xmlns:a16="http://schemas.microsoft.com/office/drawing/2014/main" id="{E410D27B-AFB1-7648-EE6B-014125E10D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E78FEED-4F75-2365-2637-9C9085D93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9DD785-34DA-8B42-812C-F6EB04788887}" type="slidenum">
              <a:rPr lang="en-US" smtClean="0"/>
              <a:t>‹#›</a:t>
            </a:fld>
            <a:endParaRPr lang="en-US"/>
          </a:p>
        </p:txBody>
      </p:sp>
    </p:spTree>
    <p:extLst>
      <p:ext uri="{BB962C8B-B14F-4D97-AF65-F5344CB8AC3E}">
        <p14:creationId xmlns:p14="http://schemas.microsoft.com/office/powerpoint/2010/main" val="149654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7807ED-2F3A-3451-82ED-172E0E8632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rcRect/>
          <a:stretch/>
        </p:blipFill>
        <p:spPr>
          <a:xfrm>
            <a:off x="-45308" y="-25486"/>
            <a:ext cx="12282616" cy="6908971"/>
          </a:xfrm>
          <a:prstGeom prst="rect">
            <a:avLst/>
          </a:prstGeom>
        </p:spPr>
      </p:pic>
      <p:pic>
        <p:nvPicPr>
          <p:cNvPr id="5" name="Picture 4" descr="Moser Logo">
            <a:extLst>
              <a:ext uri="{FF2B5EF4-FFF2-40B4-BE49-F238E27FC236}">
                <a16:creationId xmlns:a16="http://schemas.microsoft.com/office/drawing/2014/main" id="{6BF53841-4EDC-21DD-79FE-01101F05E7E9}"/>
              </a:ext>
            </a:extLst>
          </p:cNvPr>
          <p:cNvPicPr>
            <a:picLocks noChangeAspect="1"/>
          </p:cNvPicPr>
          <p:nvPr/>
        </p:nvPicPr>
        <p:blipFill>
          <a:blip r:embed="rId3"/>
          <a:stretch>
            <a:fillRect/>
          </a:stretch>
        </p:blipFill>
        <p:spPr>
          <a:xfrm>
            <a:off x="3988096" y="1086014"/>
            <a:ext cx="4215809" cy="1234630"/>
          </a:xfrm>
          <a:prstGeom prst="rect">
            <a:avLst/>
          </a:prstGeom>
        </p:spPr>
      </p:pic>
      <p:sp>
        <p:nvSpPr>
          <p:cNvPr id="6" name="TextBox 5">
            <a:extLst>
              <a:ext uri="{FF2B5EF4-FFF2-40B4-BE49-F238E27FC236}">
                <a16:creationId xmlns:a16="http://schemas.microsoft.com/office/drawing/2014/main" id="{255BBC29-0858-3A71-F4C0-5524E0A1F031}"/>
              </a:ext>
            </a:extLst>
          </p:cNvPr>
          <p:cNvSpPr txBox="1">
            <a:spLocks/>
          </p:cNvSpPr>
          <p:nvPr/>
        </p:nvSpPr>
        <p:spPr>
          <a:xfrm>
            <a:off x="2291112" y="3071533"/>
            <a:ext cx="7609776" cy="1754326"/>
          </a:xfrm>
          <a:prstGeom prst="rect">
            <a:avLst/>
          </a:prstGeom>
          <a:noFill/>
        </p:spPr>
        <p:txBody>
          <a:bodyPr wrap="none" rtlCol="0">
            <a:spAutoFit/>
          </a:bodyPr>
          <a:lstStyle/>
          <a:p>
            <a:pPr algn="ctr"/>
            <a:r>
              <a:rPr lang="en-US" sz="5400" b="1" dirty="0">
                <a:solidFill>
                  <a:schemeClr val="bg1"/>
                </a:solidFill>
                <a:latin typeface="Univers" panose="020B0503020202020204" pitchFamily="34" charset="0"/>
              </a:rPr>
              <a:t>HYBRID INTELLIGENT</a:t>
            </a:r>
          </a:p>
          <a:p>
            <a:pPr algn="ctr"/>
            <a:r>
              <a:rPr lang="en-US" sz="5400" b="1" dirty="0">
                <a:solidFill>
                  <a:schemeClr val="bg1"/>
                </a:solidFill>
                <a:latin typeface="Univers" panose="020B0503020202020204" pitchFamily="34" charset="0"/>
              </a:rPr>
              <a:t>DIAGNOSTIC SCREEN</a:t>
            </a:r>
          </a:p>
        </p:txBody>
      </p:sp>
      <p:pic>
        <p:nvPicPr>
          <p:cNvPr id="7" name="Picture 6" descr="A logo with a black background&#10;&#10;Description automatically generated">
            <a:extLst>
              <a:ext uri="{FF2B5EF4-FFF2-40B4-BE49-F238E27FC236}">
                <a16:creationId xmlns:a16="http://schemas.microsoft.com/office/drawing/2014/main" id="{6604F687-23E9-CE61-3F89-CDF89D7ED06C}"/>
              </a:ext>
            </a:extLst>
          </p:cNvPr>
          <p:cNvPicPr>
            <a:picLocks noChangeAspect="1"/>
          </p:cNvPicPr>
          <p:nvPr/>
        </p:nvPicPr>
        <p:blipFill>
          <a:blip r:embed="rId4"/>
          <a:stretch>
            <a:fillRect/>
          </a:stretch>
        </p:blipFill>
        <p:spPr>
          <a:xfrm>
            <a:off x="4781550" y="5475096"/>
            <a:ext cx="2628900" cy="1143298"/>
          </a:xfrm>
          <a:prstGeom prst="rect">
            <a:avLst/>
          </a:prstGeom>
        </p:spPr>
      </p:pic>
    </p:spTree>
    <p:extLst>
      <p:ext uri="{BB962C8B-B14F-4D97-AF65-F5344CB8AC3E}">
        <p14:creationId xmlns:p14="http://schemas.microsoft.com/office/powerpoint/2010/main" val="418633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9A4BE3-8C47-4D82-2654-E1B31D3B0F08}"/>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725391C9-0607-63DA-F263-04E8BB44A483}"/>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01B91AEE-2A3D-9CFD-778C-CC256A7BA133}"/>
              </a:ext>
            </a:extLst>
          </p:cNvPr>
          <p:cNvPicPr>
            <a:picLocks noChangeAspect="1"/>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98B8450D-1D62-EB1D-AA0D-846A68090065}"/>
              </a:ext>
            </a:extLst>
          </p:cNvPr>
          <p:cNvSpPr txBox="1"/>
          <p:nvPr/>
        </p:nvSpPr>
        <p:spPr>
          <a:xfrm>
            <a:off x="699569" y="411961"/>
            <a:ext cx="8039380"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HYBRID POWER SYSTEMS: </a:t>
            </a:r>
            <a:r>
              <a:rPr lang="en-US" sz="2800" b="1" dirty="0">
                <a:solidFill>
                  <a:srgbClr val="676767"/>
                </a:solidFill>
                <a:latin typeface="Univers" panose="020B0503020202020204" pitchFamily="34" charset="0"/>
              </a:rPr>
              <a:t>Power Electronics</a:t>
            </a:r>
          </a:p>
        </p:txBody>
      </p:sp>
      <p:sp>
        <p:nvSpPr>
          <p:cNvPr id="6" name="TextBox 5">
            <a:extLst>
              <a:ext uri="{FF2B5EF4-FFF2-40B4-BE49-F238E27FC236}">
                <a16:creationId xmlns:a16="http://schemas.microsoft.com/office/drawing/2014/main" id="{4FA3B31F-0C06-7579-87E7-C48F7E9C0C71}"/>
              </a:ext>
            </a:extLst>
          </p:cNvPr>
          <p:cNvSpPr txBox="1"/>
          <p:nvPr/>
        </p:nvSpPr>
        <p:spPr>
          <a:xfrm>
            <a:off x="699569" y="1258675"/>
            <a:ext cx="10792863" cy="3416320"/>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solidFill>
                <a:latin typeface="Univers" panose="020B0503020202020204" pitchFamily="34" charset="0"/>
              </a:rPr>
              <a:t>Modern power electronics and controls provide precision integration of stored energy to support connected loads.</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Seamless load sharing between the engine-driven prime mover and the stored energy of the battery is managed by the devices and software collectively referred to as the “hybrid controller.”</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The controller collects high-resolution data from various sensing devices that enable the ideal merging of two sources of power.</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These same devices and controls can serve a secondary diagnostic role to a sophisticated hybrid power system.  </a:t>
            </a:r>
          </a:p>
        </p:txBody>
      </p:sp>
    </p:spTree>
    <p:extLst>
      <p:ext uri="{BB962C8B-B14F-4D97-AF65-F5344CB8AC3E}">
        <p14:creationId xmlns:p14="http://schemas.microsoft.com/office/powerpoint/2010/main" val="971547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CFAB965B-4018-3072-265F-E4B8E3B4478D}"/>
              </a:ext>
            </a:extLst>
          </p:cNvPr>
          <p:cNvSpPr txBox="1"/>
          <p:nvPr/>
        </p:nvSpPr>
        <p:spPr>
          <a:xfrm>
            <a:off x="699569" y="411961"/>
            <a:ext cx="9315371"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HYBRID INTELLIGENT DIAGNOSTICS SYSTEM (HIDS)</a:t>
            </a:r>
          </a:p>
        </p:txBody>
      </p:sp>
      <p:sp>
        <p:nvSpPr>
          <p:cNvPr id="6" name="TextBox 5">
            <a:extLst>
              <a:ext uri="{FF2B5EF4-FFF2-40B4-BE49-F238E27FC236}">
                <a16:creationId xmlns:a16="http://schemas.microsoft.com/office/drawing/2014/main" id="{C1491744-EA1C-D893-7C99-EAF3A594E88D}"/>
              </a:ext>
            </a:extLst>
          </p:cNvPr>
          <p:cNvSpPr txBox="1"/>
          <p:nvPr/>
        </p:nvSpPr>
        <p:spPr>
          <a:xfrm>
            <a:off x="699569" y="1258675"/>
            <a:ext cx="10792863" cy="4247317"/>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solidFill>
                <a:latin typeface="Univers" panose="020B0503020202020204" pitchFamily="34" charset="0"/>
              </a:rPr>
              <a:t>HIDS technology provides a comprehensive analysis of the power system.</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The power system performance and relative advancement in the life cycle are analyzed by the HIDS* technology. </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HIDS utilizes the hybrid controller to process data from the sensing devices on the engine, inverter, and battery to calculate the Engine Life Cycle score (ELC).</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ELC scores are compared to a digital twin of the power system’s baseline performance data, established at the power system’s “zero hour</a:t>
            </a:r>
            <a:r>
              <a:rPr lang="en-US" dirty="0">
                <a:latin typeface="Univers" panose="020B0503020202020204" pitchFamily="34" charset="0"/>
              </a:rPr>
              <a:t>.”</a:t>
            </a: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 Zero-hour baseline data is calculated by HIDS providing ELC score of “1</a:t>
            </a:r>
            <a:r>
              <a:rPr lang="en-US" dirty="0">
                <a:latin typeface="Univers" panose="020B0503020202020204" pitchFamily="34" charset="0"/>
              </a:rPr>
              <a:t>.”</a:t>
            </a: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Subsequent HIDS scores will progress up to “10” indicating performance that is at the end of the power system’s service life.  </a:t>
            </a:r>
          </a:p>
        </p:txBody>
      </p:sp>
    </p:spTree>
    <p:extLst>
      <p:ext uri="{BB962C8B-B14F-4D97-AF65-F5344CB8AC3E}">
        <p14:creationId xmlns:p14="http://schemas.microsoft.com/office/powerpoint/2010/main" val="235630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89496B80-3EE3-65FA-59D6-FB9FCCD31100}"/>
              </a:ext>
            </a:extLst>
          </p:cNvPr>
          <p:cNvSpPr txBox="1"/>
          <p:nvPr/>
        </p:nvSpPr>
        <p:spPr>
          <a:xfrm>
            <a:off x="699569" y="411961"/>
            <a:ext cx="3493264"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HOW HIDS WORKS</a:t>
            </a:r>
            <a:endParaRPr lang="en-US" sz="2800" b="1" dirty="0">
              <a:solidFill>
                <a:srgbClr val="676767"/>
              </a:solidFill>
              <a:latin typeface="Univers" panose="020B0503020202020204" pitchFamily="34" charset="0"/>
            </a:endParaRPr>
          </a:p>
        </p:txBody>
      </p:sp>
      <p:sp>
        <p:nvSpPr>
          <p:cNvPr id="6" name="TextBox 5">
            <a:extLst>
              <a:ext uri="{FF2B5EF4-FFF2-40B4-BE49-F238E27FC236}">
                <a16:creationId xmlns:a16="http://schemas.microsoft.com/office/drawing/2014/main" id="{180D56D1-806E-4196-5218-C4DBC6699436}"/>
              </a:ext>
            </a:extLst>
          </p:cNvPr>
          <p:cNvSpPr txBox="1"/>
          <p:nvPr/>
        </p:nvSpPr>
        <p:spPr>
          <a:xfrm>
            <a:off x="699569" y="1258675"/>
            <a:ext cx="10792863" cy="3416320"/>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solidFill>
                <a:latin typeface="Univers" panose="020B0503020202020204" pitchFamily="34" charset="0"/>
              </a:rPr>
              <a:t>HIDS (integrated with the Moser Hybrid Controller) manages the BES to ensure that adequate storage capacity is available to accept a full rated-power load step from the engine-driven generator.</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The connected generator is commanded a load step equal to the rated power of the generator system.</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Data from the engine sensors is delivered to HIDS at the same time as data from the power sensing devices on the inverter and battery is processed by HIDS.</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The resulting response to the load step is processed by HIDS and compared to a known expected response that is established as the specific generator’s baseline performance.     </a:t>
            </a:r>
          </a:p>
        </p:txBody>
      </p:sp>
    </p:spTree>
    <p:extLst>
      <p:ext uri="{BB962C8B-B14F-4D97-AF65-F5344CB8AC3E}">
        <p14:creationId xmlns:p14="http://schemas.microsoft.com/office/powerpoint/2010/main" val="378922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pic>
        <p:nvPicPr>
          <p:cNvPr id="5" name="Picture 4">
            <a:extLst>
              <a:ext uri="{FF2B5EF4-FFF2-40B4-BE49-F238E27FC236}">
                <a16:creationId xmlns:a16="http://schemas.microsoft.com/office/drawing/2014/main" id="{0C80B27A-3E0B-AA8E-7E14-B52C1FC3FCF3}"/>
              </a:ext>
            </a:extLst>
          </p:cNvPr>
          <p:cNvPicPr>
            <a:picLocks noChangeAspect="1"/>
          </p:cNvPicPr>
          <p:nvPr/>
        </p:nvPicPr>
        <p:blipFill>
          <a:blip r:embed="rId4"/>
          <a:srcRect/>
          <a:stretch/>
        </p:blipFill>
        <p:spPr>
          <a:xfrm>
            <a:off x="-38985" y="0"/>
            <a:ext cx="12269969" cy="6901858"/>
          </a:xfrm>
          <a:prstGeom prst="rect">
            <a:avLst/>
          </a:prstGeom>
        </p:spPr>
      </p:pic>
      <p:sp>
        <p:nvSpPr>
          <p:cNvPr id="6" name="TextBox 5">
            <a:extLst>
              <a:ext uri="{FF2B5EF4-FFF2-40B4-BE49-F238E27FC236}">
                <a16:creationId xmlns:a16="http://schemas.microsoft.com/office/drawing/2014/main" id="{D5D9069B-411F-9106-ADA0-07FCF79FDAB6}"/>
              </a:ext>
            </a:extLst>
          </p:cNvPr>
          <p:cNvSpPr txBox="1"/>
          <p:nvPr/>
        </p:nvSpPr>
        <p:spPr>
          <a:xfrm>
            <a:off x="699569" y="411961"/>
            <a:ext cx="4591321"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HIDS POWER ANALYTICS</a:t>
            </a:r>
            <a:endParaRPr lang="en-US" sz="2800" b="1" dirty="0">
              <a:solidFill>
                <a:srgbClr val="676767"/>
              </a:solidFill>
              <a:latin typeface="Univers" panose="020B0503020202020204" pitchFamily="34" charset="0"/>
            </a:endParaRPr>
          </a:p>
        </p:txBody>
      </p:sp>
    </p:spTree>
    <p:extLst>
      <p:ext uri="{BB962C8B-B14F-4D97-AF65-F5344CB8AC3E}">
        <p14:creationId xmlns:p14="http://schemas.microsoft.com/office/powerpoint/2010/main" val="437149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pic>
        <p:nvPicPr>
          <p:cNvPr id="7" name="Picture 6">
            <a:extLst>
              <a:ext uri="{FF2B5EF4-FFF2-40B4-BE49-F238E27FC236}">
                <a16:creationId xmlns:a16="http://schemas.microsoft.com/office/drawing/2014/main" id="{3C8E5783-432D-55C4-56DA-276F5455D63F}"/>
              </a:ext>
            </a:extLst>
          </p:cNvPr>
          <p:cNvPicPr>
            <a:picLocks noChangeAspect="1"/>
          </p:cNvPicPr>
          <p:nvPr/>
        </p:nvPicPr>
        <p:blipFill>
          <a:blip r:embed="rId4"/>
          <a:srcRect/>
          <a:stretch/>
        </p:blipFill>
        <p:spPr>
          <a:xfrm>
            <a:off x="498365" y="560661"/>
            <a:ext cx="11195269" cy="6297339"/>
          </a:xfrm>
          <a:prstGeom prst="rect">
            <a:avLst/>
          </a:prstGeom>
        </p:spPr>
      </p:pic>
      <p:sp>
        <p:nvSpPr>
          <p:cNvPr id="8" name="TextBox 7">
            <a:extLst>
              <a:ext uri="{FF2B5EF4-FFF2-40B4-BE49-F238E27FC236}">
                <a16:creationId xmlns:a16="http://schemas.microsoft.com/office/drawing/2014/main" id="{476EED71-43DE-A08A-A8C0-03709BDD29F3}"/>
              </a:ext>
            </a:extLst>
          </p:cNvPr>
          <p:cNvSpPr txBox="1"/>
          <p:nvPr/>
        </p:nvSpPr>
        <p:spPr>
          <a:xfrm>
            <a:off x="699569" y="411961"/>
            <a:ext cx="6683240"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HIDS ENGINE RESPONSE ANALYTICS</a:t>
            </a:r>
            <a:endParaRPr lang="en-US" sz="2800" b="1" dirty="0">
              <a:solidFill>
                <a:srgbClr val="676767"/>
              </a:solidFill>
              <a:latin typeface="Univers" panose="020B0503020202020204" pitchFamily="34" charset="0"/>
            </a:endParaRPr>
          </a:p>
        </p:txBody>
      </p:sp>
      <p:sp>
        <p:nvSpPr>
          <p:cNvPr id="9" name="TextBox 8">
            <a:extLst>
              <a:ext uri="{FF2B5EF4-FFF2-40B4-BE49-F238E27FC236}">
                <a16:creationId xmlns:a16="http://schemas.microsoft.com/office/drawing/2014/main" id="{8B964602-A120-F9B5-EA9B-3632BEFE22E8}"/>
              </a:ext>
            </a:extLst>
          </p:cNvPr>
          <p:cNvSpPr txBox="1"/>
          <p:nvPr/>
        </p:nvSpPr>
        <p:spPr>
          <a:xfrm>
            <a:off x="699569" y="1070135"/>
            <a:ext cx="10792863" cy="923330"/>
          </a:xfrm>
          <a:prstGeom prst="rect">
            <a:avLst/>
          </a:prstGeom>
          <a:noFill/>
        </p:spPr>
        <p:txBody>
          <a:bodyPr wrap="square" rtlCol="0">
            <a:spAutoFit/>
          </a:bodyPr>
          <a:lstStyle/>
          <a:p>
            <a:r>
              <a:rPr lang="en-US" dirty="0">
                <a:solidFill>
                  <a:schemeClr val="tx1"/>
                </a:solidFill>
                <a:latin typeface="Univers" panose="020B0503020202020204" pitchFamily="34" charset="0"/>
              </a:rPr>
              <a:t>The power system’s response to a load command is first analyzed by closely monitoring the throttle response (blue line) and the deflection in RPM (red line), or droop in RPM, and the time required to fully recover to the commanded RPM (in this case 1800 RPM).</a:t>
            </a:r>
          </a:p>
        </p:txBody>
      </p:sp>
    </p:spTree>
    <p:extLst>
      <p:ext uri="{BB962C8B-B14F-4D97-AF65-F5344CB8AC3E}">
        <p14:creationId xmlns:p14="http://schemas.microsoft.com/office/powerpoint/2010/main" val="1078061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pic>
        <p:nvPicPr>
          <p:cNvPr id="5" name="Picture 4">
            <a:extLst>
              <a:ext uri="{FF2B5EF4-FFF2-40B4-BE49-F238E27FC236}">
                <a16:creationId xmlns:a16="http://schemas.microsoft.com/office/drawing/2014/main" id="{6C56D51F-B508-520F-46DD-AFADDA1CEB9E}"/>
              </a:ext>
            </a:extLst>
          </p:cNvPr>
          <p:cNvPicPr>
            <a:picLocks noChangeAspect="1"/>
          </p:cNvPicPr>
          <p:nvPr/>
        </p:nvPicPr>
        <p:blipFill>
          <a:blip r:embed="rId4"/>
          <a:srcRect/>
          <a:stretch/>
        </p:blipFill>
        <p:spPr>
          <a:xfrm>
            <a:off x="498365" y="560661"/>
            <a:ext cx="11195269" cy="6297338"/>
          </a:xfrm>
          <a:prstGeom prst="rect">
            <a:avLst/>
          </a:prstGeom>
        </p:spPr>
      </p:pic>
      <p:sp>
        <p:nvSpPr>
          <p:cNvPr id="6" name="TextBox 5">
            <a:extLst>
              <a:ext uri="{FF2B5EF4-FFF2-40B4-BE49-F238E27FC236}">
                <a16:creationId xmlns:a16="http://schemas.microsoft.com/office/drawing/2014/main" id="{458D1540-380E-A920-D2C4-DF2BFD44C21D}"/>
              </a:ext>
            </a:extLst>
          </p:cNvPr>
          <p:cNvSpPr txBox="1"/>
          <p:nvPr/>
        </p:nvSpPr>
        <p:spPr>
          <a:xfrm>
            <a:off x="699569" y="411961"/>
            <a:ext cx="6683240"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HIDS ENGINE RESPONSE ANALYTICS</a:t>
            </a:r>
            <a:endParaRPr lang="en-US" sz="2800" b="1" dirty="0">
              <a:solidFill>
                <a:srgbClr val="676767"/>
              </a:solidFill>
              <a:latin typeface="Univers" panose="020B0503020202020204" pitchFamily="34" charset="0"/>
            </a:endParaRPr>
          </a:p>
        </p:txBody>
      </p:sp>
      <p:sp>
        <p:nvSpPr>
          <p:cNvPr id="7" name="TextBox 6">
            <a:extLst>
              <a:ext uri="{FF2B5EF4-FFF2-40B4-BE49-F238E27FC236}">
                <a16:creationId xmlns:a16="http://schemas.microsoft.com/office/drawing/2014/main" id="{ADCD88FF-D1A1-6766-B535-1C0DE56AFF8A}"/>
              </a:ext>
            </a:extLst>
          </p:cNvPr>
          <p:cNvSpPr txBox="1"/>
          <p:nvPr/>
        </p:nvSpPr>
        <p:spPr>
          <a:xfrm>
            <a:off x="699569" y="1070135"/>
            <a:ext cx="10792863" cy="646331"/>
          </a:xfrm>
          <a:prstGeom prst="rect">
            <a:avLst/>
          </a:prstGeom>
          <a:noFill/>
        </p:spPr>
        <p:txBody>
          <a:bodyPr wrap="square" rtlCol="0">
            <a:spAutoFit/>
          </a:bodyPr>
          <a:lstStyle/>
          <a:p>
            <a:r>
              <a:rPr lang="en-US" dirty="0">
                <a:solidFill>
                  <a:schemeClr val="tx1"/>
                </a:solidFill>
                <a:latin typeface="Univers" panose="020B0503020202020204" pitchFamily="34" charset="0"/>
              </a:rPr>
              <a:t>The engine sensors provide governor response and fuel consumption data to calculate the HIDS ELC score.</a:t>
            </a:r>
          </a:p>
        </p:txBody>
      </p:sp>
    </p:spTree>
    <p:extLst>
      <p:ext uri="{BB962C8B-B14F-4D97-AF65-F5344CB8AC3E}">
        <p14:creationId xmlns:p14="http://schemas.microsoft.com/office/powerpoint/2010/main" val="3271714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pic>
        <p:nvPicPr>
          <p:cNvPr id="5" name="Picture 4">
            <a:extLst>
              <a:ext uri="{FF2B5EF4-FFF2-40B4-BE49-F238E27FC236}">
                <a16:creationId xmlns:a16="http://schemas.microsoft.com/office/drawing/2014/main" id="{4C09040E-C300-DBAA-4554-CB75ADAECB56}"/>
              </a:ext>
            </a:extLst>
          </p:cNvPr>
          <p:cNvPicPr>
            <a:picLocks noChangeAspect="1"/>
          </p:cNvPicPr>
          <p:nvPr/>
        </p:nvPicPr>
        <p:blipFill>
          <a:blip r:embed="rId4"/>
          <a:srcRect/>
          <a:stretch/>
        </p:blipFill>
        <p:spPr>
          <a:xfrm>
            <a:off x="469786" y="572367"/>
            <a:ext cx="11252428" cy="6329490"/>
          </a:xfrm>
          <a:prstGeom prst="rect">
            <a:avLst/>
          </a:prstGeom>
        </p:spPr>
      </p:pic>
      <p:sp>
        <p:nvSpPr>
          <p:cNvPr id="6" name="TextBox 5">
            <a:extLst>
              <a:ext uri="{FF2B5EF4-FFF2-40B4-BE49-F238E27FC236}">
                <a16:creationId xmlns:a16="http://schemas.microsoft.com/office/drawing/2014/main" id="{3981AF5B-CEF9-B0C7-58FE-ED9A06863AA6}"/>
              </a:ext>
            </a:extLst>
          </p:cNvPr>
          <p:cNvSpPr txBox="1"/>
          <p:nvPr/>
        </p:nvSpPr>
        <p:spPr>
          <a:xfrm>
            <a:off x="699569" y="411961"/>
            <a:ext cx="8117928"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HYBRID INTELLIGENT DIAGNOSTICS SYSTEM</a:t>
            </a:r>
          </a:p>
        </p:txBody>
      </p:sp>
      <p:sp>
        <p:nvSpPr>
          <p:cNvPr id="7" name="TextBox 6">
            <a:extLst>
              <a:ext uri="{FF2B5EF4-FFF2-40B4-BE49-F238E27FC236}">
                <a16:creationId xmlns:a16="http://schemas.microsoft.com/office/drawing/2014/main" id="{D78F971F-809E-C1D8-5881-36E476FA3919}"/>
              </a:ext>
            </a:extLst>
          </p:cNvPr>
          <p:cNvSpPr txBox="1"/>
          <p:nvPr/>
        </p:nvSpPr>
        <p:spPr>
          <a:xfrm>
            <a:off x="2007038" y="5600428"/>
            <a:ext cx="1369286" cy="338554"/>
          </a:xfrm>
          <a:prstGeom prst="rect">
            <a:avLst/>
          </a:prstGeom>
          <a:noFill/>
        </p:spPr>
        <p:txBody>
          <a:bodyPr wrap="none" rtlCol="0">
            <a:spAutoFit/>
          </a:bodyPr>
          <a:lstStyle/>
          <a:p>
            <a:r>
              <a:rPr lang="en-US" sz="1600" b="1" dirty="0">
                <a:latin typeface="Univers" panose="020B0503020202020204" pitchFamily="34" charset="0"/>
              </a:rPr>
              <a:t>Engine Data</a:t>
            </a:r>
          </a:p>
        </p:txBody>
      </p:sp>
      <p:sp>
        <p:nvSpPr>
          <p:cNvPr id="8" name="TextBox 7">
            <a:extLst>
              <a:ext uri="{FF2B5EF4-FFF2-40B4-BE49-F238E27FC236}">
                <a16:creationId xmlns:a16="http://schemas.microsoft.com/office/drawing/2014/main" id="{727FA3CC-DF08-D9E3-D884-62A25F89FBA5}"/>
              </a:ext>
            </a:extLst>
          </p:cNvPr>
          <p:cNvSpPr txBox="1"/>
          <p:nvPr/>
        </p:nvSpPr>
        <p:spPr>
          <a:xfrm>
            <a:off x="5827198" y="5143228"/>
            <a:ext cx="1324402" cy="338554"/>
          </a:xfrm>
          <a:prstGeom prst="rect">
            <a:avLst/>
          </a:prstGeom>
          <a:noFill/>
        </p:spPr>
        <p:txBody>
          <a:bodyPr wrap="none" rtlCol="0">
            <a:spAutoFit/>
          </a:bodyPr>
          <a:lstStyle/>
          <a:p>
            <a:r>
              <a:rPr lang="en-US" sz="1600" b="1" dirty="0">
                <a:latin typeface="Univers" panose="020B0503020202020204" pitchFamily="34" charset="0"/>
              </a:rPr>
              <a:t>Power Data</a:t>
            </a:r>
          </a:p>
        </p:txBody>
      </p:sp>
      <p:sp>
        <p:nvSpPr>
          <p:cNvPr id="9" name="TextBox 8">
            <a:extLst>
              <a:ext uri="{FF2B5EF4-FFF2-40B4-BE49-F238E27FC236}">
                <a16:creationId xmlns:a16="http://schemas.microsoft.com/office/drawing/2014/main" id="{D9EE9238-251A-5603-4EF8-482633807614}"/>
              </a:ext>
            </a:extLst>
          </p:cNvPr>
          <p:cNvSpPr txBox="1"/>
          <p:nvPr/>
        </p:nvSpPr>
        <p:spPr>
          <a:xfrm>
            <a:off x="9312078" y="4953631"/>
            <a:ext cx="1380506" cy="338554"/>
          </a:xfrm>
          <a:prstGeom prst="rect">
            <a:avLst/>
          </a:prstGeom>
          <a:noFill/>
        </p:spPr>
        <p:txBody>
          <a:bodyPr wrap="none" rtlCol="0">
            <a:spAutoFit/>
          </a:bodyPr>
          <a:lstStyle/>
          <a:p>
            <a:r>
              <a:rPr lang="en-US" sz="1600" b="1" dirty="0">
                <a:latin typeface="Univers" panose="020B0503020202020204" pitchFamily="34" charset="0"/>
              </a:rPr>
              <a:t>Energy Data</a:t>
            </a:r>
          </a:p>
        </p:txBody>
      </p:sp>
      <p:sp>
        <p:nvSpPr>
          <p:cNvPr id="10" name="TextBox 9">
            <a:extLst>
              <a:ext uri="{FF2B5EF4-FFF2-40B4-BE49-F238E27FC236}">
                <a16:creationId xmlns:a16="http://schemas.microsoft.com/office/drawing/2014/main" id="{915B6D8F-AD50-567C-F692-DEF9264C2CBC}"/>
              </a:ext>
            </a:extLst>
          </p:cNvPr>
          <p:cNvSpPr txBox="1"/>
          <p:nvPr/>
        </p:nvSpPr>
        <p:spPr>
          <a:xfrm>
            <a:off x="9352718" y="921255"/>
            <a:ext cx="1175322" cy="584775"/>
          </a:xfrm>
          <a:prstGeom prst="rect">
            <a:avLst/>
          </a:prstGeom>
          <a:noFill/>
        </p:spPr>
        <p:txBody>
          <a:bodyPr wrap="none" rtlCol="0">
            <a:spAutoFit/>
          </a:bodyPr>
          <a:lstStyle/>
          <a:p>
            <a:r>
              <a:rPr lang="en-US" sz="1600" b="1" dirty="0">
                <a:latin typeface="Univers" panose="020B0503020202020204" pitchFamily="34" charset="0"/>
              </a:rPr>
              <a:t>ELC Score</a:t>
            </a:r>
          </a:p>
          <a:p>
            <a:r>
              <a:rPr lang="en-US" sz="1600" b="1" dirty="0">
                <a:latin typeface="Univers" panose="020B0503020202020204" pitchFamily="34" charset="0"/>
              </a:rPr>
              <a:t>Displayed</a:t>
            </a:r>
          </a:p>
        </p:txBody>
      </p:sp>
      <p:sp>
        <p:nvSpPr>
          <p:cNvPr id="11" name="TextBox 10">
            <a:extLst>
              <a:ext uri="{FF2B5EF4-FFF2-40B4-BE49-F238E27FC236}">
                <a16:creationId xmlns:a16="http://schemas.microsoft.com/office/drawing/2014/main" id="{4B83A733-1911-21A3-8EAF-1DA696E0CBA6}"/>
              </a:ext>
            </a:extLst>
          </p:cNvPr>
          <p:cNvSpPr txBox="1"/>
          <p:nvPr/>
        </p:nvSpPr>
        <p:spPr>
          <a:xfrm>
            <a:off x="5633235" y="1154966"/>
            <a:ext cx="1712328" cy="338554"/>
          </a:xfrm>
          <a:prstGeom prst="rect">
            <a:avLst/>
          </a:prstGeom>
          <a:noFill/>
        </p:spPr>
        <p:txBody>
          <a:bodyPr wrap="none" rtlCol="0">
            <a:spAutoFit/>
          </a:bodyPr>
          <a:lstStyle/>
          <a:p>
            <a:r>
              <a:rPr lang="en-US" sz="1600" b="1" dirty="0">
                <a:latin typeface="Univers" panose="020B0503020202020204" pitchFamily="34" charset="0"/>
              </a:rPr>
              <a:t>ELC Calculation</a:t>
            </a:r>
          </a:p>
        </p:txBody>
      </p:sp>
    </p:spTree>
    <p:extLst>
      <p:ext uri="{BB962C8B-B14F-4D97-AF65-F5344CB8AC3E}">
        <p14:creationId xmlns:p14="http://schemas.microsoft.com/office/powerpoint/2010/main" val="2304809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975885E-F9AA-588A-8FA9-6B3D9AE0DEF2}"/>
              </a:ext>
            </a:extLst>
          </p:cNvPr>
          <p:cNvPicPr>
            <a:picLocks noChangeAspect="1"/>
          </p:cNvPicPr>
          <p:nvPr/>
        </p:nvPicPr>
        <p:blipFill>
          <a:blip r:embed="rId2"/>
          <a:srcRect/>
          <a:stretch/>
        </p:blipFill>
        <p:spPr>
          <a:xfrm>
            <a:off x="469786" y="572367"/>
            <a:ext cx="11252428" cy="6329490"/>
          </a:xfrm>
          <a:prstGeom prst="rect">
            <a:avLst/>
          </a:prstGeom>
        </p:spPr>
      </p:pic>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3"/>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4"/>
          <a:stretch>
            <a:fillRect/>
          </a:stretch>
        </p:blipFill>
        <p:spPr>
          <a:xfrm>
            <a:off x="10434628" y="6249011"/>
            <a:ext cx="1419668" cy="415760"/>
          </a:xfrm>
          <a:prstGeom prst="rect">
            <a:avLst/>
          </a:prstGeom>
        </p:spPr>
      </p:pic>
      <p:sp>
        <p:nvSpPr>
          <p:cNvPr id="6" name="TextBox 5">
            <a:extLst>
              <a:ext uri="{FF2B5EF4-FFF2-40B4-BE49-F238E27FC236}">
                <a16:creationId xmlns:a16="http://schemas.microsoft.com/office/drawing/2014/main" id="{4A2EDDF4-18A0-9E29-46E6-CAE3C43298BF}"/>
              </a:ext>
            </a:extLst>
          </p:cNvPr>
          <p:cNvSpPr txBox="1"/>
          <p:nvPr/>
        </p:nvSpPr>
        <p:spPr>
          <a:xfrm>
            <a:off x="699569" y="411961"/>
            <a:ext cx="8117928"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HYBRID INTELLIGENT DIAGNOSTICS SYSTEM</a:t>
            </a:r>
          </a:p>
        </p:txBody>
      </p:sp>
      <p:sp>
        <p:nvSpPr>
          <p:cNvPr id="7" name="TextBox 6">
            <a:extLst>
              <a:ext uri="{FF2B5EF4-FFF2-40B4-BE49-F238E27FC236}">
                <a16:creationId xmlns:a16="http://schemas.microsoft.com/office/drawing/2014/main" id="{3306EEDC-2828-502C-9574-2AC0D6C948B2}"/>
              </a:ext>
            </a:extLst>
          </p:cNvPr>
          <p:cNvSpPr txBox="1"/>
          <p:nvPr/>
        </p:nvSpPr>
        <p:spPr>
          <a:xfrm>
            <a:off x="766119" y="2749858"/>
            <a:ext cx="1919416" cy="646331"/>
          </a:xfrm>
          <a:prstGeom prst="rect">
            <a:avLst/>
          </a:prstGeom>
          <a:noFill/>
        </p:spPr>
        <p:txBody>
          <a:bodyPr wrap="square" rtlCol="0">
            <a:spAutoFit/>
          </a:bodyPr>
          <a:lstStyle/>
          <a:p>
            <a:pPr algn="r"/>
            <a:r>
              <a:rPr lang="en-US" sz="1200" dirty="0">
                <a:latin typeface="Univers" panose="020B0503020202020204" pitchFamily="34" charset="0"/>
              </a:rPr>
              <a:t>Generator controller communicates data to the Hybrid Controller.</a:t>
            </a:r>
          </a:p>
        </p:txBody>
      </p:sp>
      <p:sp>
        <p:nvSpPr>
          <p:cNvPr id="8" name="TextBox 7">
            <a:extLst>
              <a:ext uri="{FF2B5EF4-FFF2-40B4-BE49-F238E27FC236}">
                <a16:creationId xmlns:a16="http://schemas.microsoft.com/office/drawing/2014/main" id="{C9EB7592-7B15-9B5E-B704-C8E7DCB09D4B}"/>
              </a:ext>
            </a:extLst>
          </p:cNvPr>
          <p:cNvSpPr txBox="1"/>
          <p:nvPr/>
        </p:nvSpPr>
        <p:spPr>
          <a:xfrm>
            <a:off x="5827198" y="5143228"/>
            <a:ext cx="1324402" cy="338554"/>
          </a:xfrm>
          <a:prstGeom prst="rect">
            <a:avLst/>
          </a:prstGeom>
          <a:noFill/>
        </p:spPr>
        <p:txBody>
          <a:bodyPr wrap="none" rtlCol="0">
            <a:spAutoFit/>
          </a:bodyPr>
          <a:lstStyle/>
          <a:p>
            <a:r>
              <a:rPr lang="en-US" sz="1600" b="1" dirty="0">
                <a:latin typeface="Univers" panose="020B0503020202020204" pitchFamily="34" charset="0"/>
              </a:rPr>
              <a:t>Power Data</a:t>
            </a:r>
          </a:p>
        </p:txBody>
      </p:sp>
      <p:sp>
        <p:nvSpPr>
          <p:cNvPr id="9" name="TextBox 8">
            <a:extLst>
              <a:ext uri="{FF2B5EF4-FFF2-40B4-BE49-F238E27FC236}">
                <a16:creationId xmlns:a16="http://schemas.microsoft.com/office/drawing/2014/main" id="{D3187FD6-EB19-80A4-BD88-EAC6167B9A87}"/>
              </a:ext>
            </a:extLst>
          </p:cNvPr>
          <p:cNvSpPr txBox="1"/>
          <p:nvPr/>
        </p:nvSpPr>
        <p:spPr>
          <a:xfrm>
            <a:off x="9312078" y="4953631"/>
            <a:ext cx="1380506" cy="338554"/>
          </a:xfrm>
          <a:prstGeom prst="rect">
            <a:avLst/>
          </a:prstGeom>
          <a:noFill/>
        </p:spPr>
        <p:txBody>
          <a:bodyPr wrap="none" rtlCol="0">
            <a:spAutoFit/>
          </a:bodyPr>
          <a:lstStyle/>
          <a:p>
            <a:r>
              <a:rPr lang="en-US" sz="1600" b="1" dirty="0">
                <a:latin typeface="Univers" panose="020B0503020202020204" pitchFamily="34" charset="0"/>
              </a:rPr>
              <a:t>Energy Data</a:t>
            </a:r>
          </a:p>
        </p:txBody>
      </p:sp>
      <p:sp>
        <p:nvSpPr>
          <p:cNvPr id="10" name="TextBox 9">
            <a:extLst>
              <a:ext uri="{FF2B5EF4-FFF2-40B4-BE49-F238E27FC236}">
                <a16:creationId xmlns:a16="http://schemas.microsoft.com/office/drawing/2014/main" id="{5CE2A300-B84E-6310-70BC-4BD25C38DFA2}"/>
              </a:ext>
            </a:extLst>
          </p:cNvPr>
          <p:cNvSpPr txBox="1"/>
          <p:nvPr/>
        </p:nvSpPr>
        <p:spPr>
          <a:xfrm>
            <a:off x="9352718" y="921255"/>
            <a:ext cx="1175322" cy="584775"/>
          </a:xfrm>
          <a:prstGeom prst="rect">
            <a:avLst/>
          </a:prstGeom>
          <a:noFill/>
        </p:spPr>
        <p:txBody>
          <a:bodyPr wrap="none" rtlCol="0">
            <a:spAutoFit/>
          </a:bodyPr>
          <a:lstStyle/>
          <a:p>
            <a:r>
              <a:rPr lang="en-US" sz="1600" b="1" dirty="0">
                <a:latin typeface="Univers" panose="020B0503020202020204" pitchFamily="34" charset="0"/>
              </a:rPr>
              <a:t>ELC Score</a:t>
            </a:r>
          </a:p>
          <a:p>
            <a:r>
              <a:rPr lang="en-US" sz="1600" b="1" dirty="0">
                <a:latin typeface="Univers" panose="020B0503020202020204" pitchFamily="34" charset="0"/>
              </a:rPr>
              <a:t>Displayed</a:t>
            </a:r>
          </a:p>
        </p:txBody>
      </p:sp>
      <p:sp>
        <p:nvSpPr>
          <p:cNvPr id="11" name="TextBox 10">
            <a:extLst>
              <a:ext uri="{FF2B5EF4-FFF2-40B4-BE49-F238E27FC236}">
                <a16:creationId xmlns:a16="http://schemas.microsoft.com/office/drawing/2014/main" id="{87CC70E4-2722-A696-2121-AD55AA1CDD1B}"/>
              </a:ext>
            </a:extLst>
          </p:cNvPr>
          <p:cNvSpPr txBox="1"/>
          <p:nvPr/>
        </p:nvSpPr>
        <p:spPr>
          <a:xfrm>
            <a:off x="5633235" y="1154966"/>
            <a:ext cx="1712328" cy="338554"/>
          </a:xfrm>
          <a:prstGeom prst="rect">
            <a:avLst/>
          </a:prstGeom>
          <a:noFill/>
        </p:spPr>
        <p:txBody>
          <a:bodyPr wrap="none" rtlCol="0">
            <a:spAutoFit/>
          </a:bodyPr>
          <a:lstStyle/>
          <a:p>
            <a:r>
              <a:rPr lang="en-US" sz="1600" b="1" dirty="0">
                <a:latin typeface="Univers" panose="020B0503020202020204" pitchFamily="34" charset="0"/>
              </a:rPr>
              <a:t>ELC Calculation</a:t>
            </a:r>
          </a:p>
        </p:txBody>
      </p:sp>
      <p:sp>
        <p:nvSpPr>
          <p:cNvPr id="12" name="TextBox 11">
            <a:extLst>
              <a:ext uri="{FF2B5EF4-FFF2-40B4-BE49-F238E27FC236}">
                <a16:creationId xmlns:a16="http://schemas.microsoft.com/office/drawing/2014/main" id="{2A3D9946-15B6-4746-756C-2D9EE8C551C5}"/>
              </a:ext>
            </a:extLst>
          </p:cNvPr>
          <p:cNvSpPr txBox="1"/>
          <p:nvPr/>
        </p:nvSpPr>
        <p:spPr>
          <a:xfrm>
            <a:off x="9148891" y="2662840"/>
            <a:ext cx="1747520" cy="461665"/>
          </a:xfrm>
          <a:prstGeom prst="rect">
            <a:avLst/>
          </a:prstGeom>
          <a:noFill/>
        </p:spPr>
        <p:txBody>
          <a:bodyPr wrap="square" rtlCol="0">
            <a:spAutoFit/>
          </a:bodyPr>
          <a:lstStyle/>
          <a:p>
            <a:pPr algn="ctr"/>
            <a:r>
              <a:rPr lang="en-US" sz="1200" dirty="0">
                <a:latin typeface="Univers" panose="020B0503020202020204" pitchFamily="34" charset="0"/>
              </a:rPr>
              <a:t>The ELC score is displayed on the HMI</a:t>
            </a:r>
          </a:p>
        </p:txBody>
      </p:sp>
      <p:sp>
        <p:nvSpPr>
          <p:cNvPr id="13" name="TextBox 12">
            <a:extLst>
              <a:ext uri="{FF2B5EF4-FFF2-40B4-BE49-F238E27FC236}">
                <a16:creationId xmlns:a16="http://schemas.microsoft.com/office/drawing/2014/main" id="{B014BA28-92C5-E807-5F91-AB97D5DF7F6B}"/>
              </a:ext>
            </a:extLst>
          </p:cNvPr>
          <p:cNvSpPr txBox="1"/>
          <p:nvPr/>
        </p:nvSpPr>
        <p:spPr>
          <a:xfrm>
            <a:off x="7680967" y="3429000"/>
            <a:ext cx="2280834" cy="461665"/>
          </a:xfrm>
          <a:prstGeom prst="rect">
            <a:avLst/>
          </a:prstGeom>
          <a:noFill/>
        </p:spPr>
        <p:txBody>
          <a:bodyPr wrap="square" rtlCol="0">
            <a:spAutoFit/>
          </a:bodyPr>
          <a:lstStyle/>
          <a:p>
            <a:r>
              <a:rPr lang="en-US" sz="1200" dirty="0">
                <a:latin typeface="Univers" panose="020B0503020202020204" pitchFamily="34" charset="0"/>
              </a:rPr>
              <a:t>The BMS transfers energy data to the Hybrid Controller</a:t>
            </a:r>
          </a:p>
        </p:txBody>
      </p:sp>
      <p:sp>
        <p:nvSpPr>
          <p:cNvPr id="14" name="TextBox 13">
            <a:extLst>
              <a:ext uri="{FF2B5EF4-FFF2-40B4-BE49-F238E27FC236}">
                <a16:creationId xmlns:a16="http://schemas.microsoft.com/office/drawing/2014/main" id="{F8BD4A58-6661-D375-4561-96340940F6B0}"/>
              </a:ext>
            </a:extLst>
          </p:cNvPr>
          <p:cNvSpPr txBox="1"/>
          <p:nvPr/>
        </p:nvSpPr>
        <p:spPr>
          <a:xfrm>
            <a:off x="3916611" y="3780440"/>
            <a:ext cx="1943855" cy="646331"/>
          </a:xfrm>
          <a:prstGeom prst="rect">
            <a:avLst/>
          </a:prstGeom>
          <a:noFill/>
        </p:spPr>
        <p:txBody>
          <a:bodyPr wrap="square" rtlCol="0">
            <a:spAutoFit/>
          </a:bodyPr>
          <a:lstStyle/>
          <a:p>
            <a:pPr algn="ctr"/>
            <a:r>
              <a:rPr lang="en-US" sz="1200" dirty="0">
                <a:latin typeface="Univers" panose="020B0503020202020204" pitchFamily="34" charset="0"/>
              </a:rPr>
              <a:t>The inverter transfers power data to the Hybrid Controller</a:t>
            </a:r>
          </a:p>
        </p:txBody>
      </p:sp>
      <p:sp>
        <p:nvSpPr>
          <p:cNvPr id="15" name="TextBox 14">
            <a:extLst>
              <a:ext uri="{FF2B5EF4-FFF2-40B4-BE49-F238E27FC236}">
                <a16:creationId xmlns:a16="http://schemas.microsoft.com/office/drawing/2014/main" id="{08A617C9-F5BD-B767-0F1B-F6E6449FFE36}"/>
              </a:ext>
            </a:extLst>
          </p:cNvPr>
          <p:cNvSpPr txBox="1"/>
          <p:nvPr/>
        </p:nvSpPr>
        <p:spPr>
          <a:xfrm>
            <a:off x="2007038" y="5600428"/>
            <a:ext cx="1369286" cy="338554"/>
          </a:xfrm>
          <a:prstGeom prst="rect">
            <a:avLst/>
          </a:prstGeom>
          <a:noFill/>
        </p:spPr>
        <p:txBody>
          <a:bodyPr wrap="none" rtlCol="0">
            <a:spAutoFit/>
          </a:bodyPr>
          <a:lstStyle/>
          <a:p>
            <a:r>
              <a:rPr lang="en-US" sz="1600" b="1" dirty="0">
                <a:latin typeface="Univers" panose="020B0503020202020204" pitchFamily="34" charset="0"/>
              </a:rPr>
              <a:t>Engine Data</a:t>
            </a:r>
          </a:p>
        </p:txBody>
      </p:sp>
      <p:sp>
        <p:nvSpPr>
          <p:cNvPr id="16" name="TextBox 15">
            <a:extLst>
              <a:ext uri="{FF2B5EF4-FFF2-40B4-BE49-F238E27FC236}">
                <a16:creationId xmlns:a16="http://schemas.microsoft.com/office/drawing/2014/main" id="{6FFDB7D5-A53A-54FB-4CB5-521C31ADD13E}"/>
              </a:ext>
            </a:extLst>
          </p:cNvPr>
          <p:cNvSpPr txBox="1"/>
          <p:nvPr/>
        </p:nvSpPr>
        <p:spPr>
          <a:xfrm>
            <a:off x="1867445" y="1093410"/>
            <a:ext cx="3765790" cy="461665"/>
          </a:xfrm>
          <a:prstGeom prst="rect">
            <a:avLst/>
          </a:prstGeom>
          <a:noFill/>
        </p:spPr>
        <p:txBody>
          <a:bodyPr wrap="square" rtlCol="0">
            <a:spAutoFit/>
          </a:bodyPr>
          <a:lstStyle/>
          <a:p>
            <a:pPr algn="r"/>
            <a:r>
              <a:rPr lang="en-US" sz="1200" dirty="0">
                <a:latin typeface="Univers" panose="020B0503020202020204" pitchFamily="34" charset="0"/>
              </a:rPr>
              <a:t>The Hybrid Controller with HIDS uses the data inputs to calculate the power system’s ELC score</a:t>
            </a:r>
          </a:p>
        </p:txBody>
      </p:sp>
    </p:spTree>
    <p:extLst>
      <p:ext uri="{BB962C8B-B14F-4D97-AF65-F5344CB8AC3E}">
        <p14:creationId xmlns:p14="http://schemas.microsoft.com/office/powerpoint/2010/main" val="2179604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pic>
        <p:nvPicPr>
          <p:cNvPr id="5" name="Picture 4">
            <a:extLst>
              <a:ext uri="{FF2B5EF4-FFF2-40B4-BE49-F238E27FC236}">
                <a16:creationId xmlns:a16="http://schemas.microsoft.com/office/drawing/2014/main" id="{0B371A66-635E-8271-14D5-364B38B366D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55828" y="3429000"/>
            <a:ext cx="947614" cy="1157443"/>
          </a:xfrm>
          <a:prstGeom prst="rect">
            <a:avLst/>
          </a:prstGeom>
        </p:spPr>
      </p:pic>
      <p:pic>
        <p:nvPicPr>
          <p:cNvPr id="6" name="Picture 5">
            <a:extLst>
              <a:ext uri="{FF2B5EF4-FFF2-40B4-BE49-F238E27FC236}">
                <a16:creationId xmlns:a16="http://schemas.microsoft.com/office/drawing/2014/main" id="{75084F35-C56E-338C-6F3E-56F5C8F53276}"/>
              </a:ext>
            </a:extLst>
          </p:cNvPr>
          <p:cNvPicPr/>
          <p:nvPr/>
        </p:nvPicPr>
        <p:blipFill>
          <a:blip r:embed="rId5"/>
          <a:srcRect/>
          <a:stretch/>
        </p:blipFill>
        <p:spPr>
          <a:xfrm>
            <a:off x="-38985" y="-237087"/>
            <a:ext cx="12269969" cy="6901857"/>
          </a:xfrm>
          <a:prstGeom prst="rect">
            <a:avLst/>
          </a:prstGeom>
        </p:spPr>
      </p:pic>
      <p:sp>
        <p:nvSpPr>
          <p:cNvPr id="7" name="TextBox 6">
            <a:extLst>
              <a:ext uri="{FF2B5EF4-FFF2-40B4-BE49-F238E27FC236}">
                <a16:creationId xmlns:a16="http://schemas.microsoft.com/office/drawing/2014/main" id="{E84CD423-06B3-7238-91D5-553E09060981}"/>
              </a:ext>
            </a:extLst>
          </p:cNvPr>
          <p:cNvSpPr txBox="1"/>
          <p:nvPr/>
        </p:nvSpPr>
        <p:spPr>
          <a:xfrm>
            <a:off x="699569" y="411961"/>
            <a:ext cx="7301999"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HIDS POWER SYSTEM MODEL BASELINE</a:t>
            </a:r>
          </a:p>
        </p:txBody>
      </p:sp>
      <p:grpSp>
        <p:nvGrpSpPr>
          <p:cNvPr id="8" name="Group 7">
            <a:extLst>
              <a:ext uri="{FF2B5EF4-FFF2-40B4-BE49-F238E27FC236}">
                <a16:creationId xmlns:a16="http://schemas.microsoft.com/office/drawing/2014/main" id="{E918CC00-6403-6CF7-DD16-9245B4ECD9D6}"/>
              </a:ext>
            </a:extLst>
          </p:cNvPr>
          <p:cNvGrpSpPr/>
          <p:nvPr/>
        </p:nvGrpSpPr>
        <p:grpSpPr>
          <a:xfrm>
            <a:off x="7355817" y="1413884"/>
            <a:ext cx="3870539" cy="1062953"/>
            <a:chOff x="6982058" y="1413884"/>
            <a:chExt cx="3870539" cy="1062953"/>
          </a:xfrm>
        </p:grpSpPr>
        <p:sp>
          <p:nvSpPr>
            <p:cNvPr id="9" name="Rectangle 8">
              <a:extLst>
                <a:ext uri="{FF2B5EF4-FFF2-40B4-BE49-F238E27FC236}">
                  <a16:creationId xmlns:a16="http://schemas.microsoft.com/office/drawing/2014/main" id="{25BB483F-640A-EC2C-EE13-1A49070F425A}"/>
                </a:ext>
              </a:extLst>
            </p:cNvPr>
            <p:cNvSpPr/>
            <p:nvPr/>
          </p:nvSpPr>
          <p:spPr>
            <a:xfrm>
              <a:off x="6982058" y="1413884"/>
              <a:ext cx="3870539" cy="1062953"/>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E7F08AC-5ED9-97A0-72ED-EAEAC733DE1E}"/>
                </a:ext>
              </a:extLst>
            </p:cNvPr>
            <p:cNvSpPr txBox="1"/>
            <p:nvPr/>
          </p:nvSpPr>
          <p:spPr>
            <a:xfrm>
              <a:off x="7034432" y="1468308"/>
              <a:ext cx="3765790" cy="954107"/>
            </a:xfrm>
            <a:prstGeom prst="rect">
              <a:avLst/>
            </a:prstGeom>
            <a:noFill/>
          </p:spPr>
          <p:txBody>
            <a:bodyPr wrap="square" rtlCol="0">
              <a:spAutoFit/>
            </a:bodyPr>
            <a:lstStyle/>
            <a:p>
              <a:r>
                <a:rPr lang="en-US" sz="1400" dirty="0">
                  <a:solidFill>
                    <a:schemeClr val="bg1"/>
                  </a:solidFill>
                  <a:latin typeface="Univers" panose="020B0503020202020204" pitchFamily="34" charset="0"/>
                </a:rPr>
                <a:t>Model HIDS score establishes the baseline ELC for all production units and the ELC scores for each HIDS test over the life of the power system.</a:t>
              </a:r>
            </a:p>
          </p:txBody>
        </p:sp>
      </p:grpSp>
      <p:grpSp>
        <p:nvGrpSpPr>
          <p:cNvPr id="11" name="Group 10">
            <a:extLst>
              <a:ext uri="{FF2B5EF4-FFF2-40B4-BE49-F238E27FC236}">
                <a16:creationId xmlns:a16="http://schemas.microsoft.com/office/drawing/2014/main" id="{9C413E9C-4EE8-0C59-71CA-32DDC054BDE9}"/>
              </a:ext>
            </a:extLst>
          </p:cNvPr>
          <p:cNvGrpSpPr/>
          <p:nvPr/>
        </p:nvGrpSpPr>
        <p:grpSpPr>
          <a:xfrm>
            <a:off x="7355817" y="2705057"/>
            <a:ext cx="3870539" cy="954108"/>
            <a:chOff x="6982058" y="2732267"/>
            <a:chExt cx="3870539" cy="954108"/>
          </a:xfrm>
        </p:grpSpPr>
        <p:sp>
          <p:nvSpPr>
            <p:cNvPr id="12" name="Rectangle 11">
              <a:extLst>
                <a:ext uri="{FF2B5EF4-FFF2-40B4-BE49-F238E27FC236}">
                  <a16:creationId xmlns:a16="http://schemas.microsoft.com/office/drawing/2014/main" id="{43A2BEBD-B7FD-8703-7E16-7B42DFD3D34A}"/>
                </a:ext>
              </a:extLst>
            </p:cNvPr>
            <p:cNvSpPr/>
            <p:nvPr/>
          </p:nvSpPr>
          <p:spPr>
            <a:xfrm>
              <a:off x="6982058" y="2732267"/>
              <a:ext cx="3870539" cy="954108"/>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69A3203-1F44-34B7-AC28-2728D9C3018E}"/>
                </a:ext>
              </a:extLst>
            </p:cNvPr>
            <p:cNvSpPr txBox="1"/>
            <p:nvPr/>
          </p:nvSpPr>
          <p:spPr>
            <a:xfrm>
              <a:off x="7034432" y="2812779"/>
              <a:ext cx="3765790" cy="738664"/>
            </a:xfrm>
            <a:prstGeom prst="rect">
              <a:avLst/>
            </a:prstGeom>
            <a:noFill/>
          </p:spPr>
          <p:txBody>
            <a:bodyPr wrap="square" rtlCol="0">
              <a:spAutoFit/>
            </a:bodyPr>
            <a:lstStyle/>
            <a:p>
              <a:r>
                <a:rPr lang="en-US" sz="1400" dirty="0">
                  <a:solidFill>
                    <a:schemeClr val="bg1"/>
                  </a:solidFill>
                  <a:latin typeface="Univers" panose="020B0503020202020204" pitchFamily="34" charset="0"/>
                </a:rPr>
                <a:t>HIDS uses the baseline data to create the power system model digital twin establishing the model baseline.</a:t>
              </a:r>
            </a:p>
          </p:txBody>
        </p:sp>
      </p:grpSp>
      <p:grpSp>
        <p:nvGrpSpPr>
          <p:cNvPr id="14" name="Group 13">
            <a:extLst>
              <a:ext uri="{FF2B5EF4-FFF2-40B4-BE49-F238E27FC236}">
                <a16:creationId xmlns:a16="http://schemas.microsoft.com/office/drawing/2014/main" id="{BB472265-31B0-CEEB-6085-19AE10A28BBA}"/>
              </a:ext>
            </a:extLst>
          </p:cNvPr>
          <p:cNvGrpSpPr/>
          <p:nvPr/>
        </p:nvGrpSpPr>
        <p:grpSpPr>
          <a:xfrm>
            <a:off x="7355817" y="3887385"/>
            <a:ext cx="3870539" cy="1062953"/>
            <a:chOff x="6982058" y="3887385"/>
            <a:chExt cx="3870539" cy="1062953"/>
          </a:xfrm>
        </p:grpSpPr>
        <p:sp>
          <p:nvSpPr>
            <p:cNvPr id="15" name="Rectangle 14">
              <a:extLst>
                <a:ext uri="{FF2B5EF4-FFF2-40B4-BE49-F238E27FC236}">
                  <a16:creationId xmlns:a16="http://schemas.microsoft.com/office/drawing/2014/main" id="{BF6E4209-98E0-E713-F859-850C26F7493C}"/>
                </a:ext>
              </a:extLst>
            </p:cNvPr>
            <p:cNvSpPr/>
            <p:nvPr/>
          </p:nvSpPr>
          <p:spPr>
            <a:xfrm>
              <a:off x="6982058" y="3887385"/>
              <a:ext cx="3870539" cy="1062953"/>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A7F51D8-C222-5AFA-B0B5-182DDAED9696}"/>
                </a:ext>
                <a:ext uri="{C183D7F6-B498-43B3-948B-1728B52AA6E4}">
                  <adec:decorative xmlns:adec="http://schemas.microsoft.com/office/drawing/2017/decorative" val="0"/>
                </a:ext>
              </a:extLst>
            </p:cNvPr>
            <p:cNvSpPr txBox="1"/>
            <p:nvPr/>
          </p:nvSpPr>
          <p:spPr>
            <a:xfrm>
              <a:off x="7034432" y="3941806"/>
              <a:ext cx="3765790" cy="954107"/>
            </a:xfrm>
            <a:prstGeom prst="rect">
              <a:avLst/>
            </a:prstGeom>
            <a:noFill/>
          </p:spPr>
          <p:txBody>
            <a:bodyPr wrap="square" rtlCol="0">
              <a:spAutoFit/>
            </a:bodyPr>
            <a:lstStyle/>
            <a:p>
              <a:r>
                <a:rPr lang="en-US" sz="1400" dirty="0">
                  <a:solidFill>
                    <a:schemeClr val="bg1"/>
                  </a:solidFill>
                  <a:latin typeface="Univers" panose="020B0503020202020204" pitchFamily="34" charset="0"/>
                </a:rPr>
                <a:t>Model baseline HIDS data is established using a significant sample size of identical power systems tested at ISO conditions at the OEM level.</a:t>
              </a:r>
            </a:p>
          </p:txBody>
        </p:sp>
      </p:grpSp>
      <p:pic>
        <p:nvPicPr>
          <p:cNvPr id="17" name="Picture 16">
            <a:extLst>
              <a:ext uri="{FF2B5EF4-FFF2-40B4-BE49-F238E27FC236}">
                <a16:creationId xmlns:a16="http://schemas.microsoft.com/office/drawing/2014/main" id="{2D59BE77-6823-5EE5-91FC-7A83013CDDC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194636" y="2460226"/>
            <a:ext cx="192899" cy="250769"/>
          </a:xfrm>
          <a:prstGeom prst="rect">
            <a:avLst/>
          </a:prstGeom>
        </p:spPr>
      </p:pic>
      <p:pic>
        <p:nvPicPr>
          <p:cNvPr id="18" name="Picture 17">
            <a:extLst>
              <a:ext uri="{FF2B5EF4-FFF2-40B4-BE49-F238E27FC236}">
                <a16:creationId xmlns:a16="http://schemas.microsoft.com/office/drawing/2014/main" id="{71A944EA-18AA-AC74-D436-A6EF8757523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194636" y="3641821"/>
            <a:ext cx="192899" cy="250769"/>
          </a:xfrm>
          <a:prstGeom prst="rect">
            <a:avLst/>
          </a:prstGeom>
        </p:spPr>
      </p:pic>
    </p:spTree>
    <p:extLst>
      <p:ext uri="{BB962C8B-B14F-4D97-AF65-F5344CB8AC3E}">
        <p14:creationId xmlns:p14="http://schemas.microsoft.com/office/powerpoint/2010/main" val="282374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pic>
        <p:nvPicPr>
          <p:cNvPr id="5" name="Picture 4">
            <a:extLst>
              <a:ext uri="{FF2B5EF4-FFF2-40B4-BE49-F238E27FC236}">
                <a16:creationId xmlns:a16="http://schemas.microsoft.com/office/drawing/2014/main" id="{1929FAC9-BA6F-2B7D-ED31-AA2DEBD69D39}"/>
              </a:ext>
            </a:extLst>
          </p:cNvPr>
          <p:cNvPicPr/>
          <p:nvPr/>
        </p:nvPicPr>
        <p:blipFill>
          <a:blip r:embed="rId4"/>
          <a:srcRect/>
          <a:stretch/>
        </p:blipFill>
        <p:spPr>
          <a:xfrm>
            <a:off x="-38985" y="-237087"/>
            <a:ext cx="12269969" cy="6901857"/>
          </a:xfrm>
          <a:prstGeom prst="rect">
            <a:avLst/>
          </a:prstGeom>
        </p:spPr>
      </p:pic>
      <p:sp>
        <p:nvSpPr>
          <p:cNvPr id="6" name="TextBox 5">
            <a:extLst>
              <a:ext uri="{FF2B5EF4-FFF2-40B4-BE49-F238E27FC236}">
                <a16:creationId xmlns:a16="http://schemas.microsoft.com/office/drawing/2014/main" id="{8713B730-4146-C53C-CE0A-E029A88BAA7A}"/>
              </a:ext>
            </a:extLst>
          </p:cNvPr>
          <p:cNvSpPr txBox="1"/>
          <p:nvPr/>
        </p:nvSpPr>
        <p:spPr>
          <a:xfrm>
            <a:off x="699569" y="411961"/>
            <a:ext cx="8396850"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PRODUCTION HIDS POWER SYSTEM BASELINE</a:t>
            </a:r>
          </a:p>
        </p:txBody>
      </p:sp>
      <p:grpSp>
        <p:nvGrpSpPr>
          <p:cNvPr id="7" name="Group 6">
            <a:extLst>
              <a:ext uri="{FF2B5EF4-FFF2-40B4-BE49-F238E27FC236}">
                <a16:creationId xmlns:a16="http://schemas.microsoft.com/office/drawing/2014/main" id="{00EDDBD1-0241-FE37-E0F6-B46887BE6075}"/>
              </a:ext>
            </a:extLst>
          </p:cNvPr>
          <p:cNvGrpSpPr/>
          <p:nvPr/>
        </p:nvGrpSpPr>
        <p:grpSpPr>
          <a:xfrm>
            <a:off x="7355817" y="1413884"/>
            <a:ext cx="3895253" cy="1062953"/>
            <a:chOff x="6982058" y="1413884"/>
            <a:chExt cx="3895253" cy="1062953"/>
          </a:xfrm>
        </p:grpSpPr>
        <p:sp>
          <p:nvSpPr>
            <p:cNvPr id="8" name="Rectangle 7">
              <a:extLst>
                <a:ext uri="{FF2B5EF4-FFF2-40B4-BE49-F238E27FC236}">
                  <a16:creationId xmlns:a16="http://schemas.microsoft.com/office/drawing/2014/main" id="{7217C75E-F7AF-8A81-7411-AE0DA2DDA459}"/>
                </a:ext>
              </a:extLst>
            </p:cNvPr>
            <p:cNvSpPr/>
            <p:nvPr/>
          </p:nvSpPr>
          <p:spPr>
            <a:xfrm>
              <a:off x="6982058" y="1413884"/>
              <a:ext cx="3870539" cy="1062953"/>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76C561-5846-4CE1-12F1-35BD451B79F1}"/>
                </a:ext>
              </a:extLst>
            </p:cNvPr>
            <p:cNvSpPr txBox="1"/>
            <p:nvPr/>
          </p:nvSpPr>
          <p:spPr>
            <a:xfrm>
              <a:off x="7006772" y="1465863"/>
              <a:ext cx="3870539" cy="954107"/>
            </a:xfrm>
            <a:prstGeom prst="rect">
              <a:avLst/>
            </a:prstGeom>
            <a:noFill/>
          </p:spPr>
          <p:txBody>
            <a:bodyPr wrap="square" rtlCol="0">
              <a:spAutoFit/>
            </a:bodyPr>
            <a:lstStyle/>
            <a:p>
              <a:r>
                <a:rPr lang="en-US" sz="1400" dirty="0">
                  <a:solidFill>
                    <a:schemeClr val="bg1"/>
                  </a:solidFill>
                  <a:latin typeface="Univers" panose="020B0503020202020204" pitchFamily="34" charset="0"/>
                </a:rPr>
                <a:t>Each power system establishes that specific unit’s baseline digital twin and ELC “1” score used as the baseline for comparison with all subsequent ELC scores.</a:t>
              </a:r>
            </a:p>
          </p:txBody>
        </p:sp>
      </p:grpSp>
      <p:grpSp>
        <p:nvGrpSpPr>
          <p:cNvPr id="10" name="Group 9">
            <a:extLst>
              <a:ext uri="{FF2B5EF4-FFF2-40B4-BE49-F238E27FC236}">
                <a16:creationId xmlns:a16="http://schemas.microsoft.com/office/drawing/2014/main" id="{4AEC69F5-B2D4-BBBF-799C-B543FE86A904}"/>
              </a:ext>
            </a:extLst>
          </p:cNvPr>
          <p:cNvGrpSpPr/>
          <p:nvPr/>
        </p:nvGrpSpPr>
        <p:grpSpPr>
          <a:xfrm>
            <a:off x="7355817" y="2705057"/>
            <a:ext cx="3903490" cy="967349"/>
            <a:chOff x="6982058" y="2732267"/>
            <a:chExt cx="3903490" cy="967349"/>
          </a:xfrm>
        </p:grpSpPr>
        <p:sp>
          <p:nvSpPr>
            <p:cNvPr id="11" name="Rectangle 10">
              <a:extLst>
                <a:ext uri="{FF2B5EF4-FFF2-40B4-BE49-F238E27FC236}">
                  <a16:creationId xmlns:a16="http://schemas.microsoft.com/office/drawing/2014/main" id="{A56A5802-D73B-B50D-1AD2-107EE7EFFA25}"/>
                </a:ext>
              </a:extLst>
            </p:cNvPr>
            <p:cNvSpPr/>
            <p:nvPr/>
          </p:nvSpPr>
          <p:spPr>
            <a:xfrm>
              <a:off x="6982058" y="2732267"/>
              <a:ext cx="3870539" cy="954108"/>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D56664E-1155-7EAB-9546-CCB8CF15B4FD}"/>
                </a:ext>
              </a:extLst>
            </p:cNvPr>
            <p:cNvSpPr txBox="1"/>
            <p:nvPr/>
          </p:nvSpPr>
          <p:spPr>
            <a:xfrm>
              <a:off x="7015009" y="2745509"/>
              <a:ext cx="3870539" cy="954107"/>
            </a:xfrm>
            <a:prstGeom prst="rect">
              <a:avLst/>
            </a:prstGeom>
            <a:noFill/>
          </p:spPr>
          <p:txBody>
            <a:bodyPr wrap="square" rtlCol="0">
              <a:spAutoFit/>
            </a:bodyPr>
            <a:lstStyle/>
            <a:p>
              <a:r>
                <a:rPr lang="en-US" sz="1400" dirty="0">
                  <a:solidFill>
                    <a:schemeClr val="bg1"/>
                  </a:solidFill>
                  <a:latin typeface="Univers" panose="020B0503020202020204" pitchFamily="34" charset="0"/>
                </a:rPr>
                <a:t>The HIDS score is used to establish consistent unit-to-unit performance and provide consistent acceptance testing standards.</a:t>
              </a:r>
            </a:p>
          </p:txBody>
        </p:sp>
      </p:grpSp>
      <p:grpSp>
        <p:nvGrpSpPr>
          <p:cNvPr id="13" name="Group 12">
            <a:extLst>
              <a:ext uri="{FF2B5EF4-FFF2-40B4-BE49-F238E27FC236}">
                <a16:creationId xmlns:a16="http://schemas.microsoft.com/office/drawing/2014/main" id="{83EEA5FF-8FF8-103D-5319-9EB8E5A43274}"/>
              </a:ext>
            </a:extLst>
          </p:cNvPr>
          <p:cNvGrpSpPr/>
          <p:nvPr/>
        </p:nvGrpSpPr>
        <p:grpSpPr>
          <a:xfrm>
            <a:off x="7355817" y="3887385"/>
            <a:ext cx="3870539" cy="1062953"/>
            <a:chOff x="6982058" y="3887385"/>
            <a:chExt cx="3870539" cy="1062953"/>
          </a:xfrm>
        </p:grpSpPr>
        <p:sp>
          <p:nvSpPr>
            <p:cNvPr id="14" name="Rectangle 13">
              <a:extLst>
                <a:ext uri="{FF2B5EF4-FFF2-40B4-BE49-F238E27FC236}">
                  <a16:creationId xmlns:a16="http://schemas.microsoft.com/office/drawing/2014/main" id="{E7C64A56-AB81-5DCA-3999-014B56B0E38B}"/>
                </a:ext>
              </a:extLst>
            </p:cNvPr>
            <p:cNvSpPr/>
            <p:nvPr/>
          </p:nvSpPr>
          <p:spPr>
            <a:xfrm>
              <a:off x="6982058" y="3887385"/>
              <a:ext cx="3870539" cy="1062953"/>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B6FA785-48C9-2FE4-F978-ED92075390ED}"/>
                </a:ext>
                <a:ext uri="{C183D7F6-B498-43B3-948B-1728B52AA6E4}">
                  <adec:decorative xmlns:adec="http://schemas.microsoft.com/office/drawing/2017/decorative" val="0"/>
                </a:ext>
              </a:extLst>
            </p:cNvPr>
            <p:cNvSpPr txBox="1"/>
            <p:nvPr/>
          </p:nvSpPr>
          <p:spPr>
            <a:xfrm>
              <a:off x="7034432" y="3941806"/>
              <a:ext cx="3765790" cy="954107"/>
            </a:xfrm>
            <a:prstGeom prst="rect">
              <a:avLst/>
            </a:prstGeom>
            <a:noFill/>
          </p:spPr>
          <p:txBody>
            <a:bodyPr wrap="square" rtlCol="0">
              <a:spAutoFit/>
            </a:bodyPr>
            <a:lstStyle/>
            <a:p>
              <a:r>
                <a:rPr lang="en-US" sz="1400" dirty="0">
                  <a:solidFill>
                    <a:schemeClr val="bg1"/>
                  </a:solidFill>
                  <a:latin typeface="Univers" panose="020B0503020202020204" pitchFamily="34" charset="0"/>
                </a:rPr>
                <a:t>Each Production power system provides an initial “zero-hours” HIDS score to establish the specific power system’s digital twin. </a:t>
              </a:r>
            </a:p>
          </p:txBody>
        </p:sp>
      </p:grpSp>
      <p:pic>
        <p:nvPicPr>
          <p:cNvPr id="16" name="Picture 15">
            <a:extLst>
              <a:ext uri="{FF2B5EF4-FFF2-40B4-BE49-F238E27FC236}">
                <a16:creationId xmlns:a16="http://schemas.microsoft.com/office/drawing/2014/main" id="{E4496447-370D-ABE9-6B5E-808DBDA8845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94636" y="2460226"/>
            <a:ext cx="192899" cy="250769"/>
          </a:xfrm>
          <a:prstGeom prst="rect">
            <a:avLst/>
          </a:prstGeom>
        </p:spPr>
      </p:pic>
      <p:pic>
        <p:nvPicPr>
          <p:cNvPr id="17" name="Picture 16">
            <a:extLst>
              <a:ext uri="{FF2B5EF4-FFF2-40B4-BE49-F238E27FC236}">
                <a16:creationId xmlns:a16="http://schemas.microsoft.com/office/drawing/2014/main" id="{337E0576-F8ED-6E70-268C-DB1EBC1F088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94636" y="3641821"/>
            <a:ext cx="192899" cy="250769"/>
          </a:xfrm>
          <a:prstGeom prst="rect">
            <a:avLst/>
          </a:prstGeom>
        </p:spPr>
      </p:pic>
      <p:pic>
        <p:nvPicPr>
          <p:cNvPr id="18" name="Picture 17">
            <a:extLst>
              <a:ext uri="{FF2B5EF4-FFF2-40B4-BE49-F238E27FC236}">
                <a16:creationId xmlns:a16="http://schemas.microsoft.com/office/drawing/2014/main" id="{3A4AF968-43E6-358C-6CE0-37BD843EA0D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355828" y="3429000"/>
            <a:ext cx="947614" cy="1157443"/>
          </a:xfrm>
          <a:prstGeom prst="rect">
            <a:avLst/>
          </a:prstGeom>
        </p:spPr>
      </p:pic>
    </p:spTree>
    <p:extLst>
      <p:ext uri="{BB962C8B-B14F-4D97-AF65-F5344CB8AC3E}">
        <p14:creationId xmlns:p14="http://schemas.microsoft.com/office/powerpoint/2010/main" val="62935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39C4D5-21B5-FC74-9CA3-CA414B0BEA59}"/>
              </a:ext>
              <a:ext uri="{C183D7F6-B498-43B3-948B-1728B52AA6E4}">
                <adec:decorative xmlns:adec="http://schemas.microsoft.com/office/drawing/2017/decorative" val="1"/>
              </a:ext>
            </a:extLst>
          </p:cNvPr>
          <p:cNvPicPr>
            <a:picLocks noChangeAspect="1"/>
          </p:cNvPicPr>
          <p:nvPr/>
        </p:nvPicPr>
        <p:blipFill rotWithShape="1">
          <a:blip r:embed="rId2"/>
          <a:srcRect t="86176"/>
          <a:stretch/>
        </p:blipFill>
        <p:spPr>
          <a:xfrm>
            <a:off x="-38986" y="5947751"/>
            <a:ext cx="12269972" cy="954107"/>
          </a:xfrm>
          <a:prstGeom prst="rect">
            <a:avLst/>
          </a:prstGeom>
        </p:spPr>
      </p:pic>
      <p:sp>
        <p:nvSpPr>
          <p:cNvPr id="3" name="TextBox 2">
            <a:extLst>
              <a:ext uri="{FF2B5EF4-FFF2-40B4-BE49-F238E27FC236}">
                <a16:creationId xmlns:a16="http://schemas.microsoft.com/office/drawing/2014/main" id="{A1C5BAF4-724E-D7A8-FC7A-CFE1E2B52BE5}"/>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97E9B8D1-039A-DE59-19E2-137C84577F49}"/>
              </a:ext>
            </a:extLst>
          </p:cNvPr>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169B2009-7D00-575B-CB78-8A9FEA8959D1}"/>
              </a:ext>
            </a:extLst>
          </p:cNvPr>
          <p:cNvSpPr txBox="1"/>
          <p:nvPr/>
        </p:nvSpPr>
        <p:spPr>
          <a:xfrm>
            <a:off x="8395350" y="1156178"/>
            <a:ext cx="2634054" cy="369332"/>
          </a:xfrm>
          <a:prstGeom prst="rect">
            <a:avLst/>
          </a:prstGeom>
          <a:noFill/>
        </p:spPr>
        <p:txBody>
          <a:bodyPr wrap="none" rtlCol="0">
            <a:spAutoFit/>
          </a:bodyPr>
          <a:lstStyle/>
          <a:p>
            <a:r>
              <a:rPr lang="en-US" b="1" dirty="0">
                <a:solidFill>
                  <a:srgbClr val="DF1F26"/>
                </a:solidFill>
                <a:latin typeface="Univers" panose="020B0503020202020204" pitchFamily="34" charset="0"/>
              </a:rPr>
              <a:t>OUR CORE BUSINESS</a:t>
            </a:r>
          </a:p>
        </p:txBody>
      </p:sp>
      <p:sp>
        <p:nvSpPr>
          <p:cNvPr id="6" name="TextBox 5">
            <a:extLst>
              <a:ext uri="{FF2B5EF4-FFF2-40B4-BE49-F238E27FC236}">
                <a16:creationId xmlns:a16="http://schemas.microsoft.com/office/drawing/2014/main" id="{5B9F460A-8039-7E44-A68F-992E6DA62FB4}"/>
              </a:ext>
            </a:extLst>
          </p:cNvPr>
          <p:cNvSpPr txBox="1"/>
          <p:nvPr/>
        </p:nvSpPr>
        <p:spPr>
          <a:xfrm>
            <a:off x="8395350" y="1525510"/>
            <a:ext cx="3261114" cy="263149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srgbClr val="000000"/>
                </a:solidFill>
                <a:effectLst/>
                <a:uLnTx/>
                <a:uFillTx/>
                <a:latin typeface="Univers" panose="020B0503020202020204" pitchFamily="34" charset="0"/>
                <a:ea typeface="Canva Sans"/>
                <a:cs typeface="Arial" panose="020B0604020202020204" pitchFamily="34" charset="0"/>
              </a:rPr>
              <a:t>Mobile Energy, Delivered Locally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srgbClr val="000000"/>
                </a:solidFill>
                <a:effectLst/>
                <a:uLnTx/>
                <a:uFillTx/>
                <a:latin typeface="Univers" panose="020B0503020202020204" pitchFamily="34" charset="0"/>
                <a:ea typeface="Canva Sans"/>
                <a:cs typeface="Arial" panose="020B0604020202020204" pitchFamily="34" charset="0"/>
              </a:rPr>
              <a:t>Hybrid Systems (Battery Systems + Generator)</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srgbClr val="000000"/>
                </a:solidFill>
                <a:effectLst/>
                <a:uLnTx/>
                <a:uFillTx/>
                <a:latin typeface="Univers" panose="020B0503020202020204" pitchFamily="34" charset="0"/>
                <a:ea typeface="Canva Sans"/>
                <a:cs typeface="Arial" panose="020B0604020202020204" pitchFamily="34" charset="0"/>
              </a:rPr>
              <a:t>Natural Gas/Propane Powered Generators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prstClr val="black"/>
                </a:solidFill>
                <a:effectLst/>
                <a:uLnTx/>
                <a:uFillTx/>
                <a:latin typeface="Univers" panose="020B0503020202020204" pitchFamily="34" charset="0"/>
                <a:ea typeface="Canva Sans"/>
                <a:cs typeface="Arial" panose="020B0604020202020204" pitchFamily="34" charset="0"/>
              </a:rPr>
              <a:t>Mobile</a:t>
            </a:r>
            <a:r>
              <a:rPr kumimoji="0" lang="en-US" sz="1400" u="none" strike="noStrike" kern="1200" cap="none" spc="0" normalizeH="0" baseline="0" noProof="0" dirty="0">
                <a:ln>
                  <a:noFill/>
                </a:ln>
                <a:solidFill>
                  <a:srgbClr val="000000"/>
                </a:solidFill>
                <a:effectLst/>
                <a:uLnTx/>
                <a:uFillTx/>
                <a:latin typeface="Univers" panose="020B0503020202020204" pitchFamily="34" charset="0"/>
                <a:ea typeface="Canva Sans"/>
                <a:cs typeface="Arial" panose="020B0604020202020204" pitchFamily="34" charset="0"/>
              </a:rPr>
              <a:t> EV Charging Solutions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srgbClr val="000000"/>
                </a:solidFill>
                <a:effectLst/>
                <a:uLnTx/>
                <a:uFillTx/>
                <a:latin typeface="Univers" panose="020B0503020202020204" pitchFamily="34" charset="0"/>
                <a:ea typeface="Canva Sans"/>
                <a:cs typeface="Arial" panose="020B0604020202020204" pitchFamily="34" charset="0"/>
              </a:rPr>
              <a:t>Industrial Engine Repair &amp; Remanufacturing</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u="none" strike="noStrike" kern="1200" cap="none" spc="0" normalizeH="0" baseline="0" noProof="0" dirty="0">
                <a:ln>
                  <a:noFill/>
                </a:ln>
                <a:solidFill>
                  <a:srgbClr val="000000"/>
                </a:solidFill>
                <a:effectLst/>
                <a:uLnTx/>
                <a:uFillTx/>
                <a:latin typeface="Univers" panose="020B0503020202020204" pitchFamily="34" charset="0"/>
                <a:ea typeface="Canva Sans"/>
                <a:cs typeface="Arial" panose="020B0604020202020204" pitchFamily="34" charset="0"/>
              </a:rPr>
              <a:t>Rapid Prototyping &amp; Manufacturing</a:t>
            </a:r>
          </a:p>
        </p:txBody>
      </p:sp>
      <p:pic>
        <p:nvPicPr>
          <p:cNvPr id="7" name="Picture 6" descr="A building with a sign in front of it&#10;&#10;Description automatically generated">
            <a:extLst>
              <a:ext uri="{FF2B5EF4-FFF2-40B4-BE49-F238E27FC236}">
                <a16:creationId xmlns:a16="http://schemas.microsoft.com/office/drawing/2014/main" id="{E1FF41A6-5C9D-D0E4-3C48-6B11AD87C52D}"/>
              </a:ext>
            </a:extLst>
          </p:cNvPr>
          <p:cNvPicPr>
            <a:picLocks noChangeAspect="1"/>
          </p:cNvPicPr>
          <p:nvPr/>
        </p:nvPicPr>
        <p:blipFill rotWithShape="1">
          <a:blip r:embed="rId4"/>
          <a:srcRect t="8470" b="24669"/>
          <a:stretch/>
        </p:blipFill>
        <p:spPr>
          <a:xfrm>
            <a:off x="535537" y="943488"/>
            <a:ext cx="7601610" cy="3388315"/>
          </a:xfrm>
          <a:prstGeom prst="rect">
            <a:avLst/>
          </a:prstGeom>
        </p:spPr>
      </p:pic>
      <p:sp>
        <p:nvSpPr>
          <p:cNvPr id="8" name="TextBox 7">
            <a:extLst>
              <a:ext uri="{FF2B5EF4-FFF2-40B4-BE49-F238E27FC236}">
                <a16:creationId xmlns:a16="http://schemas.microsoft.com/office/drawing/2014/main" id="{71017D49-B784-76AF-4C2B-2558015A8123}"/>
              </a:ext>
            </a:extLst>
          </p:cNvPr>
          <p:cNvSpPr txBox="1"/>
          <p:nvPr/>
        </p:nvSpPr>
        <p:spPr>
          <a:xfrm>
            <a:off x="535537" y="4486091"/>
            <a:ext cx="7601610" cy="954107"/>
          </a:xfrm>
          <a:prstGeom prst="rect">
            <a:avLst/>
          </a:prstGeom>
          <a:noFill/>
        </p:spPr>
        <p:txBody>
          <a:bodyPr wrap="square" rtlCol="0">
            <a:spAutoFit/>
          </a:bodyPr>
          <a:lstStyle/>
          <a:p>
            <a:r>
              <a:rPr kumimoji="0" lang="en-US" sz="1400" u="none" strike="noStrike" kern="1200" cap="none" spc="0" normalizeH="0" baseline="0" noProof="0" dirty="0">
                <a:ln>
                  <a:noFill/>
                </a:ln>
                <a:solidFill>
                  <a:srgbClr val="000000"/>
                </a:solidFill>
                <a:effectLst/>
                <a:uLnTx/>
                <a:uFillTx/>
                <a:latin typeface="Univers" panose="020B0503020202020204" pitchFamily="34" charset="0"/>
                <a:cs typeface="Arial" panose="020B0604020202020204" pitchFamily="34" charset="0"/>
              </a:rPr>
              <a:t>Founded in 1973 and headquartered in Casper, WY, Moser Energy Systems is the leader in engineering, manufacturing, and servicing industrial prime power and standby, distributed power generation systems</a:t>
            </a:r>
          </a:p>
          <a:p>
            <a:endParaRPr lang="en-US" sz="1400" dirty="0">
              <a:latin typeface="Univers" panose="020B0503020202020204" pitchFamily="34" charset="0"/>
            </a:endParaRPr>
          </a:p>
        </p:txBody>
      </p:sp>
    </p:spTree>
    <p:extLst>
      <p:ext uri="{BB962C8B-B14F-4D97-AF65-F5344CB8AC3E}">
        <p14:creationId xmlns:p14="http://schemas.microsoft.com/office/powerpoint/2010/main" val="3930218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pic>
        <p:nvPicPr>
          <p:cNvPr id="5" name="Picture 4">
            <a:extLst>
              <a:ext uri="{FF2B5EF4-FFF2-40B4-BE49-F238E27FC236}">
                <a16:creationId xmlns:a16="http://schemas.microsoft.com/office/drawing/2014/main" id="{87DF4FAC-1BCB-8F96-C09C-6C78B6ABE7EB}"/>
              </a:ext>
            </a:extLst>
          </p:cNvPr>
          <p:cNvPicPr/>
          <p:nvPr/>
        </p:nvPicPr>
        <p:blipFill>
          <a:blip r:embed="rId4"/>
          <a:srcRect/>
          <a:stretch/>
        </p:blipFill>
        <p:spPr>
          <a:xfrm>
            <a:off x="-38985" y="-237087"/>
            <a:ext cx="12269969" cy="6901857"/>
          </a:xfrm>
          <a:prstGeom prst="rect">
            <a:avLst/>
          </a:prstGeom>
        </p:spPr>
      </p:pic>
      <p:sp>
        <p:nvSpPr>
          <p:cNvPr id="6" name="TextBox 5">
            <a:extLst>
              <a:ext uri="{FF2B5EF4-FFF2-40B4-BE49-F238E27FC236}">
                <a16:creationId xmlns:a16="http://schemas.microsoft.com/office/drawing/2014/main" id="{171A9258-A16D-3A19-C57E-0599D4E0080E}"/>
              </a:ext>
            </a:extLst>
          </p:cNvPr>
          <p:cNvSpPr txBox="1"/>
          <p:nvPr/>
        </p:nvSpPr>
        <p:spPr>
          <a:xfrm>
            <a:off x="699569" y="411961"/>
            <a:ext cx="7301999"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HIDS POWER SYSTEM MODEL BASELINE</a:t>
            </a:r>
          </a:p>
        </p:txBody>
      </p:sp>
      <p:grpSp>
        <p:nvGrpSpPr>
          <p:cNvPr id="7" name="Group 6">
            <a:extLst>
              <a:ext uri="{FF2B5EF4-FFF2-40B4-BE49-F238E27FC236}">
                <a16:creationId xmlns:a16="http://schemas.microsoft.com/office/drawing/2014/main" id="{73617F30-0CB9-0300-5E3D-28E3FECD4B1E}"/>
              </a:ext>
            </a:extLst>
          </p:cNvPr>
          <p:cNvGrpSpPr/>
          <p:nvPr/>
        </p:nvGrpSpPr>
        <p:grpSpPr>
          <a:xfrm>
            <a:off x="7355817" y="1640766"/>
            <a:ext cx="3870539" cy="818122"/>
            <a:chOff x="6982058" y="1413885"/>
            <a:chExt cx="3870539" cy="818122"/>
          </a:xfrm>
        </p:grpSpPr>
        <p:sp>
          <p:nvSpPr>
            <p:cNvPr id="8" name="Rectangle 7">
              <a:extLst>
                <a:ext uri="{FF2B5EF4-FFF2-40B4-BE49-F238E27FC236}">
                  <a16:creationId xmlns:a16="http://schemas.microsoft.com/office/drawing/2014/main" id="{21D4DE8C-45D6-8076-1951-F6F2490F047A}"/>
                </a:ext>
              </a:extLst>
            </p:cNvPr>
            <p:cNvSpPr/>
            <p:nvPr/>
          </p:nvSpPr>
          <p:spPr>
            <a:xfrm>
              <a:off x="6982058" y="1413885"/>
              <a:ext cx="3870539" cy="818122"/>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A50BC92-FD6E-26CD-8011-54CFD1280087}"/>
                </a:ext>
              </a:extLst>
            </p:cNvPr>
            <p:cNvSpPr txBox="1"/>
            <p:nvPr/>
          </p:nvSpPr>
          <p:spPr>
            <a:xfrm>
              <a:off x="7034432" y="1468308"/>
              <a:ext cx="3765790" cy="738664"/>
            </a:xfrm>
            <a:prstGeom prst="rect">
              <a:avLst/>
            </a:prstGeom>
            <a:noFill/>
          </p:spPr>
          <p:txBody>
            <a:bodyPr wrap="square" rtlCol="0">
              <a:spAutoFit/>
            </a:bodyPr>
            <a:lstStyle/>
            <a:p>
              <a:r>
                <a:rPr lang="en-US" sz="1400" dirty="0">
                  <a:solidFill>
                    <a:schemeClr val="bg1"/>
                  </a:solidFill>
                  <a:latin typeface="Univers" panose="020B0503020202020204" pitchFamily="34" charset="0"/>
                </a:rPr>
                <a:t>The ELC score goes higher as the power system’s life advances through the life cycle.</a:t>
              </a:r>
            </a:p>
          </p:txBody>
        </p:sp>
      </p:grpSp>
      <p:grpSp>
        <p:nvGrpSpPr>
          <p:cNvPr id="10" name="Group 9">
            <a:extLst>
              <a:ext uri="{FF2B5EF4-FFF2-40B4-BE49-F238E27FC236}">
                <a16:creationId xmlns:a16="http://schemas.microsoft.com/office/drawing/2014/main" id="{F050B0D9-4DC2-61A0-C360-8A6DEE5B289A}"/>
              </a:ext>
            </a:extLst>
          </p:cNvPr>
          <p:cNvGrpSpPr/>
          <p:nvPr/>
        </p:nvGrpSpPr>
        <p:grpSpPr>
          <a:xfrm>
            <a:off x="7355817" y="2705058"/>
            <a:ext cx="3870539" cy="1022277"/>
            <a:chOff x="6982058" y="2732268"/>
            <a:chExt cx="3870539" cy="1022277"/>
          </a:xfrm>
        </p:grpSpPr>
        <p:sp>
          <p:nvSpPr>
            <p:cNvPr id="11" name="Rectangle 10">
              <a:extLst>
                <a:ext uri="{FF2B5EF4-FFF2-40B4-BE49-F238E27FC236}">
                  <a16:creationId xmlns:a16="http://schemas.microsoft.com/office/drawing/2014/main" id="{4BA85295-3AF3-1E8C-26B5-E01585123C7B}"/>
                </a:ext>
              </a:extLst>
            </p:cNvPr>
            <p:cNvSpPr/>
            <p:nvPr/>
          </p:nvSpPr>
          <p:spPr>
            <a:xfrm>
              <a:off x="6982058" y="2746016"/>
              <a:ext cx="3870539" cy="1008529"/>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863401A-B2B6-D024-039A-EC405B1E89D6}"/>
                </a:ext>
              </a:extLst>
            </p:cNvPr>
            <p:cNvSpPr txBox="1"/>
            <p:nvPr/>
          </p:nvSpPr>
          <p:spPr>
            <a:xfrm>
              <a:off x="7034432" y="2732268"/>
              <a:ext cx="3765790" cy="954107"/>
            </a:xfrm>
            <a:prstGeom prst="rect">
              <a:avLst/>
            </a:prstGeom>
            <a:noFill/>
          </p:spPr>
          <p:txBody>
            <a:bodyPr wrap="square" rtlCol="0">
              <a:spAutoFit/>
            </a:bodyPr>
            <a:lstStyle/>
            <a:p>
              <a:r>
                <a:rPr lang="en-US" sz="1400" dirty="0">
                  <a:solidFill>
                    <a:schemeClr val="bg1"/>
                  </a:solidFill>
                  <a:latin typeface="Univers" panose="020B0503020202020204" pitchFamily="34" charset="0"/>
                </a:rPr>
                <a:t>The power system’s digital twin is saved to the hybrid controller and uses the data to establish ELC scoring relative to the specific digital twin. </a:t>
              </a:r>
            </a:p>
          </p:txBody>
        </p:sp>
      </p:grpSp>
      <p:grpSp>
        <p:nvGrpSpPr>
          <p:cNvPr id="13" name="Group 12">
            <a:extLst>
              <a:ext uri="{FF2B5EF4-FFF2-40B4-BE49-F238E27FC236}">
                <a16:creationId xmlns:a16="http://schemas.microsoft.com/office/drawing/2014/main" id="{04BEDEEE-E6F9-EBC4-6EC2-C1E39C7263CE}"/>
              </a:ext>
            </a:extLst>
          </p:cNvPr>
          <p:cNvGrpSpPr/>
          <p:nvPr/>
        </p:nvGrpSpPr>
        <p:grpSpPr>
          <a:xfrm>
            <a:off x="7355815" y="3997208"/>
            <a:ext cx="3870539" cy="909433"/>
            <a:chOff x="6982058" y="3887385"/>
            <a:chExt cx="3870539" cy="909433"/>
          </a:xfrm>
        </p:grpSpPr>
        <p:sp>
          <p:nvSpPr>
            <p:cNvPr id="14" name="Rectangle 13">
              <a:extLst>
                <a:ext uri="{FF2B5EF4-FFF2-40B4-BE49-F238E27FC236}">
                  <a16:creationId xmlns:a16="http://schemas.microsoft.com/office/drawing/2014/main" id="{A32A69FF-2EE2-B959-4818-D43376EE0087}"/>
                </a:ext>
              </a:extLst>
            </p:cNvPr>
            <p:cNvSpPr/>
            <p:nvPr/>
          </p:nvSpPr>
          <p:spPr>
            <a:xfrm>
              <a:off x="6982058" y="3887385"/>
              <a:ext cx="3870539" cy="909433"/>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1196637-894B-BFA2-F5D7-6D430AF49F35}"/>
                </a:ext>
                <a:ext uri="{C183D7F6-B498-43B3-948B-1728B52AA6E4}">
                  <adec:decorative xmlns:adec="http://schemas.microsoft.com/office/drawing/2017/decorative" val="0"/>
                </a:ext>
              </a:extLst>
            </p:cNvPr>
            <p:cNvSpPr txBox="1"/>
            <p:nvPr/>
          </p:nvSpPr>
          <p:spPr>
            <a:xfrm>
              <a:off x="7034432" y="3941806"/>
              <a:ext cx="3765790" cy="738664"/>
            </a:xfrm>
            <a:prstGeom prst="rect">
              <a:avLst/>
            </a:prstGeom>
            <a:noFill/>
          </p:spPr>
          <p:txBody>
            <a:bodyPr wrap="square" rtlCol="0">
              <a:spAutoFit/>
            </a:bodyPr>
            <a:lstStyle/>
            <a:p>
              <a:r>
                <a:rPr lang="en-US" sz="1400" dirty="0">
                  <a:solidFill>
                    <a:schemeClr val="bg1"/>
                  </a:solidFill>
                  <a:latin typeface="Univers" panose="020B0503020202020204" pitchFamily="34" charset="0"/>
                </a:rPr>
                <a:t>Each production power system establishes its digital twin and specific </a:t>
              </a:r>
              <a:r>
                <a:rPr lang="en-US" sz="1400" dirty="0" err="1">
                  <a:solidFill>
                    <a:schemeClr val="bg1"/>
                  </a:solidFill>
                  <a:latin typeface="Univers" panose="020B0503020202020204" pitchFamily="34" charset="0"/>
                </a:rPr>
                <a:t>zero-hour</a:t>
              </a:r>
              <a:r>
                <a:rPr lang="en-US" sz="1400" dirty="0">
                  <a:solidFill>
                    <a:schemeClr val="bg1"/>
                  </a:solidFill>
                  <a:latin typeface="Univers" panose="020B0503020202020204" pitchFamily="34" charset="0"/>
                </a:rPr>
                <a:t> HIDS baseline ELC “1” score. </a:t>
              </a:r>
            </a:p>
          </p:txBody>
        </p:sp>
      </p:grpSp>
      <p:pic>
        <p:nvPicPr>
          <p:cNvPr id="16" name="Picture 15">
            <a:extLst>
              <a:ext uri="{FF2B5EF4-FFF2-40B4-BE49-F238E27FC236}">
                <a16:creationId xmlns:a16="http://schemas.microsoft.com/office/drawing/2014/main" id="{8B05B05E-65A9-8F5A-86D4-BA056C7A391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94636" y="2460226"/>
            <a:ext cx="192899" cy="250769"/>
          </a:xfrm>
          <a:prstGeom prst="rect">
            <a:avLst/>
          </a:prstGeom>
        </p:spPr>
      </p:pic>
      <p:pic>
        <p:nvPicPr>
          <p:cNvPr id="17" name="Picture 16">
            <a:extLst>
              <a:ext uri="{FF2B5EF4-FFF2-40B4-BE49-F238E27FC236}">
                <a16:creationId xmlns:a16="http://schemas.microsoft.com/office/drawing/2014/main" id="{D485A6F6-7610-5EFC-8BBD-ED79A90851F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94636" y="3738071"/>
            <a:ext cx="192899" cy="250769"/>
          </a:xfrm>
          <a:prstGeom prst="rect">
            <a:avLst/>
          </a:prstGeom>
        </p:spPr>
      </p:pic>
      <p:pic>
        <p:nvPicPr>
          <p:cNvPr id="18" name="Picture 17">
            <a:extLst>
              <a:ext uri="{FF2B5EF4-FFF2-40B4-BE49-F238E27FC236}">
                <a16:creationId xmlns:a16="http://schemas.microsoft.com/office/drawing/2014/main" id="{99C39D6A-8F4C-9F67-9E9A-1D03AA6B021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355828" y="3429000"/>
            <a:ext cx="947614" cy="1157443"/>
          </a:xfrm>
          <a:prstGeom prst="rect">
            <a:avLst/>
          </a:prstGeom>
        </p:spPr>
      </p:pic>
    </p:spTree>
    <p:extLst>
      <p:ext uri="{BB962C8B-B14F-4D97-AF65-F5344CB8AC3E}">
        <p14:creationId xmlns:p14="http://schemas.microsoft.com/office/powerpoint/2010/main" val="3502680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grpSp>
        <p:nvGrpSpPr>
          <p:cNvPr id="19" name="Group 18">
            <a:extLst>
              <a:ext uri="{FF2B5EF4-FFF2-40B4-BE49-F238E27FC236}">
                <a16:creationId xmlns:a16="http://schemas.microsoft.com/office/drawing/2014/main" id="{B4360F8F-19A0-18A0-7C7B-3D6722E408BA}"/>
              </a:ext>
            </a:extLst>
          </p:cNvPr>
          <p:cNvGrpSpPr/>
          <p:nvPr/>
        </p:nvGrpSpPr>
        <p:grpSpPr>
          <a:xfrm>
            <a:off x="790832" y="1004664"/>
            <a:ext cx="7448640" cy="3770218"/>
            <a:chOff x="790832" y="1977080"/>
            <a:chExt cx="7448640" cy="3770218"/>
          </a:xfrm>
        </p:grpSpPr>
        <p:sp>
          <p:nvSpPr>
            <p:cNvPr id="20" name="Rectangle 19">
              <a:extLst>
                <a:ext uri="{FF2B5EF4-FFF2-40B4-BE49-F238E27FC236}">
                  <a16:creationId xmlns:a16="http://schemas.microsoft.com/office/drawing/2014/main" id="{CFAE4CBA-8E6F-F102-2B56-5DCE58FA5CA9}"/>
                </a:ext>
              </a:extLst>
            </p:cNvPr>
            <p:cNvSpPr/>
            <p:nvPr/>
          </p:nvSpPr>
          <p:spPr>
            <a:xfrm>
              <a:off x="790834" y="1977080"/>
              <a:ext cx="7448633" cy="46166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AC90DEE-7774-FB78-921D-F5581C50A5ED}"/>
                </a:ext>
              </a:extLst>
            </p:cNvPr>
            <p:cNvSpPr txBox="1"/>
            <p:nvPr/>
          </p:nvSpPr>
          <p:spPr>
            <a:xfrm>
              <a:off x="1028152" y="2027062"/>
              <a:ext cx="1608133" cy="369332"/>
            </a:xfrm>
            <a:prstGeom prst="rect">
              <a:avLst/>
            </a:prstGeom>
            <a:noFill/>
          </p:spPr>
          <p:txBody>
            <a:bodyPr wrap="none" rtlCol="0">
              <a:spAutoFit/>
            </a:bodyPr>
            <a:lstStyle/>
            <a:p>
              <a:r>
                <a:rPr lang="en-US" b="1" dirty="0">
                  <a:solidFill>
                    <a:schemeClr val="bg1"/>
                  </a:solidFill>
                  <a:latin typeface="Univers" panose="020B0503020202020204" pitchFamily="34" charset="0"/>
                </a:rPr>
                <a:t>PARAMETER</a:t>
              </a:r>
            </a:p>
          </p:txBody>
        </p:sp>
        <p:sp>
          <p:nvSpPr>
            <p:cNvPr id="22" name="TextBox 21">
              <a:extLst>
                <a:ext uri="{FF2B5EF4-FFF2-40B4-BE49-F238E27FC236}">
                  <a16:creationId xmlns:a16="http://schemas.microsoft.com/office/drawing/2014/main" id="{5E52A89D-2EC0-C7CF-1D87-605199E99BE3}"/>
                </a:ext>
              </a:extLst>
            </p:cNvPr>
            <p:cNvSpPr txBox="1"/>
            <p:nvPr/>
          </p:nvSpPr>
          <p:spPr>
            <a:xfrm>
              <a:off x="3107423" y="2027062"/>
              <a:ext cx="928459" cy="369332"/>
            </a:xfrm>
            <a:prstGeom prst="rect">
              <a:avLst/>
            </a:prstGeom>
            <a:noFill/>
          </p:spPr>
          <p:txBody>
            <a:bodyPr wrap="none" rtlCol="0">
              <a:spAutoFit/>
            </a:bodyPr>
            <a:lstStyle/>
            <a:p>
              <a:r>
                <a:rPr lang="en-US" b="1" dirty="0">
                  <a:solidFill>
                    <a:schemeClr val="bg1"/>
                  </a:solidFill>
                  <a:latin typeface="Univers" panose="020B0503020202020204" pitchFamily="34" charset="0"/>
                </a:rPr>
                <a:t>SCALE</a:t>
              </a:r>
            </a:p>
          </p:txBody>
        </p:sp>
        <p:sp>
          <p:nvSpPr>
            <p:cNvPr id="23" name="TextBox 22">
              <a:extLst>
                <a:ext uri="{FF2B5EF4-FFF2-40B4-BE49-F238E27FC236}">
                  <a16:creationId xmlns:a16="http://schemas.microsoft.com/office/drawing/2014/main" id="{48AC129A-D13D-82A3-72DA-BA0A7D0C9A27}"/>
                </a:ext>
              </a:extLst>
            </p:cNvPr>
            <p:cNvSpPr txBox="1"/>
            <p:nvPr/>
          </p:nvSpPr>
          <p:spPr>
            <a:xfrm>
              <a:off x="4359262" y="2027062"/>
              <a:ext cx="1236236" cy="369332"/>
            </a:xfrm>
            <a:prstGeom prst="rect">
              <a:avLst/>
            </a:prstGeom>
            <a:noFill/>
          </p:spPr>
          <p:txBody>
            <a:bodyPr wrap="none" rtlCol="0">
              <a:spAutoFit/>
            </a:bodyPr>
            <a:lstStyle/>
            <a:p>
              <a:r>
                <a:rPr lang="en-US" b="1" dirty="0">
                  <a:solidFill>
                    <a:schemeClr val="bg1"/>
                  </a:solidFill>
                  <a:latin typeface="Univers" panose="020B0503020202020204" pitchFamily="34" charset="0"/>
                </a:rPr>
                <a:t>READING</a:t>
              </a:r>
            </a:p>
          </p:txBody>
        </p:sp>
        <p:sp>
          <p:nvSpPr>
            <p:cNvPr id="24" name="TextBox 23">
              <a:extLst>
                <a:ext uri="{FF2B5EF4-FFF2-40B4-BE49-F238E27FC236}">
                  <a16:creationId xmlns:a16="http://schemas.microsoft.com/office/drawing/2014/main" id="{66497BF1-F9CD-9736-2022-8E7D5C4DCB5D}"/>
                </a:ext>
              </a:extLst>
            </p:cNvPr>
            <p:cNvSpPr txBox="1"/>
            <p:nvPr/>
          </p:nvSpPr>
          <p:spPr>
            <a:xfrm>
              <a:off x="5736650" y="2027062"/>
              <a:ext cx="2403222" cy="369332"/>
            </a:xfrm>
            <a:prstGeom prst="rect">
              <a:avLst/>
            </a:prstGeom>
            <a:noFill/>
          </p:spPr>
          <p:txBody>
            <a:bodyPr wrap="none" rtlCol="0">
              <a:spAutoFit/>
            </a:bodyPr>
            <a:lstStyle/>
            <a:p>
              <a:r>
                <a:rPr lang="en-US" b="1" dirty="0">
                  <a:solidFill>
                    <a:schemeClr val="bg1"/>
                  </a:solidFill>
                  <a:latin typeface="Univers" panose="020B0503020202020204" pitchFamily="34" charset="0"/>
                </a:rPr>
                <a:t>COMPOSITE SCORE</a:t>
              </a:r>
            </a:p>
          </p:txBody>
        </p:sp>
        <p:sp>
          <p:nvSpPr>
            <p:cNvPr id="25" name="TextBox 24">
              <a:extLst>
                <a:ext uri="{FF2B5EF4-FFF2-40B4-BE49-F238E27FC236}">
                  <a16:creationId xmlns:a16="http://schemas.microsoft.com/office/drawing/2014/main" id="{0AFCE4F6-A09B-7CA4-AF52-9A9AE9A51CE8}"/>
                </a:ext>
              </a:extLst>
            </p:cNvPr>
            <p:cNvSpPr txBox="1"/>
            <p:nvPr/>
          </p:nvSpPr>
          <p:spPr>
            <a:xfrm>
              <a:off x="1535502" y="2460629"/>
              <a:ext cx="593432" cy="3286669"/>
            </a:xfrm>
            <a:prstGeom prst="rect">
              <a:avLst/>
            </a:prstGeom>
            <a:noFill/>
          </p:spPr>
          <p:txBody>
            <a:bodyPr wrap="none" rtlCol="0">
              <a:spAutoFit/>
            </a:bodyPr>
            <a:lstStyle/>
            <a:p>
              <a:pPr algn="ctr">
                <a:lnSpc>
                  <a:spcPct val="150000"/>
                </a:lnSpc>
              </a:pPr>
              <a:r>
                <a:rPr lang="en-US" sz="1400" dirty="0">
                  <a:latin typeface="Univers" panose="020B0503020202020204" pitchFamily="34" charset="0"/>
                </a:rPr>
                <a:t>TPS</a:t>
              </a:r>
            </a:p>
            <a:p>
              <a:pPr algn="ctr">
                <a:lnSpc>
                  <a:spcPct val="150000"/>
                </a:lnSpc>
              </a:pPr>
              <a:r>
                <a:rPr lang="en-US" sz="1400" dirty="0">
                  <a:latin typeface="Univers" panose="020B0503020202020204" pitchFamily="34" charset="0"/>
                </a:rPr>
                <a:t>IAT</a:t>
              </a:r>
            </a:p>
            <a:p>
              <a:pPr algn="ctr">
                <a:lnSpc>
                  <a:spcPct val="150000"/>
                </a:lnSpc>
              </a:pPr>
              <a:r>
                <a:rPr lang="en-US" sz="1400" dirty="0">
                  <a:latin typeface="Univers" panose="020B0503020202020204" pitchFamily="34" charset="0"/>
                </a:rPr>
                <a:t>MAP</a:t>
              </a:r>
            </a:p>
            <a:p>
              <a:pPr algn="ctr">
                <a:lnSpc>
                  <a:spcPct val="150000"/>
                </a:lnSpc>
              </a:pPr>
              <a:r>
                <a:rPr lang="en-US" sz="1400" dirty="0">
                  <a:latin typeface="Univers" panose="020B0503020202020204" pitchFamily="34" charset="0"/>
                </a:rPr>
                <a:t>TIP</a:t>
              </a:r>
            </a:p>
            <a:p>
              <a:pPr algn="ctr">
                <a:lnSpc>
                  <a:spcPct val="150000"/>
                </a:lnSpc>
              </a:pPr>
              <a:r>
                <a:rPr lang="en-US" sz="1400" dirty="0">
                  <a:latin typeface="Univers" panose="020B0503020202020204" pitchFamily="34" charset="0"/>
                </a:rPr>
                <a:t>CCP</a:t>
              </a:r>
            </a:p>
            <a:p>
              <a:pPr algn="ctr">
                <a:lnSpc>
                  <a:spcPct val="150000"/>
                </a:lnSpc>
              </a:pPr>
              <a:r>
                <a:rPr lang="en-US" sz="1400" dirty="0">
                  <a:latin typeface="Univers" panose="020B0503020202020204" pitchFamily="34" charset="0"/>
                </a:rPr>
                <a:t>ECT</a:t>
              </a:r>
            </a:p>
            <a:p>
              <a:pPr algn="ctr">
                <a:lnSpc>
                  <a:spcPct val="150000"/>
                </a:lnSpc>
              </a:pPr>
              <a:r>
                <a:rPr lang="en-US" sz="1400" dirty="0">
                  <a:latin typeface="Univers" panose="020B0503020202020204" pitchFamily="34" charset="0"/>
                </a:rPr>
                <a:t>VIB</a:t>
              </a:r>
            </a:p>
            <a:p>
              <a:pPr algn="ctr">
                <a:lnSpc>
                  <a:spcPct val="150000"/>
                </a:lnSpc>
              </a:pPr>
              <a:r>
                <a:rPr lang="en-US" sz="1400" dirty="0">
                  <a:latin typeface="Univers" panose="020B0503020202020204" pitchFamily="34" charset="0"/>
                </a:rPr>
                <a:t>FF</a:t>
              </a:r>
            </a:p>
            <a:p>
              <a:pPr algn="ctr">
                <a:lnSpc>
                  <a:spcPct val="150000"/>
                </a:lnSpc>
              </a:pPr>
              <a:r>
                <a:rPr lang="en-US" sz="1400" dirty="0">
                  <a:latin typeface="Univers" panose="020B0503020202020204" pitchFamily="34" charset="0"/>
                </a:rPr>
                <a:t>EGT</a:t>
              </a:r>
            </a:p>
            <a:p>
              <a:pPr algn="ctr">
                <a:lnSpc>
                  <a:spcPct val="150000"/>
                </a:lnSpc>
              </a:pPr>
              <a:r>
                <a:rPr lang="en-US" sz="1400" dirty="0">
                  <a:latin typeface="Univers" panose="020B0503020202020204" pitchFamily="34" charset="0"/>
                </a:rPr>
                <a:t>RR</a:t>
              </a:r>
            </a:p>
          </p:txBody>
        </p:sp>
        <p:sp>
          <p:nvSpPr>
            <p:cNvPr id="26" name="TextBox 25">
              <a:extLst>
                <a:ext uri="{FF2B5EF4-FFF2-40B4-BE49-F238E27FC236}">
                  <a16:creationId xmlns:a16="http://schemas.microsoft.com/office/drawing/2014/main" id="{C76979CB-C9F6-D8A3-C2CE-05FB369F5EF0}"/>
                </a:ext>
              </a:extLst>
            </p:cNvPr>
            <p:cNvSpPr txBox="1"/>
            <p:nvPr/>
          </p:nvSpPr>
          <p:spPr>
            <a:xfrm>
              <a:off x="3190779" y="2460629"/>
              <a:ext cx="761747" cy="3286669"/>
            </a:xfrm>
            <a:prstGeom prst="rect">
              <a:avLst/>
            </a:prstGeom>
            <a:noFill/>
          </p:spPr>
          <p:txBody>
            <a:bodyPr wrap="none" rtlCol="0">
              <a:spAutoFit/>
            </a:bodyPr>
            <a:lstStyle/>
            <a:p>
              <a:pPr algn="ctr">
                <a:lnSpc>
                  <a:spcPct val="150000"/>
                </a:lnSpc>
              </a:pPr>
              <a:r>
                <a:rPr lang="en-US" sz="1400" dirty="0">
                  <a:latin typeface="Univers" panose="020B0503020202020204" pitchFamily="34" charset="0"/>
                </a:rPr>
                <a:t>1 to 10</a:t>
              </a:r>
            </a:p>
            <a:p>
              <a:pPr algn="ctr">
                <a:lnSpc>
                  <a:spcPct val="150000"/>
                </a:lnSpc>
              </a:pPr>
              <a:r>
                <a:rPr lang="en-US" sz="1400" dirty="0">
                  <a:latin typeface="Univers" panose="020B0503020202020204" pitchFamily="34" charset="0"/>
                </a:rPr>
                <a:t>1 to 10</a:t>
              </a:r>
            </a:p>
            <a:p>
              <a:pPr algn="ctr">
                <a:lnSpc>
                  <a:spcPct val="150000"/>
                </a:lnSpc>
              </a:pPr>
              <a:r>
                <a:rPr lang="en-US" sz="1400" dirty="0">
                  <a:latin typeface="Univers" panose="020B0503020202020204" pitchFamily="34" charset="0"/>
                </a:rPr>
                <a:t>1 to 10</a:t>
              </a:r>
            </a:p>
            <a:p>
              <a:pPr algn="ctr">
                <a:lnSpc>
                  <a:spcPct val="150000"/>
                </a:lnSpc>
              </a:pPr>
              <a:r>
                <a:rPr lang="en-US" sz="1400" dirty="0">
                  <a:latin typeface="Univers" panose="020B0503020202020204" pitchFamily="34" charset="0"/>
                </a:rPr>
                <a:t>1 to 10</a:t>
              </a:r>
            </a:p>
            <a:p>
              <a:pPr algn="ctr">
                <a:lnSpc>
                  <a:spcPct val="150000"/>
                </a:lnSpc>
              </a:pPr>
              <a:r>
                <a:rPr lang="en-US" sz="1400" dirty="0">
                  <a:latin typeface="Univers" panose="020B0503020202020204" pitchFamily="34" charset="0"/>
                </a:rPr>
                <a:t>1 to 10</a:t>
              </a:r>
            </a:p>
            <a:p>
              <a:pPr algn="ctr">
                <a:lnSpc>
                  <a:spcPct val="150000"/>
                </a:lnSpc>
              </a:pPr>
              <a:r>
                <a:rPr lang="en-US" sz="1400" dirty="0">
                  <a:latin typeface="Univers" panose="020B0503020202020204" pitchFamily="34" charset="0"/>
                </a:rPr>
                <a:t>1 to 10</a:t>
              </a:r>
            </a:p>
            <a:p>
              <a:pPr algn="ctr">
                <a:lnSpc>
                  <a:spcPct val="150000"/>
                </a:lnSpc>
              </a:pPr>
              <a:r>
                <a:rPr lang="en-US" sz="1400" dirty="0">
                  <a:latin typeface="Univers" panose="020B0503020202020204" pitchFamily="34" charset="0"/>
                </a:rPr>
                <a:t>1 to 10</a:t>
              </a:r>
            </a:p>
            <a:p>
              <a:pPr algn="ctr">
                <a:lnSpc>
                  <a:spcPct val="150000"/>
                </a:lnSpc>
              </a:pPr>
              <a:r>
                <a:rPr lang="en-US" sz="1400" dirty="0">
                  <a:latin typeface="Univers" panose="020B0503020202020204" pitchFamily="34" charset="0"/>
                </a:rPr>
                <a:t>1 to 10</a:t>
              </a:r>
            </a:p>
            <a:p>
              <a:pPr algn="ctr">
                <a:lnSpc>
                  <a:spcPct val="150000"/>
                </a:lnSpc>
              </a:pPr>
              <a:r>
                <a:rPr lang="en-US" sz="1400" dirty="0">
                  <a:latin typeface="Univers" panose="020B0503020202020204" pitchFamily="34" charset="0"/>
                </a:rPr>
                <a:t>1 to 10</a:t>
              </a:r>
            </a:p>
            <a:p>
              <a:pPr algn="ctr">
                <a:lnSpc>
                  <a:spcPct val="150000"/>
                </a:lnSpc>
              </a:pPr>
              <a:r>
                <a:rPr lang="en-US" sz="1400" dirty="0">
                  <a:latin typeface="Univers" panose="020B0503020202020204" pitchFamily="34" charset="0"/>
                </a:rPr>
                <a:t>1 to 10</a:t>
              </a:r>
            </a:p>
          </p:txBody>
        </p:sp>
        <p:sp>
          <p:nvSpPr>
            <p:cNvPr id="27" name="TextBox 26">
              <a:extLst>
                <a:ext uri="{FF2B5EF4-FFF2-40B4-BE49-F238E27FC236}">
                  <a16:creationId xmlns:a16="http://schemas.microsoft.com/office/drawing/2014/main" id="{175719F6-2D9E-9E1F-C428-4C2BDF610B9E}"/>
                </a:ext>
              </a:extLst>
            </p:cNvPr>
            <p:cNvSpPr txBox="1"/>
            <p:nvPr/>
          </p:nvSpPr>
          <p:spPr>
            <a:xfrm>
              <a:off x="4835354" y="2460629"/>
              <a:ext cx="284052" cy="3286669"/>
            </a:xfrm>
            <a:prstGeom prst="rect">
              <a:avLst/>
            </a:prstGeom>
            <a:noFill/>
          </p:spPr>
          <p:txBody>
            <a:bodyPr wrap="none" rtlCol="0">
              <a:spAutoFit/>
            </a:bodyPr>
            <a:lstStyle/>
            <a:p>
              <a:pPr algn="ctr">
                <a:lnSpc>
                  <a:spcPct val="150000"/>
                </a:lnSpc>
              </a:pPr>
              <a:r>
                <a:rPr lang="en-US" sz="1400" dirty="0">
                  <a:latin typeface="Univers" panose="020B0503020202020204" pitchFamily="34" charset="0"/>
                </a:rPr>
                <a:t>7</a:t>
              </a:r>
            </a:p>
            <a:p>
              <a:pPr algn="ctr">
                <a:lnSpc>
                  <a:spcPct val="150000"/>
                </a:lnSpc>
              </a:pPr>
              <a:r>
                <a:rPr lang="en-US" sz="1400" dirty="0">
                  <a:latin typeface="Univers" panose="020B0503020202020204" pitchFamily="34" charset="0"/>
                </a:rPr>
                <a:t>6</a:t>
              </a:r>
            </a:p>
            <a:p>
              <a:pPr algn="ctr">
                <a:lnSpc>
                  <a:spcPct val="150000"/>
                </a:lnSpc>
              </a:pPr>
              <a:r>
                <a:rPr lang="en-US" sz="1400" dirty="0">
                  <a:latin typeface="Univers" panose="020B0503020202020204" pitchFamily="34" charset="0"/>
                </a:rPr>
                <a:t>6</a:t>
              </a:r>
            </a:p>
            <a:p>
              <a:pPr algn="ctr">
                <a:lnSpc>
                  <a:spcPct val="150000"/>
                </a:lnSpc>
              </a:pPr>
              <a:r>
                <a:rPr lang="en-US" sz="1400" dirty="0">
                  <a:latin typeface="Univers" panose="020B0503020202020204" pitchFamily="34" charset="0"/>
                </a:rPr>
                <a:t>6</a:t>
              </a:r>
            </a:p>
            <a:p>
              <a:pPr algn="ctr">
                <a:lnSpc>
                  <a:spcPct val="150000"/>
                </a:lnSpc>
              </a:pPr>
              <a:r>
                <a:rPr lang="en-US" sz="1400" dirty="0">
                  <a:latin typeface="Univers" panose="020B0503020202020204" pitchFamily="34" charset="0"/>
                </a:rPr>
                <a:t>5</a:t>
              </a:r>
            </a:p>
            <a:p>
              <a:pPr algn="ctr">
                <a:lnSpc>
                  <a:spcPct val="150000"/>
                </a:lnSpc>
              </a:pPr>
              <a:r>
                <a:rPr lang="en-US" sz="1400" dirty="0">
                  <a:latin typeface="Univers" panose="020B0503020202020204" pitchFamily="34" charset="0"/>
                </a:rPr>
                <a:t>5</a:t>
              </a:r>
            </a:p>
            <a:p>
              <a:pPr algn="ctr">
                <a:lnSpc>
                  <a:spcPct val="150000"/>
                </a:lnSpc>
              </a:pPr>
              <a:r>
                <a:rPr lang="en-US" sz="1400" dirty="0">
                  <a:latin typeface="Univers" panose="020B0503020202020204" pitchFamily="34" charset="0"/>
                </a:rPr>
                <a:t>6</a:t>
              </a:r>
            </a:p>
            <a:p>
              <a:pPr algn="ctr">
                <a:lnSpc>
                  <a:spcPct val="150000"/>
                </a:lnSpc>
              </a:pPr>
              <a:r>
                <a:rPr lang="en-US" sz="1400" dirty="0">
                  <a:latin typeface="Univers" panose="020B0503020202020204" pitchFamily="34" charset="0"/>
                </a:rPr>
                <a:t>5</a:t>
              </a:r>
            </a:p>
            <a:p>
              <a:pPr algn="ctr">
                <a:lnSpc>
                  <a:spcPct val="150000"/>
                </a:lnSpc>
              </a:pPr>
              <a:r>
                <a:rPr lang="en-US" sz="1400" dirty="0">
                  <a:latin typeface="Univers" panose="020B0503020202020204" pitchFamily="34" charset="0"/>
                </a:rPr>
                <a:t>6</a:t>
              </a:r>
            </a:p>
            <a:p>
              <a:pPr algn="ctr">
                <a:lnSpc>
                  <a:spcPct val="150000"/>
                </a:lnSpc>
              </a:pPr>
              <a:r>
                <a:rPr lang="en-US" sz="1400" dirty="0">
                  <a:latin typeface="Univers" panose="020B0503020202020204" pitchFamily="34" charset="0"/>
                </a:rPr>
                <a:t>7</a:t>
              </a:r>
            </a:p>
          </p:txBody>
        </p:sp>
        <p:sp>
          <p:nvSpPr>
            <p:cNvPr id="28" name="TextBox 27">
              <a:extLst>
                <a:ext uri="{FF2B5EF4-FFF2-40B4-BE49-F238E27FC236}">
                  <a16:creationId xmlns:a16="http://schemas.microsoft.com/office/drawing/2014/main" id="{09E98895-D1BB-49DE-71B2-00660AFCA354}"/>
                </a:ext>
              </a:extLst>
            </p:cNvPr>
            <p:cNvSpPr txBox="1"/>
            <p:nvPr/>
          </p:nvSpPr>
          <p:spPr>
            <a:xfrm>
              <a:off x="6223161" y="3349478"/>
              <a:ext cx="1430200" cy="1538883"/>
            </a:xfrm>
            <a:prstGeom prst="rect">
              <a:avLst/>
            </a:prstGeom>
            <a:noFill/>
          </p:spPr>
          <p:txBody>
            <a:bodyPr wrap="none" rtlCol="0">
              <a:spAutoFit/>
            </a:bodyPr>
            <a:lstStyle/>
            <a:p>
              <a:pPr algn="ctr"/>
              <a:r>
                <a:rPr lang="en-US" sz="2400" b="1" dirty="0">
                  <a:solidFill>
                    <a:srgbClr val="00B050"/>
                  </a:solidFill>
                  <a:latin typeface="Univers" panose="020B0503020202020204" pitchFamily="34" charset="0"/>
                </a:rPr>
                <a:t>5.9</a:t>
              </a:r>
            </a:p>
            <a:p>
              <a:pPr algn="ctr"/>
              <a:endParaRPr lang="en-US" sz="1400" dirty="0">
                <a:latin typeface="Univers" panose="020B0503020202020204" pitchFamily="34" charset="0"/>
              </a:endParaRPr>
            </a:p>
            <a:p>
              <a:pPr algn="ctr"/>
              <a:r>
                <a:rPr lang="en-US" sz="1400" dirty="0">
                  <a:latin typeface="Univers" panose="020B0503020202020204" pitchFamily="34" charset="0"/>
                </a:rPr>
                <a:t>Average Score</a:t>
              </a:r>
            </a:p>
            <a:p>
              <a:pPr algn="ctr"/>
              <a:r>
                <a:rPr lang="en-US" sz="1400" dirty="0">
                  <a:solidFill>
                    <a:srgbClr val="00B050"/>
                  </a:solidFill>
                  <a:latin typeface="Univers" panose="020B0503020202020204" pitchFamily="34" charset="0"/>
                </a:rPr>
                <a:t>5.6</a:t>
              </a:r>
            </a:p>
            <a:p>
              <a:pPr algn="ctr"/>
              <a:r>
                <a:rPr lang="en-US" sz="1400" dirty="0">
                  <a:latin typeface="Univers" panose="020B0503020202020204" pitchFamily="34" charset="0"/>
                </a:rPr>
                <a:t>Hours to EOL</a:t>
              </a:r>
            </a:p>
            <a:p>
              <a:pPr algn="ctr"/>
              <a:r>
                <a:rPr lang="en-US" sz="1400" dirty="0">
                  <a:latin typeface="Univers" panose="020B0503020202020204" pitchFamily="34" charset="0"/>
                </a:rPr>
                <a:t>28,000</a:t>
              </a:r>
            </a:p>
          </p:txBody>
        </p:sp>
        <p:sp>
          <p:nvSpPr>
            <p:cNvPr id="29" name="Rectangle 28">
              <a:extLst>
                <a:ext uri="{FF2B5EF4-FFF2-40B4-BE49-F238E27FC236}">
                  <a16:creationId xmlns:a16="http://schemas.microsoft.com/office/drawing/2014/main" id="{8F0C34F8-6A71-6FB8-32AF-FFA419F6B338}"/>
                </a:ext>
              </a:extLst>
            </p:cNvPr>
            <p:cNvSpPr/>
            <p:nvPr/>
          </p:nvSpPr>
          <p:spPr>
            <a:xfrm>
              <a:off x="790834" y="2499564"/>
              <a:ext cx="7448638" cy="3236749"/>
            </a:xfrm>
            <a:prstGeom prst="rect">
              <a:avLst/>
            </a:prstGeom>
            <a:noFill/>
            <a:ln>
              <a:solidFill>
                <a:srgbClr val="6767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807D0808-BE93-50F5-29A8-1F4A6A70F5DA}"/>
                </a:ext>
              </a:extLst>
            </p:cNvPr>
            <p:cNvCxnSpPr>
              <a:cxnSpLocks/>
            </p:cNvCxnSpPr>
            <p:nvPr/>
          </p:nvCxnSpPr>
          <p:spPr>
            <a:xfrm>
              <a:off x="790832" y="2817340"/>
              <a:ext cx="4843619"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ADDC806-F795-AE1B-D8EC-057AD268AA40}"/>
                </a:ext>
              </a:extLst>
            </p:cNvPr>
            <p:cNvCxnSpPr>
              <a:cxnSpLocks/>
            </p:cNvCxnSpPr>
            <p:nvPr/>
          </p:nvCxnSpPr>
          <p:spPr>
            <a:xfrm>
              <a:off x="790832" y="3142735"/>
              <a:ext cx="4843619"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9F4A12A-F42B-3C0D-C4A5-DEADF4F1795B}"/>
                </a:ext>
              </a:extLst>
            </p:cNvPr>
            <p:cNvCxnSpPr>
              <a:cxnSpLocks/>
            </p:cNvCxnSpPr>
            <p:nvPr/>
          </p:nvCxnSpPr>
          <p:spPr>
            <a:xfrm>
              <a:off x="790832" y="3468130"/>
              <a:ext cx="4843619"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47BAEDC4-470A-0DAF-9BD0-F2FE7A9EA3D2}"/>
                </a:ext>
              </a:extLst>
            </p:cNvPr>
            <p:cNvCxnSpPr>
              <a:cxnSpLocks/>
            </p:cNvCxnSpPr>
            <p:nvPr/>
          </p:nvCxnSpPr>
          <p:spPr>
            <a:xfrm>
              <a:off x="790832" y="3793525"/>
              <a:ext cx="4843619"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1495D3B3-30A6-1B00-6C39-EED225B9EB92}"/>
                </a:ext>
              </a:extLst>
            </p:cNvPr>
            <p:cNvCxnSpPr>
              <a:cxnSpLocks/>
            </p:cNvCxnSpPr>
            <p:nvPr/>
          </p:nvCxnSpPr>
          <p:spPr>
            <a:xfrm>
              <a:off x="790832" y="4118920"/>
              <a:ext cx="4843619"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B751A54-5144-7C44-FDF1-1EA7D950ECD2}"/>
                </a:ext>
              </a:extLst>
            </p:cNvPr>
            <p:cNvCxnSpPr>
              <a:cxnSpLocks/>
            </p:cNvCxnSpPr>
            <p:nvPr/>
          </p:nvCxnSpPr>
          <p:spPr>
            <a:xfrm>
              <a:off x="790832" y="4444315"/>
              <a:ext cx="4843619"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264BF2EC-8D9F-B3BF-8CCB-FDB956626493}"/>
                </a:ext>
              </a:extLst>
            </p:cNvPr>
            <p:cNvCxnSpPr>
              <a:cxnSpLocks/>
            </p:cNvCxnSpPr>
            <p:nvPr/>
          </p:nvCxnSpPr>
          <p:spPr>
            <a:xfrm>
              <a:off x="790832" y="4769710"/>
              <a:ext cx="4843619"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EFD08E6-DA71-BA63-A251-19166AE14891}"/>
                </a:ext>
              </a:extLst>
            </p:cNvPr>
            <p:cNvCxnSpPr>
              <a:cxnSpLocks/>
            </p:cNvCxnSpPr>
            <p:nvPr/>
          </p:nvCxnSpPr>
          <p:spPr>
            <a:xfrm>
              <a:off x="790832" y="5095105"/>
              <a:ext cx="4843619"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822F580-8A1A-B7FB-18F2-BE1B4FA53C21}"/>
                </a:ext>
              </a:extLst>
            </p:cNvPr>
            <p:cNvCxnSpPr>
              <a:cxnSpLocks/>
            </p:cNvCxnSpPr>
            <p:nvPr/>
          </p:nvCxnSpPr>
          <p:spPr>
            <a:xfrm>
              <a:off x="790832" y="5420498"/>
              <a:ext cx="4843619"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6CCA740-ECD6-61FE-5404-86158A36396D}"/>
                </a:ext>
              </a:extLst>
            </p:cNvPr>
            <p:cNvCxnSpPr>
              <a:cxnSpLocks/>
            </p:cNvCxnSpPr>
            <p:nvPr/>
          </p:nvCxnSpPr>
          <p:spPr>
            <a:xfrm>
              <a:off x="5634451" y="2499564"/>
              <a:ext cx="0" cy="3247734"/>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7D11145-BED4-18C3-1606-D06AD7FEE287}"/>
                </a:ext>
              </a:extLst>
            </p:cNvPr>
            <p:cNvCxnSpPr>
              <a:cxnSpLocks/>
            </p:cNvCxnSpPr>
            <p:nvPr/>
          </p:nvCxnSpPr>
          <p:spPr>
            <a:xfrm>
              <a:off x="4267200" y="2499564"/>
              <a:ext cx="0" cy="3247734"/>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DFDB9DF-B354-61C5-EEE4-948FD9560C55}"/>
                </a:ext>
              </a:extLst>
            </p:cNvPr>
            <p:cNvCxnSpPr>
              <a:cxnSpLocks/>
            </p:cNvCxnSpPr>
            <p:nvPr/>
          </p:nvCxnSpPr>
          <p:spPr>
            <a:xfrm>
              <a:off x="2850293" y="2499564"/>
              <a:ext cx="0" cy="3247734"/>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grpSp>
      <p:sp>
        <p:nvSpPr>
          <p:cNvPr id="42" name="Rectangle 41">
            <a:extLst>
              <a:ext uri="{FF2B5EF4-FFF2-40B4-BE49-F238E27FC236}">
                <a16:creationId xmlns:a16="http://schemas.microsoft.com/office/drawing/2014/main" id="{D8448647-46B9-BA39-2924-056AEAEF1B3C}"/>
              </a:ext>
            </a:extLst>
          </p:cNvPr>
          <p:cNvSpPr/>
          <p:nvPr/>
        </p:nvSpPr>
        <p:spPr>
          <a:xfrm>
            <a:off x="4950684" y="4972789"/>
            <a:ext cx="2061677" cy="822192"/>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FEC53AB-BC2B-77FF-F0D9-F33C101C3512}"/>
              </a:ext>
            </a:extLst>
          </p:cNvPr>
          <p:cNvSpPr/>
          <p:nvPr/>
        </p:nvSpPr>
        <p:spPr>
          <a:xfrm>
            <a:off x="7138480" y="4962642"/>
            <a:ext cx="2644259" cy="832339"/>
          </a:xfrm>
          <a:prstGeom prst="rect">
            <a:avLst/>
          </a:prstGeom>
          <a:solidFill>
            <a:srgbClr val="6767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8B29B2B3-84DB-2937-9714-0D19D625375F}"/>
              </a:ext>
            </a:extLst>
          </p:cNvPr>
          <p:cNvSpPr txBox="1"/>
          <p:nvPr/>
        </p:nvSpPr>
        <p:spPr>
          <a:xfrm>
            <a:off x="699569" y="411961"/>
            <a:ext cx="3114955"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HIDS ELC SCORE</a:t>
            </a:r>
          </a:p>
        </p:txBody>
      </p:sp>
      <p:sp>
        <p:nvSpPr>
          <p:cNvPr id="45" name="TextBox 44">
            <a:extLst>
              <a:ext uri="{FF2B5EF4-FFF2-40B4-BE49-F238E27FC236}">
                <a16:creationId xmlns:a16="http://schemas.microsoft.com/office/drawing/2014/main" id="{E832D264-1FC2-D353-3858-5513CDC76321}"/>
              </a:ext>
            </a:extLst>
          </p:cNvPr>
          <p:cNvSpPr txBox="1"/>
          <p:nvPr/>
        </p:nvSpPr>
        <p:spPr>
          <a:xfrm>
            <a:off x="5002991" y="5163131"/>
            <a:ext cx="2072430" cy="461665"/>
          </a:xfrm>
          <a:prstGeom prst="rect">
            <a:avLst/>
          </a:prstGeom>
          <a:noFill/>
        </p:spPr>
        <p:txBody>
          <a:bodyPr wrap="square" rtlCol="0">
            <a:spAutoFit/>
          </a:bodyPr>
          <a:lstStyle/>
          <a:p>
            <a:r>
              <a:rPr lang="en-US" sz="1200" dirty="0">
                <a:solidFill>
                  <a:schemeClr val="bg1"/>
                </a:solidFill>
                <a:latin typeface="Univers" panose="020B0503020202020204" pitchFamily="34" charset="0"/>
              </a:rPr>
              <a:t>The average of the last ten scores are displayed.</a:t>
            </a:r>
          </a:p>
        </p:txBody>
      </p:sp>
      <p:sp>
        <p:nvSpPr>
          <p:cNvPr id="46" name="TextBox 45">
            <a:extLst>
              <a:ext uri="{FF2B5EF4-FFF2-40B4-BE49-F238E27FC236}">
                <a16:creationId xmlns:a16="http://schemas.microsoft.com/office/drawing/2014/main" id="{9E0C4F5A-DF3A-154D-0118-051CFD223FBD}"/>
              </a:ext>
            </a:extLst>
          </p:cNvPr>
          <p:cNvSpPr txBox="1"/>
          <p:nvPr/>
        </p:nvSpPr>
        <p:spPr>
          <a:xfrm>
            <a:off x="7200104" y="5055646"/>
            <a:ext cx="2521009" cy="646331"/>
          </a:xfrm>
          <a:prstGeom prst="rect">
            <a:avLst/>
          </a:prstGeom>
          <a:noFill/>
        </p:spPr>
        <p:txBody>
          <a:bodyPr wrap="square" rtlCol="0">
            <a:spAutoFit/>
          </a:bodyPr>
          <a:lstStyle/>
          <a:p>
            <a:r>
              <a:rPr lang="en-US" sz="1200" dirty="0">
                <a:solidFill>
                  <a:schemeClr val="bg1"/>
                </a:solidFill>
                <a:latin typeface="Univers" panose="020B0503020202020204" pitchFamily="34" charset="0"/>
              </a:rPr>
              <a:t>The expected remaining hours on the engine at the current rate of degradation are displayed.</a:t>
            </a:r>
          </a:p>
        </p:txBody>
      </p:sp>
      <p:sp>
        <p:nvSpPr>
          <p:cNvPr id="47" name="TextBox 46">
            <a:extLst>
              <a:ext uri="{FF2B5EF4-FFF2-40B4-BE49-F238E27FC236}">
                <a16:creationId xmlns:a16="http://schemas.microsoft.com/office/drawing/2014/main" id="{1D3B8724-117D-6590-40DD-C4699F4B6353}"/>
              </a:ext>
            </a:extLst>
          </p:cNvPr>
          <p:cNvSpPr txBox="1"/>
          <p:nvPr/>
        </p:nvSpPr>
        <p:spPr>
          <a:xfrm>
            <a:off x="8311978" y="1466329"/>
            <a:ext cx="3542318" cy="3323987"/>
          </a:xfrm>
          <a:prstGeom prst="rect">
            <a:avLst/>
          </a:prstGeom>
          <a:noFill/>
        </p:spPr>
        <p:txBody>
          <a:bodyPr wrap="square" rtlCol="0">
            <a:spAutoFit/>
          </a:bodyPr>
          <a:lstStyle/>
          <a:p>
            <a:r>
              <a:rPr lang="en-US" sz="1400" b="1" dirty="0">
                <a:solidFill>
                  <a:srgbClr val="DF1F26"/>
                </a:solidFill>
                <a:latin typeface="Univers" panose="020B0503020202020204" pitchFamily="34" charset="0"/>
              </a:rPr>
              <a:t>Parameter: </a:t>
            </a:r>
            <a:r>
              <a:rPr lang="en-US" sz="1400" dirty="0">
                <a:latin typeface="Univers" panose="020B0503020202020204" pitchFamily="34" charset="0"/>
              </a:rPr>
              <a:t>Key parameters are accessed through engine controller on the generator during a commanded and controlled load cycle. </a:t>
            </a:r>
            <a:endParaRPr lang="en-US" sz="1400" b="1" dirty="0">
              <a:latin typeface="Univers" panose="020B0503020202020204" pitchFamily="34" charset="0"/>
            </a:endParaRPr>
          </a:p>
          <a:p>
            <a:endParaRPr lang="en-US" sz="1400" b="1" dirty="0">
              <a:latin typeface="Univers" panose="020B0503020202020204" pitchFamily="34" charset="0"/>
            </a:endParaRPr>
          </a:p>
          <a:p>
            <a:r>
              <a:rPr lang="en-US" sz="1400" b="1" dirty="0">
                <a:solidFill>
                  <a:srgbClr val="DF1F26"/>
                </a:solidFill>
                <a:latin typeface="Univers" panose="020B0503020202020204" pitchFamily="34" charset="0"/>
              </a:rPr>
              <a:t>Scale: </a:t>
            </a:r>
            <a:r>
              <a:rPr lang="en-US" sz="1400" dirty="0">
                <a:latin typeface="Univers" panose="020B0503020202020204" pitchFamily="34" charset="0"/>
              </a:rPr>
              <a:t>Parameters are evaluated on a graded scale.</a:t>
            </a:r>
            <a:r>
              <a:rPr lang="en-US" sz="1400" b="1" dirty="0">
                <a:latin typeface="Univers" panose="020B0503020202020204" pitchFamily="34" charset="0"/>
              </a:rPr>
              <a:t> </a:t>
            </a:r>
          </a:p>
          <a:p>
            <a:endParaRPr lang="en-US" sz="1400" b="1" dirty="0">
              <a:latin typeface="Univers" panose="020B0503020202020204" pitchFamily="34" charset="0"/>
            </a:endParaRPr>
          </a:p>
          <a:p>
            <a:r>
              <a:rPr lang="en-US" sz="1400" b="1" dirty="0">
                <a:solidFill>
                  <a:srgbClr val="DF1F26"/>
                </a:solidFill>
                <a:latin typeface="Univers" panose="020B0503020202020204" pitchFamily="34" charset="0"/>
              </a:rPr>
              <a:t>Reading: </a:t>
            </a:r>
            <a:r>
              <a:rPr lang="en-US" sz="1400" dirty="0">
                <a:latin typeface="Univers" panose="020B0503020202020204" pitchFamily="34" charset="0"/>
              </a:rPr>
              <a:t>Resulting values for each parameter are displayed on HMI. </a:t>
            </a:r>
            <a:endParaRPr lang="en-US" sz="1400" b="1" dirty="0">
              <a:latin typeface="Univers" panose="020B0503020202020204" pitchFamily="34" charset="0"/>
            </a:endParaRPr>
          </a:p>
          <a:p>
            <a:endParaRPr lang="en-US" sz="1400" b="1" dirty="0">
              <a:latin typeface="Univers" panose="020B0503020202020204" pitchFamily="34" charset="0"/>
            </a:endParaRPr>
          </a:p>
          <a:p>
            <a:r>
              <a:rPr lang="en-US" sz="1400" b="1" dirty="0">
                <a:solidFill>
                  <a:srgbClr val="DF1F26"/>
                </a:solidFill>
                <a:latin typeface="Univers" panose="020B0503020202020204" pitchFamily="34" charset="0"/>
              </a:rPr>
              <a:t>Composite Score: </a:t>
            </a:r>
            <a:r>
              <a:rPr lang="en-US" sz="1400" dirty="0">
                <a:latin typeface="Univers" panose="020B0503020202020204" pitchFamily="34" charset="0"/>
              </a:rPr>
              <a:t>The average of the values are registered and recorded to inform the O&amp;M schedule and determine the expected life cycle. </a:t>
            </a:r>
            <a:endParaRPr lang="en-US" sz="1400" b="1" dirty="0">
              <a:latin typeface="Univers" panose="020B0503020202020204" pitchFamily="34" charset="0"/>
            </a:endParaRPr>
          </a:p>
        </p:txBody>
      </p:sp>
      <p:pic>
        <p:nvPicPr>
          <p:cNvPr id="5" name="Picture 4">
            <a:extLst>
              <a:ext uri="{FF2B5EF4-FFF2-40B4-BE49-F238E27FC236}">
                <a16:creationId xmlns:a16="http://schemas.microsoft.com/office/drawing/2014/main" id="{097F8CD6-0088-6986-3E8F-9859186D458B}"/>
              </a:ext>
            </a:extLst>
          </p:cNvPr>
          <p:cNvPicPr>
            <a:picLocks noChangeAspect="1"/>
          </p:cNvPicPr>
          <p:nvPr/>
        </p:nvPicPr>
        <p:blipFill>
          <a:blip r:embed="rId4"/>
          <a:srcRect/>
          <a:stretch/>
        </p:blipFill>
        <p:spPr>
          <a:xfrm>
            <a:off x="0" y="0"/>
            <a:ext cx="12192000" cy="6858000"/>
          </a:xfrm>
          <a:prstGeom prst="rect">
            <a:avLst/>
          </a:prstGeom>
        </p:spPr>
      </p:pic>
    </p:spTree>
    <p:extLst>
      <p:ext uri="{BB962C8B-B14F-4D97-AF65-F5344CB8AC3E}">
        <p14:creationId xmlns:p14="http://schemas.microsoft.com/office/powerpoint/2010/main" val="2896076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CFE7CEAB-10FF-E105-B393-BDA8CDE451FD}"/>
              </a:ext>
            </a:extLst>
          </p:cNvPr>
          <p:cNvSpPr txBox="1"/>
          <p:nvPr/>
        </p:nvSpPr>
        <p:spPr>
          <a:xfrm>
            <a:off x="699569" y="411961"/>
            <a:ext cx="7601761"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HIDS ELC SCORE OVER ENGINE LIFE SPAN</a:t>
            </a:r>
            <a:endParaRPr lang="en-US" sz="2800" b="1" dirty="0">
              <a:solidFill>
                <a:srgbClr val="676767"/>
              </a:solidFill>
              <a:latin typeface="Univers" panose="020B0503020202020204" pitchFamily="34" charset="0"/>
            </a:endParaRPr>
          </a:p>
        </p:txBody>
      </p:sp>
      <p:grpSp>
        <p:nvGrpSpPr>
          <p:cNvPr id="6" name="Group 5">
            <a:extLst>
              <a:ext uri="{FF2B5EF4-FFF2-40B4-BE49-F238E27FC236}">
                <a16:creationId xmlns:a16="http://schemas.microsoft.com/office/drawing/2014/main" id="{53485725-A0A2-AD5E-179D-4490381C2EF5}"/>
              </a:ext>
            </a:extLst>
          </p:cNvPr>
          <p:cNvGrpSpPr/>
          <p:nvPr/>
        </p:nvGrpSpPr>
        <p:grpSpPr>
          <a:xfrm>
            <a:off x="548679" y="1905951"/>
            <a:ext cx="3588806" cy="2576678"/>
            <a:chOff x="237461" y="1672342"/>
            <a:chExt cx="3588806" cy="2576678"/>
          </a:xfrm>
        </p:grpSpPr>
        <p:sp>
          <p:nvSpPr>
            <p:cNvPr id="7" name="Rectangle 6">
              <a:extLst>
                <a:ext uri="{FF2B5EF4-FFF2-40B4-BE49-F238E27FC236}">
                  <a16:creationId xmlns:a16="http://schemas.microsoft.com/office/drawing/2014/main" id="{99099339-A164-D7CC-AC7C-9833A92DBFF3}"/>
                </a:ext>
              </a:extLst>
            </p:cNvPr>
            <p:cNvSpPr/>
            <p:nvPr/>
          </p:nvSpPr>
          <p:spPr>
            <a:xfrm>
              <a:off x="237463" y="1674266"/>
              <a:ext cx="3588804" cy="43088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D91C9CD-63C2-FD2A-839A-2B96F01C9D4B}"/>
                </a:ext>
              </a:extLst>
            </p:cNvPr>
            <p:cNvSpPr txBox="1"/>
            <p:nvPr/>
          </p:nvSpPr>
          <p:spPr>
            <a:xfrm>
              <a:off x="237461" y="1756980"/>
              <a:ext cx="1058303" cy="261610"/>
            </a:xfrm>
            <a:prstGeom prst="rect">
              <a:avLst/>
            </a:prstGeom>
            <a:noFill/>
          </p:spPr>
          <p:txBody>
            <a:bodyPr wrap="none" rtlCol="0">
              <a:spAutoFit/>
            </a:bodyPr>
            <a:lstStyle/>
            <a:p>
              <a:r>
                <a:rPr lang="en-US" sz="1100" b="1" dirty="0">
                  <a:solidFill>
                    <a:schemeClr val="bg1"/>
                  </a:solidFill>
                  <a:latin typeface="Univers" panose="020B0503020202020204" pitchFamily="34" charset="0"/>
                </a:rPr>
                <a:t>PARAMETER</a:t>
              </a:r>
            </a:p>
          </p:txBody>
        </p:sp>
        <p:sp>
          <p:nvSpPr>
            <p:cNvPr id="9" name="TextBox 8">
              <a:extLst>
                <a:ext uri="{FF2B5EF4-FFF2-40B4-BE49-F238E27FC236}">
                  <a16:creationId xmlns:a16="http://schemas.microsoft.com/office/drawing/2014/main" id="{639B6627-32D8-043A-0258-E82C20518025}"/>
                </a:ext>
              </a:extLst>
            </p:cNvPr>
            <p:cNvSpPr txBox="1"/>
            <p:nvPr/>
          </p:nvSpPr>
          <p:spPr>
            <a:xfrm>
              <a:off x="1299083" y="1756980"/>
              <a:ext cx="641522" cy="261610"/>
            </a:xfrm>
            <a:prstGeom prst="rect">
              <a:avLst/>
            </a:prstGeom>
            <a:noFill/>
          </p:spPr>
          <p:txBody>
            <a:bodyPr wrap="none" rtlCol="0">
              <a:spAutoFit/>
            </a:bodyPr>
            <a:lstStyle/>
            <a:p>
              <a:r>
                <a:rPr lang="en-US" sz="1100" b="1" dirty="0">
                  <a:solidFill>
                    <a:schemeClr val="bg1"/>
                  </a:solidFill>
                  <a:latin typeface="Univers" panose="020B0503020202020204" pitchFamily="34" charset="0"/>
                </a:rPr>
                <a:t>SCALE</a:t>
              </a:r>
            </a:p>
          </p:txBody>
        </p:sp>
        <p:sp>
          <p:nvSpPr>
            <p:cNvPr id="10" name="TextBox 9">
              <a:extLst>
                <a:ext uri="{FF2B5EF4-FFF2-40B4-BE49-F238E27FC236}">
                  <a16:creationId xmlns:a16="http://schemas.microsoft.com/office/drawing/2014/main" id="{92ACA5DD-297C-FA48-4978-6E2C56C1CA57}"/>
                </a:ext>
              </a:extLst>
            </p:cNvPr>
            <p:cNvSpPr txBox="1"/>
            <p:nvPr/>
          </p:nvSpPr>
          <p:spPr>
            <a:xfrm>
              <a:off x="1937286" y="1756980"/>
              <a:ext cx="827471" cy="261610"/>
            </a:xfrm>
            <a:prstGeom prst="rect">
              <a:avLst/>
            </a:prstGeom>
            <a:noFill/>
          </p:spPr>
          <p:txBody>
            <a:bodyPr wrap="none" rtlCol="0">
              <a:spAutoFit/>
            </a:bodyPr>
            <a:lstStyle/>
            <a:p>
              <a:r>
                <a:rPr lang="en-US" sz="1100" b="1" dirty="0">
                  <a:solidFill>
                    <a:schemeClr val="bg1"/>
                  </a:solidFill>
                  <a:latin typeface="Univers" panose="020B0503020202020204" pitchFamily="34" charset="0"/>
                </a:rPr>
                <a:t>READING</a:t>
              </a:r>
            </a:p>
          </p:txBody>
        </p:sp>
        <p:sp>
          <p:nvSpPr>
            <p:cNvPr id="11" name="TextBox 10">
              <a:extLst>
                <a:ext uri="{FF2B5EF4-FFF2-40B4-BE49-F238E27FC236}">
                  <a16:creationId xmlns:a16="http://schemas.microsoft.com/office/drawing/2014/main" id="{A8CB6B59-E9A6-B47E-6D24-44146A2F241F}"/>
                </a:ext>
              </a:extLst>
            </p:cNvPr>
            <p:cNvSpPr txBox="1"/>
            <p:nvPr/>
          </p:nvSpPr>
          <p:spPr>
            <a:xfrm>
              <a:off x="2764757" y="1672342"/>
              <a:ext cx="1061509" cy="430887"/>
            </a:xfrm>
            <a:prstGeom prst="rect">
              <a:avLst/>
            </a:prstGeom>
            <a:noFill/>
          </p:spPr>
          <p:txBody>
            <a:bodyPr wrap="none" rtlCol="0">
              <a:spAutoFit/>
            </a:bodyPr>
            <a:lstStyle/>
            <a:p>
              <a:pPr algn="ctr"/>
              <a:r>
                <a:rPr lang="en-US" sz="1100" b="1" dirty="0">
                  <a:solidFill>
                    <a:schemeClr val="bg1"/>
                  </a:solidFill>
                  <a:latin typeface="Univers" panose="020B0503020202020204" pitchFamily="34" charset="0"/>
                </a:rPr>
                <a:t>COMPOSITE</a:t>
              </a:r>
            </a:p>
            <a:p>
              <a:pPr algn="ctr"/>
              <a:r>
                <a:rPr lang="en-US" sz="1100" b="1" dirty="0">
                  <a:solidFill>
                    <a:schemeClr val="bg1"/>
                  </a:solidFill>
                  <a:latin typeface="Univers" panose="020B0503020202020204" pitchFamily="34" charset="0"/>
                </a:rPr>
                <a:t>SCORE</a:t>
              </a:r>
            </a:p>
          </p:txBody>
        </p:sp>
        <p:sp>
          <p:nvSpPr>
            <p:cNvPr id="12" name="TextBox 11">
              <a:extLst>
                <a:ext uri="{FF2B5EF4-FFF2-40B4-BE49-F238E27FC236}">
                  <a16:creationId xmlns:a16="http://schemas.microsoft.com/office/drawing/2014/main" id="{3D6F5D2D-0C83-95B2-A810-C36CA16B8E84}"/>
                </a:ext>
              </a:extLst>
            </p:cNvPr>
            <p:cNvSpPr txBox="1"/>
            <p:nvPr/>
          </p:nvSpPr>
          <p:spPr>
            <a:xfrm>
              <a:off x="542833" y="2100765"/>
              <a:ext cx="447558" cy="2145843"/>
            </a:xfrm>
            <a:prstGeom prst="rect">
              <a:avLst/>
            </a:prstGeom>
            <a:noFill/>
          </p:spPr>
          <p:txBody>
            <a:bodyPr wrap="none" rtlCol="0">
              <a:spAutoFit/>
            </a:bodyPr>
            <a:lstStyle/>
            <a:p>
              <a:pPr algn="ctr">
                <a:lnSpc>
                  <a:spcPct val="150000"/>
                </a:lnSpc>
              </a:pPr>
              <a:r>
                <a:rPr lang="en-US" sz="900" dirty="0">
                  <a:latin typeface="Univers" panose="020B0503020202020204" pitchFamily="34" charset="0"/>
                </a:rPr>
                <a:t>TPS</a:t>
              </a:r>
            </a:p>
            <a:p>
              <a:pPr algn="ctr">
                <a:lnSpc>
                  <a:spcPct val="150000"/>
                </a:lnSpc>
              </a:pPr>
              <a:r>
                <a:rPr lang="en-US" sz="900" dirty="0">
                  <a:latin typeface="Univers" panose="020B0503020202020204" pitchFamily="34" charset="0"/>
                </a:rPr>
                <a:t>IAT</a:t>
              </a:r>
            </a:p>
            <a:p>
              <a:pPr algn="ctr">
                <a:lnSpc>
                  <a:spcPct val="150000"/>
                </a:lnSpc>
              </a:pPr>
              <a:r>
                <a:rPr lang="en-US" sz="900" dirty="0">
                  <a:latin typeface="Univers" panose="020B0503020202020204" pitchFamily="34" charset="0"/>
                </a:rPr>
                <a:t>MAP</a:t>
              </a:r>
            </a:p>
            <a:p>
              <a:pPr algn="ctr">
                <a:lnSpc>
                  <a:spcPct val="150000"/>
                </a:lnSpc>
              </a:pPr>
              <a:r>
                <a:rPr lang="en-US" sz="900" dirty="0">
                  <a:latin typeface="Univers" panose="020B0503020202020204" pitchFamily="34" charset="0"/>
                </a:rPr>
                <a:t>TIP</a:t>
              </a:r>
            </a:p>
            <a:p>
              <a:pPr algn="ctr">
                <a:lnSpc>
                  <a:spcPct val="150000"/>
                </a:lnSpc>
              </a:pPr>
              <a:r>
                <a:rPr lang="en-US" sz="900" dirty="0">
                  <a:latin typeface="Univers" panose="020B0503020202020204" pitchFamily="34" charset="0"/>
                </a:rPr>
                <a:t>CCP</a:t>
              </a:r>
            </a:p>
            <a:p>
              <a:pPr algn="ctr">
                <a:lnSpc>
                  <a:spcPct val="150000"/>
                </a:lnSpc>
              </a:pPr>
              <a:r>
                <a:rPr lang="en-US" sz="900" dirty="0">
                  <a:latin typeface="Univers" panose="020B0503020202020204" pitchFamily="34" charset="0"/>
                </a:rPr>
                <a:t>ECT</a:t>
              </a:r>
            </a:p>
            <a:p>
              <a:pPr algn="ctr">
                <a:lnSpc>
                  <a:spcPct val="150000"/>
                </a:lnSpc>
              </a:pPr>
              <a:r>
                <a:rPr lang="en-US" sz="900" dirty="0">
                  <a:latin typeface="Univers" panose="020B0503020202020204" pitchFamily="34" charset="0"/>
                </a:rPr>
                <a:t>VIB</a:t>
              </a:r>
            </a:p>
            <a:p>
              <a:pPr algn="ctr">
                <a:lnSpc>
                  <a:spcPct val="150000"/>
                </a:lnSpc>
              </a:pPr>
              <a:r>
                <a:rPr lang="en-US" sz="900" dirty="0">
                  <a:latin typeface="Univers" panose="020B0503020202020204" pitchFamily="34" charset="0"/>
                </a:rPr>
                <a:t>FF</a:t>
              </a:r>
            </a:p>
            <a:p>
              <a:pPr algn="ctr">
                <a:lnSpc>
                  <a:spcPct val="150000"/>
                </a:lnSpc>
              </a:pPr>
              <a:r>
                <a:rPr lang="en-US" sz="900" dirty="0">
                  <a:latin typeface="Univers" panose="020B0503020202020204" pitchFamily="34" charset="0"/>
                </a:rPr>
                <a:t>EGT</a:t>
              </a:r>
            </a:p>
            <a:p>
              <a:pPr algn="ctr">
                <a:lnSpc>
                  <a:spcPct val="150000"/>
                </a:lnSpc>
              </a:pPr>
              <a:r>
                <a:rPr lang="en-US" sz="900" dirty="0">
                  <a:latin typeface="Univers" panose="020B0503020202020204" pitchFamily="34" charset="0"/>
                </a:rPr>
                <a:t>RR</a:t>
              </a:r>
            </a:p>
          </p:txBody>
        </p:sp>
        <p:sp>
          <p:nvSpPr>
            <p:cNvPr id="13" name="TextBox 12">
              <a:extLst>
                <a:ext uri="{FF2B5EF4-FFF2-40B4-BE49-F238E27FC236}">
                  <a16:creationId xmlns:a16="http://schemas.microsoft.com/office/drawing/2014/main" id="{9C1FC229-4E59-4034-1F90-CF7F59D9BF89}"/>
                </a:ext>
              </a:extLst>
            </p:cNvPr>
            <p:cNvSpPr txBox="1"/>
            <p:nvPr/>
          </p:nvSpPr>
          <p:spPr>
            <a:xfrm>
              <a:off x="1344768" y="2100765"/>
              <a:ext cx="550152" cy="2145844"/>
            </a:xfrm>
            <a:prstGeom prst="rect">
              <a:avLst/>
            </a:prstGeom>
            <a:noFill/>
          </p:spPr>
          <p:txBody>
            <a:bodyPr wrap="none" rtlCol="0">
              <a:spAutoFit/>
            </a:bodyPr>
            <a:lstStyle/>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p:txBody>
        </p:sp>
        <p:sp>
          <p:nvSpPr>
            <p:cNvPr id="14" name="TextBox 13">
              <a:extLst>
                <a:ext uri="{FF2B5EF4-FFF2-40B4-BE49-F238E27FC236}">
                  <a16:creationId xmlns:a16="http://schemas.microsoft.com/office/drawing/2014/main" id="{FF1068B8-6A6E-2A42-7DEF-FAC8A6C0B4BD}"/>
                </a:ext>
              </a:extLst>
            </p:cNvPr>
            <p:cNvSpPr txBox="1"/>
            <p:nvPr/>
          </p:nvSpPr>
          <p:spPr>
            <a:xfrm>
              <a:off x="2226628" y="2100765"/>
              <a:ext cx="248786" cy="2145844"/>
            </a:xfrm>
            <a:prstGeom prst="rect">
              <a:avLst/>
            </a:prstGeom>
            <a:noFill/>
          </p:spPr>
          <p:txBody>
            <a:bodyPr wrap="none" rtlCol="0">
              <a:spAutoFit/>
            </a:bodyPr>
            <a:lstStyle/>
            <a:p>
              <a:pPr algn="ctr">
                <a:lnSpc>
                  <a:spcPct val="150000"/>
                </a:lnSpc>
              </a:pPr>
              <a:r>
                <a:rPr lang="en-US" sz="900" dirty="0">
                  <a:latin typeface="Univers" panose="020B0503020202020204" pitchFamily="34" charset="0"/>
                </a:rPr>
                <a:t>7</a:t>
              </a:r>
            </a:p>
            <a:p>
              <a:pPr algn="ctr">
                <a:lnSpc>
                  <a:spcPct val="150000"/>
                </a:lnSpc>
              </a:pPr>
              <a:r>
                <a:rPr lang="en-US" sz="900" dirty="0">
                  <a:latin typeface="Univers" panose="020B0503020202020204" pitchFamily="34" charset="0"/>
                </a:rPr>
                <a:t>6</a:t>
              </a:r>
            </a:p>
            <a:p>
              <a:pPr algn="ctr">
                <a:lnSpc>
                  <a:spcPct val="150000"/>
                </a:lnSpc>
              </a:pPr>
              <a:r>
                <a:rPr lang="en-US" sz="900" dirty="0">
                  <a:latin typeface="Univers" panose="020B0503020202020204" pitchFamily="34" charset="0"/>
                </a:rPr>
                <a:t>6</a:t>
              </a:r>
            </a:p>
            <a:p>
              <a:pPr algn="ctr">
                <a:lnSpc>
                  <a:spcPct val="150000"/>
                </a:lnSpc>
              </a:pPr>
              <a:r>
                <a:rPr lang="en-US" sz="900" dirty="0">
                  <a:latin typeface="Univers" panose="020B0503020202020204" pitchFamily="34" charset="0"/>
                </a:rPr>
                <a:t>6</a:t>
              </a:r>
            </a:p>
            <a:p>
              <a:pPr algn="ctr">
                <a:lnSpc>
                  <a:spcPct val="150000"/>
                </a:lnSpc>
              </a:pPr>
              <a:r>
                <a:rPr lang="en-US" sz="900" dirty="0">
                  <a:latin typeface="Univers" panose="020B0503020202020204" pitchFamily="34" charset="0"/>
                </a:rPr>
                <a:t>5</a:t>
              </a:r>
            </a:p>
            <a:p>
              <a:pPr algn="ctr">
                <a:lnSpc>
                  <a:spcPct val="150000"/>
                </a:lnSpc>
              </a:pPr>
              <a:r>
                <a:rPr lang="en-US" sz="900" dirty="0">
                  <a:latin typeface="Univers" panose="020B0503020202020204" pitchFamily="34" charset="0"/>
                </a:rPr>
                <a:t>5</a:t>
              </a:r>
            </a:p>
            <a:p>
              <a:pPr algn="ctr">
                <a:lnSpc>
                  <a:spcPct val="150000"/>
                </a:lnSpc>
              </a:pPr>
              <a:r>
                <a:rPr lang="en-US" sz="900" dirty="0">
                  <a:latin typeface="Univers" panose="020B0503020202020204" pitchFamily="34" charset="0"/>
                </a:rPr>
                <a:t>6</a:t>
              </a:r>
            </a:p>
            <a:p>
              <a:pPr algn="ctr">
                <a:lnSpc>
                  <a:spcPct val="150000"/>
                </a:lnSpc>
              </a:pPr>
              <a:r>
                <a:rPr lang="en-US" sz="900" dirty="0">
                  <a:latin typeface="Univers" panose="020B0503020202020204" pitchFamily="34" charset="0"/>
                </a:rPr>
                <a:t>5</a:t>
              </a:r>
            </a:p>
            <a:p>
              <a:pPr algn="ctr">
                <a:lnSpc>
                  <a:spcPct val="150000"/>
                </a:lnSpc>
              </a:pPr>
              <a:r>
                <a:rPr lang="en-US" sz="900" dirty="0">
                  <a:latin typeface="Univers" panose="020B0503020202020204" pitchFamily="34" charset="0"/>
                </a:rPr>
                <a:t>6</a:t>
              </a:r>
            </a:p>
            <a:p>
              <a:pPr algn="ctr">
                <a:lnSpc>
                  <a:spcPct val="150000"/>
                </a:lnSpc>
              </a:pPr>
              <a:r>
                <a:rPr lang="en-US" sz="900" dirty="0">
                  <a:latin typeface="Univers" panose="020B0503020202020204" pitchFamily="34" charset="0"/>
                </a:rPr>
                <a:t>7</a:t>
              </a:r>
            </a:p>
          </p:txBody>
        </p:sp>
        <p:sp>
          <p:nvSpPr>
            <p:cNvPr id="15" name="TextBox 14">
              <a:extLst>
                <a:ext uri="{FF2B5EF4-FFF2-40B4-BE49-F238E27FC236}">
                  <a16:creationId xmlns:a16="http://schemas.microsoft.com/office/drawing/2014/main" id="{C3A319D9-3962-EF92-0E48-2F268FE49FE9}"/>
                </a:ext>
              </a:extLst>
            </p:cNvPr>
            <p:cNvSpPr txBox="1"/>
            <p:nvPr/>
          </p:nvSpPr>
          <p:spPr>
            <a:xfrm>
              <a:off x="2807122" y="2715321"/>
              <a:ext cx="986167" cy="1138773"/>
            </a:xfrm>
            <a:prstGeom prst="rect">
              <a:avLst/>
            </a:prstGeom>
            <a:noFill/>
          </p:spPr>
          <p:txBody>
            <a:bodyPr wrap="none" rtlCol="0">
              <a:spAutoFit/>
            </a:bodyPr>
            <a:lstStyle/>
            <a:p>
              <a:pPr algn="ctr"/>
              <a:r>
                <a:rPr lang="en-US" b="1" dirty="0">
                  <a:solidFill>
                    <a:srgbClr val="00B050"/>
                  </a:solidFill>
                  <a:latin typeface="Univers" panose="020B0503020202020204" pitchFamily="34" charset="0"/>
                </a:rPr>
                <a:t>5.9</a:t>
              </a:r>
            </a:p>
            <a:p>
              <a:pPr algn="ctr"/>
              <a:endParaRPr lang="en-US" sz="1400" dirty="0">
                <a:latin typeface="Univers" panose="020B0503020202020204" pitchFamily="34" charset="0"/>
              </a:endParaRPr>
            </a:p>
            <a:p>
              <a:pPr algn="ctr"/>
              <a:r>
                <a:rPr lang="en-US" sz="900" dirty="0">
                  <a:latin typeface="Univers" panose="020B0503020202020204" pitchFamily="34" charset="0"/>
                </a:rPr>
                <a:t>Average Score</a:t>
              </a:r>
            </a:p>
            <a:p>
              <a:pPr algn="ctr"/>
              <a:r>
                <a:rPr lang="en-US" sz="900" dirty="0">
                  <a:solidFill>
                    <a:srgbClr val="00B050"/>
                  </a:solidFill>
                  <a:latin typeface="Univers" panose="020B0503020202020204" pitchFamily="34" charset="0"/>
                </a:rPr>
                <a:t>5.6</a:t>
              </a:r>
            </a:p>
            <a:p>
              <a:pPr algn="ctr"/>
              <a:r>
                <a:rPr lang="en-US" sz="900" dirty="0">
                  <a:latin typeface="Univers" panose="020B0503020202020204" pitchFamily="34" charset="0"/>
                </a:rPr>
                <a:t>Hours to EOL</a:t>
              </a:r>
            </a:p>
            <a:p>
              <a:pPr algn="ctr"/>
              <a:r>
                <a:rPr lang="en-US" sz="900" dirty="0">
                  <a:latin typeface="Univers" panose="020B0503020202020204" pitchFamily="34" charset="0"/>
                </a:rPr>
                <a:t>28,000</a:t>
              </a:r>
            </a:p>
          </p:txBody>
        </p:sp>
        <p:sp>
          <p:nvSpPr>
            <p:cNvPr id="16" name="Rectangle 15">
              <a:extLst>
                <a:ext uri="{FF2B5EF4-FFF2-40B4-BE49-F238E27FC236}">
                  <a16:creationId xmlns:a16="http://schemas.microsoft.com/office/drawing/2014/main" id="{ED720215-7214-621A-4367-30E8728D2CE6}"/>
                </a:ext>
              </a:extLst>
            </p:cNvPr>
            <p:cNvSpPr/>
            <p:nvPr/>
          </p:nvSpPr>
          <p:spPr>
            <a:xfrm>
              <a:off x="237463" y="2145900"/>
              <a:ext cx="3588800" cy="2100706"/>
            </a:xfrm>
            <a:prstGeom prst="rect">
              <a:avLst/>
            </a:prstGeom>
            <a:noFill/>
            <a:ln>
              <a:solidFill>
                <a:srgbClr val="6767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4B68F35E-02BA-488F-CFE6-F9373D908134}"/>
                </a:ext>
              </a:extLst>
            </p:cNvPr>
            <p:cNvCxnSpPr>
              <a:cxnSpLocks/>
            </p:cNvCxnSpPr>
            <p:nvPr/>
          </p:nvCxnSpPr>
          <p:spPr>
            <a:xfrm>
              <a:off x="237461" y="2352452"/>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0B15070-116D-BFD2-8541-248A28195853}"/>
                </a:ext>
              </a:extLst>
            </p:cNvPr>
            <p:cNvCxnSpPr>
              <a:cxnSpLocks/>
            </p:cNvCxnSpPr>
            <p:nvPr/>
          </p:nvCxnSpPr>
          <p:spPr>
            <a:xfrm>
              <a:off x="237461" y="2559346"/>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BD9D7E0-DBDC-AC64-C58A-D345E0B9C11B}"/>
                </a:ext>
              </a:extLst>
            </p:cNvPr>
            <p:cNvCxnSpPr>
              <a:cxnSpLocks/>
            </p:cNvCxnSpPr>
            <p:nvPr/>
          </p:nvCxnSpPr>
          <p:spPr>
            <a:xfrm>
              <a:off x="237461" y="2766240"/>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ABD12D0-10DC-F5BB-8E95-85AF905A65E3}"/>
                </a:ext>
              </a:extLst>
            </p:cNvPr>
            <p:cNvCxnSpPr>
              <a:cxnSpLocks/>
            </p:cNvCxnSpPr>
            <p:nvPr/>
          </p:nvCxnSpPr>
          <p:spPr>
            <a:xfrm>
              <a:off x="237461" y="2973134"/>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78BD8A9-AF86-8522-D1E8-A3FEA2E838E5}"/>
                </a:ext>
              </a:extLst>
            </p:cNvPr>
            <p:cNvCxnSpPr>
              <a:cxnSpLocks/>
            </p:cNvCxnSpPr>
            <p:nvPr/>
          </p:nvCxnSpPr>
          <p:spPr>
            <a:xfrm>
              <a:off x="237461" y="3180028"/>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053870B-54E5-DF99-81AF-876A0C805D72}"/>
                </a:ext>
              </a:extLst>
            </p:cNvPr>
            <p:cNvCxnSpPr>
              <a:cxnSpLocks/>
            </p:cNvCxnSpPr>
            <p:nvPr/>
          </p:nvCxnSpPr>
          <p:spPr>
            <a:xfrm>
              <a:off x="237461" y="3386922"/>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19FE831-FFF3-510B-BF46-FF8CB47393BE}"/>
                </a:ext>
              </a:extLst>
            </p:cNvPr>
            <p:cNvCxnSpPr>
              <a:cxnSpLocks/>
            </p:cNvCxnSpPr>
            <p:nvPr/>
          </p:nvCxnSpPr>
          <p:spPr>
            <a:xfrm>
              <a:off x="237461" y="3593816"/>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753798CF-AB96-B1E8-FD65-A79FAD890CA4}"/>
                </a:ext>
              </a:extLst>
            </p:cNvPr>
            <p:cNvCxnSpPr>
              <a:cxnSpLocks/>
            </p:cNvCxnSpPr>
            <p:nvPr/>
          </p:nvCxnSpPr>
          <p:spPr>
            <a:xfrm>
              <a:off x="237461" y="3800710"/>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F309F94-A721-CDB5-DF00-6B829A6CE9D1}"/>
                </a:ext>
              </a:extLst>
            </p:cNvPr>
            <p:cNvCxnSpPr>
              <a:cxnSpLocks/>
            </p:cNvCxnSpPr>
            <p:nvPr/>
          </p:nvCxnSpPr>
          <p:spPr>
            <a:xfrm>
              <a:off x="237461" y="4007602"/>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55935B1-B905-8963-3C57-3AE41530048B}"/>
                </a:ext>
              </a:extLst>
            </p:cNvPr>
            <p:cNvCxnSpPr>
              <a:cxnSpLocks/>
            </p:cNvCxnSpPr>
            <p:nvPr/>
          </p:nvCxnSpPr>
          <p:spPr>
            <a:xfrm>
              <a:off x="2764757" y="2145900"/>
              <a:ext cx="0" cy="2100706"/>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0AC7FAAE-49D6-E1DC-4DDC-0C93D2B3A72F}"/>
                </a:ext>
              </a:extLst>
            </p:cNvPr>
            <p:cNvCxnSpPr>
              <a:cxnSpLocks/>
            </p:cNvCxnSpPr>
            <p:nvPr/>
          </p:nvCxnSpPr>
          <p:spPr>
            <a:xfrm>
              <a:off x="1937286" y="2145900"/>
              <a:ext cx="0" cy="210312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83918AF-B7C8-F870-6F8C-45F898CE0D17}"/>
                </a:ext>
              </a:extLst>
            </p:cNvPr>
            <p:cNvCxnSpPr>
              <a:cxnSpLocks/>
            </p:cNvCxnSpPr>
            <p:nvPr/>
          </p:nvCxnSpPr>
          <p:spPr>
            <a:xfrm>
              <a:off x="1295764" y="2145900"/>
              <a:ext cx="0" cy="210312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FB3EF5F8-D677-FC25-64E7-ACBEA8943BA0}"/>
              </a:ext>
            </a:extLst>
          </p:cNvPr>
          <p:cNvGrpSpPr/>
          <p:nvPr/>
        </p:nvGrpSpPr>
        <p:grpSpPr>
          <a:xfrm>
            <a:off x="4346999" y="1905951"/>
            <a:ext cx="3588806" cy="2576678"/>
            <a:chOff x="237461" y="1672342"/>
            <a:chExt cx="3588806" cy="2576678"/>
          </a:xfrm>
        </p:grpSpPr>
        <p:sp>
          <p:nvSpPr>
            <p:cNvPr id="30" name="Rectangle 29">
              <a:extLst>
                <a:ext uri="{FF2B5EF4-FFF2-40B4-BE49-F238E27FC236}">
                  <a16:creationId xmlns:a16="http://schemas.microsoft.com/office/drawing/2014/main" id="{E17E6606-56B1-82C8-B633-90868741D7F1}"/>
                </a:ext>
              </a:extLst>
            </p:cNvPr>
            <p:cNvSpPr/>
            <p:nvPr/>
          </p:nvSpPr>
          <p:spPr>
            <a:xfrm>
              <a:off x="237463" y="1674266"/>
              <a:ext cx="3588804" cy="43088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E27D2DDF-B7D5-4260-B3C5-44619B85CFC9}"/>
                </a:ext>
              </a:extLst>
            </p:cNvPr>
            <p:cNvSpPr txBox="1"/>
            <p:nvPr/>
          </p:nvSpPr>
          <p:spPr>
            <a:xfrm>
              <a:off x="237461" y="1756980"/>
              <a:ext cx="1058303" cy="261610"/>
            </a:xfrm>
            <a:prstGeom prst="rect">
              <a:avLst/>
            </a:prstGeom>
            <a:noFill/>
          </p:spPr>
          <p:txBody>
            <a:bodyPr wrap="none" rtlCol="0">
              <a:spAutoFit/>
            </a:bodyPr>
            <a:lstStyle/>
            <a:p>
              <a:r>
                <a:rPr lang="en-US" sz="1100" b="1" dirty="0">
                  <a:solidFill>
                    <a:schemeClr val="bg1"/>
                  </a:solidFill>
                  <a:latin typeface="Univers" panose="020B0503020202020204" pitchFamily="34" charset="0"/>
                </a:rPr>
                <a:t>PARAMETER</a:t>
              </a:r>
            </a:p>
          </p:txBody>
        </p:sp>
        <p:sp>
          <p:nvSpPr>
            <p:cNvPr id="32" name="TextBox 31">
              <a:extLst>
                <a:ext uri="{FF2B5EF4-FFF2-40B4-BE49-F238E27FC236}">
                  <a16:creationId xmlns:a16="http://schemas.microsoft.com/office/drawing/2014/main" id="{8B130CF4-F54A-D131-82CC-8884CBB69768}"/>
                </a:ext>
              </a:extLst>
            </p:cNvPr>
            <p:cNvSpPr txBox="1"/>
            <p:nvPr/>
          </p:nvSpPr>
          <p:spPr>
            <a:xfrm>
              <a:off x="1299083" y="1756980"/>
              <a:ext cx="641522" cy="261610"/>
            </a:xfrm>
            <a:prstGeom prst="rect">
              <a:avLst/>
            </a:prstGeom>
            <a:noFill/>
          </p:spPr>
          <p:txBody>
            <a:bodyPr wrap="none" rtlCol="0">
              <a:spAutoFit/>
            </a:bodyPr>
            <a:lstStyle/>
            <a:p>
              <a:r>
                <a:rPr lang="en-US" sz="1100" b="1" dirty="0">
                  <a:solidFill>
                    <a:schemeClr val="bg1"/>
                  </a:solidFill>
                  <a:latin typeface="Univers" panose="020B0503020202020204" pitchFamily="34" charset="0"/>
                </a:rPr>
                <a:t>SCALE</a:t>
              </a:r>
            </a:p>
          </p:txBody>
        </p:sp>
        <p:sp>
          <p:nvSpPr>
            <p:cNvPr id="33" name="TextBox 32">
              <a:extLst>
                <a:ext uri="{FF2B5EF4-FFF2-40B4-BE49-F238E27FC236}">
                  <a16:creationId xmlns:a16="http://schemas.microsoft.com/office/drawing/2014/main" id="{2ED050C7-B2D0-CA6C-CBE1-431D67DD5289}"/>
                </a:ext>
              </a:extLst>
            </p:cNvPr>
            <p:cNvSpPr txBox="1"/>
            <p:nvPr/>
          </p:nvSpPr>
          <p:spPr>
            <a:xfrm>
              <a:off x="1937286" y="1756980"/>
              <a:ext cx="827471" cy="261610"/>
            </a:xfrm>
            <a:prstGeom prst="rect">
              <a:avLst/>
            </a:prstGeom>
            <a:noFill/>
          </p:spPr>
          <p:txBody>
            <a:bodyPr wrap="none" rtlCol="0">
              <a:spAutoFit/>
            </a:bodyPr>
            <a:lstStyle/>
            <a:p>
              <a:r>
                <a:rPr lang="en-US" sz="1100" b="1" dirty="0">
                  <a:solidFill>
                    <a:schemeClr val="bg1"/>
                  </a:solidFill>
                  <a:latin typeface="Univers" panose="020B0503020202020204" pitchFamily="34" charset="0"/>
                </a:rPr>
                <a:t>READING</a:t>
              </a:r>
            </a:p>
          </p:txBody>
        </p:sp>
        <p:sp>
          <p:nvSpPr>
            <p:cNvPr id="34" name="TextBox 33">
              <a:extLst>
                <a:ext uri="{FF2B5EF4-FFF2-40B4-BE49-F238E27FC236}">
                  <a16:creationId xmlns:a16="http://schemas.microsoft.com/office/drawing/2014/main" id="{E8357DCB-02C6-D78A-C33A-17D57EC1BED3}"/>
                </a:ext>
              </a:extLst>
            </p:cNvPr>
            <p:cNvSpPr txBox="1"/>
            <p:nvPr/>
          </p:nvSpPr>
          <p:spPr>
            <a:xfrm>
              <a:off x="2764757" y="1672342"/>
              <a:ext cx="1061509" cy="430887"/>
            </a:xfrm>
            <a:prstGeom prst="rect">
              <a:avLst/>
            </a:prstGeom>
            <a:noFill/>
          </p:spPr>
          <p:txBody>
            <a:bodyPr wrap="none" rtlCol="0">
              <a:spAutoFit/>
            </a:bodyPr>
            <a:lstStyle/>
            <a:p>
              <a:pPr algn="ctr"/>
              <a:r>
                <a:rPr lang="en-US" sz="1100" b="1" dirty="0">
                  <a:solidFill>
                    <a:schemeClr val="bg1"/>
                  </a:solidFill>
                  <a:latin typeface="Univers" panose="020B0503020202020204" pitchFamily="34" charset="0"/>
                </a:rPr>
                <a:t>COMPOSITE</a:t>
              </a:r>
            </a:p>
            <a:p>
              <a:pPr algn="ctr"/>
              <a:r>
                <a:rPr lang="en-US" sz="1100" b="1" dirty="0">
                  <a:solidFill>
                    <a:schemeClr val="bg1"/>
                  </a:solidFill>
                  <a:latin typeface="Univers" panose="020B0503020202020204" pitchFamily="34" charset="0"/>
                </a:rPr>
                <a:t>SCORE</a:t>
              </a:r>
            </a:p>
          </p:txBody>
        </p:sp>
        <p:sp>
          <p:nvSpPr>
            <p:cNvPr id="35" name="TextBox 34">
              <a:extLst>
                <a:ext uri="{FF2B5EF4-FFF2-40B4-BE49-F238E27FC236}">
                  <a16:creationId xmlns:a16="http://schemas.microsoft.com/office/drawing/2014/main" id="{20A8B3F7-5333-8401-361C-C8B5C5195297}"/>
                </a:ext>
              </a:extLst>
            </p:cNvPr>
            <p:cNvSpPr txBox="1"/>
            <p:nvPr/>
          </p:nvSpPr>
          <p:spPr>
            <a:xfrm>
              <a:off x="542833" y="2100765"/>
              <a:ext cx="447558" cy="2145843"/>
            </a:xfrm>
            <a:prstGeom prst="rect">
              <a:avLst/>
            </a:prstGeom>
            <a:noFill/>
          </p:spPr>
          <p:txBody>
            <a:bodyPr wrap="none" rtlCol="0">
              <a:spAutoFit/>
            </a:bodyPr>
            <a:lstStyle/>
            <a:p>
              <a:pPr algn="ctr">
                <a:lnSpc>
                  <a:spcPct val="150000"/>
                </a:lnSpc>
              </a:pPr>
              <a:r>
                <a:rPr lang="en-US" sz="900" dirty="0">
                  <a:latin typeface="Univers" panose="020B0503020202020204" pitchFamily="34" charset="0"/>
                </a:rPr>
                <a:t>TPS</a:t>
              </a:r>
            </a:p>
            <a:p>
              <a:pPr algn="ctr">
                <a:lnSpc>
                  <a:spcPct val="150000"/>
                </a:lnSpc>
              </a:pPr>
              <a:r>
                <a:rPr lang="en-US" sz="900" dirty="0">
                  <a:latin typeface="Univers" panose="020B0503020202020204" pitchFamily="34" charset="0"/>
                </a:rPr>
                <a:t>IAT</a:t>
              </a:r>
            </a:p>
            <a:p>
              <a:pPr algn="ctr">
                <a:lnSpc>
                  <a:spcPct val="150000"/>
                </a:lnSpc>
              </a:pPr>
              <a:r>
                <a:rPr lang="en-US" sz="900" dirty="0">
                  <a:latin typeface="Univers" panose="020B0503020202020204" pitchFamily="34" charset="0"/>
                </a:rPr>
                <a:t>MAP</a:t>
              </a:r>
            </a:p>
            <a:p>
              <a:pPr algn="ctr">
                <a:lnSpc>
                  <a:spcPct val="150000"/>
                </a:lnSpc>
              </a:pPr>
              <a:r>
                <a:rPr lang="en-US" sz="900" dirty="0">
                  <a:latin typeface="Univers" panose="020B0503020202020204" pitchFamily="34" charset="0"/>
                </a:rPr>
                <a:t>TIP</a:t>
              </a:r>
            </a:p>
            <a:p>
              <a:pPr algn="ctr">
                <a:lnSpc>
                  <a:spcPct val="150000"/>
                </a:lnSpc>
              </a:pPr>
              <a:r>
                <a:rPr lang="en-US" sz="900" dirty="0">
                  <a:latin typeface="Univers" panose="020B0503020202020204" pitchFamily="34" charset="0"/>
                </a:rPr>
                <a:t>CCP</a:t>
              </a:r>
            </a:p>
            <a:p>
              <a:pPr algn="ctr">
                <a:lnSpc>
                  <a:spcPct val="150000"/>
                </a:lnSpc>
              </a:pPr>
              <a:r>
                <a:rPr lang="en-US" sz="900" dirty="0">
                  <a:latin typeface="Univers" panose="020B0503020202020204" pitchFamily="34" charset="0"/>
                </a:rPr>
                <a:t>ECT</a:t>
              </a:r>
            </a:p>
            <a:p>
              <a:pPr algn="ctr">
                <a:lnSpc>
                  <a:spcPct val="150000"/>
                </a:lnSpc>
              </a:pPr>
              <a:r>
                <a:rPr lang="en-US" sz="900" dirty="0">
                  <a:latin typeface="Univers" panose="020B0503020202020204" pitchFamily="34" charset="0"/>
                </a:rPr>
                <a:t>VIB</a:t>
              </a:r>
            </a:p>
            <a:p>
              <a:pPr algn="ctr">
                <a:lnSpc>
                  <a:spcPct val="150000"/>
                </a:lnSpc>
              </a:pPr>
              <a:r>
                <a:rPr lang="en-US" sz="900" dirty="0">
                  <a:latin typeface="Univers" panose="020B0503020202020204" pitchFamily="34" charset="0"/>
                </a:rPr>
                <a:t>FF</a:t>
              </a:r>
            </a:p>
            <a:p>
              <a:pPr algn="ctr">
                <a:lnSpc>
                  <a:spcPct val="150000"/>
                </a:lnSpc>
              </a:pPr>
              <a:r>
                <a:rPr lang="en-US" sz="900" dirty="0">
                  <a:latin typeface="Univers" panose="020B0503020202020204" pitchFamily="34" charset="0"/>
                </a:rPr>
                <a:t>EGT</a:t>
              </a:r>
            </a:p>
            <a:p>
              <a:pPr algn="ctr">
                <a:lnSpc>
                  <a:spcPct val="150000"/>
                </a:lnSpc>
              </a:pPr>
              <a:r>
                <a:rPr lang="en-US" sz="900" dirty="0">
                  <a:latin typeface="Univers" panose="020B0503020202020204" pitchFamily="34" charset="0"/>
                </a:rPr>
                <a:t>RR</a:t>
              </a:r>
            </a:p>
          </p:txBody>
        </p:sp>
        <p:sp>
          <p:nvSpPr>
            <p:cNvPr id="36" name="TextBox 35">
              <a:extLst>
                <a:ext uri="{FF2B5EF4-FFF2-40B4-BE49-F238E27FC236}">
                  <a16:creationId xmlns:a16="http://schemas.microsoft.com/office/drawing/2014/main" id="{C66ACE55-28B8-1B1E-EDF7-CA09FA4D9CAB}"/>
                </a:ext>
              </a:extLst>
            </p:cNvPr>
            <p:cNvSpPr txBox="1"/>
            <p:nvPr/>
          </p:nvSpPr>
          <p:spPr>
            <a:xfrm>
              <a:off x="1344768" y="2100765"/>
              <a:ext cx="550152" cy="2145844"/>
            </a:xfrm>
            <a:prstGeom prst="rect">
              <a:avLst/>
            </a:prstGeom>
            <a:noFill/>
          </p:spPr>
          <p:txBody>
            <a:bodyPr wrap="none" rtlCol="0">
              <a:spAutoFit/>
            </a:bodyPr>
            <a:lstStyle/>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p:txBody>
        </p:sp>
        <p:sp>
          <p:nvSpPr>
            <p:cNvPr id="37" name="TextBox 36">
              <a:extLst>
                <a:ext uri="{FF2B5EF4-FFF2-40B4-BE49-F238E27FC236}">
                  <a16:creationId xmlns:a16="http://schemas.microsoft.com/office/drawing/2014/main" id="{42D23160-49B3-4E4D-B3A3-2B73488FECE5}"/>
                </a:ext>
              </a:extLst>
            </p:cNvPr>
            <p:cNvSpPr txBox="1"/>
            <p:nvPr/>
          </p:nvSpPr>
          <p:spPr>
            <a:xfrm>
              <a:off x="2226628" y="2100765"/>
              <a:ext cx="248786" cy="2145844"/>
            </a:xfrm>
            <a:prstGeom prst="rect">
              <a:avLst/>
            </a:prstGeom>
            <a:noFill/>
          </p:spPr>
          <p:txBody>
            <a:bodyPr wrap="none" rtlCol="0">
              <a:spAutoFit/>
            </a:bodyPr>
            <a:lstStyle/>
            <a:p>
              <a:pPr algn="ctr">
                <a:lnSpc>
                  <a:spcPct val="150000"/>
                </a:lnSpc>
              </a:pPr>
              <a:r>
                <a:rPr lang="en-US" sz="900" dirty="0">
                  <a:latin typeface="Univers" panose="020B0503020202020204" pitchFamily="34" charset="0"/>
                </a:rPr>
                <a:t>8</a:t>
              </a:r>
            </a:p>
            <a:p>
              <a:pPr algn="ctr">
                <a:lnSpc>
                  <a:spcPct val="150000"/>
                </a:lnSpc>
              </a:pPr>
              <a:r>
                <a:rPr lang="en-US" sz="900" dirty="0">
                  <a:latin typeface="Univers" panose="020B0503020202020204" pitchFamily="34" charset="0"/>
                </a:rPr>
                <a:t>7</a:t>
              </a:r>
            </a:p>
            <a:p>
              <a:pPr algn="ctr">
                <a:lnSpc>
                  <a:spcPct val="150000"/>
                </a:lnSpc>
              </a:pPr>
              <a:r>
                <a:rPr lang="en-US" sz="900" dirty="0">
                  <a:latin typeface="Univers" panose="020B0503020202020204" pitchFamily="34" charset="0"/>
                </a:rPr>
                <a:t>7</a:t>
              </a:r>
            </a:p>
            <a:p>
              <a:pPr algn="ctr">
                <a:lnSpc>
                  <a:spcPct val="150000"/>
                </a:lnSpc>
              </a:pPr>
              <a:r>
                <a:rPr lang="en-US" sz="900" dirty="0">
                  <a:latin typeface="Univers" panose="020B0503020202020204" pitchFamily="34" charset="0"/>
                </a:rPr>
                <a:t>8</a:t>
              </a:r>
            </a:p>
            <a:p>
              <a:pPr algn="ctr">
                <a:lnSpc>
                  <a:spcPct val="150000"/>
                </a:lnSpc>
              </a:pPr>
              <a:r>
                <a:rPr lang="en-US" sz="900" dirty="0">
                  <a:latin typeface="Univers" panose="020B0503020202020204" pitchFamily="34" charset="0"/>
                </a:rPr>
                <a:t>7</a:t>
              </a:r>
            </a:p>
            <a:p>
              <a:pPr algn="ctr">
                <a:lnSpc>
                  <a:spcPct val="150000"/>
                </a:lnSpc>
              </a:pPr>
              <a:r>
                <a:rPr lang="en-US" sz="900" dirty="0">
                  <a:latin typeface="Univers" panose="020B0503020202020204" pitchFamily="34" charset="0"/>
                </a:rPr>
                <a:t>7</a:t>
              </a:r>
            </a:p>
            <a:p>
              <a:pPr algn="ctr">
                <a:lnSpc>
                  <a:spcPct val="150000"/>
                </a:lnSpc>
              </a:pPr>
              <a:r>
                <a:rPr lang="en-US" sz="900" dirty="0">
                  <a:latin typeface="Univers" panose="020B0503020202020204" pitchFamily="34" charset="0"/>
                </a:rPr>
                <a:t>7</a:t>
              </a:r>
            </a:p>
            <a:p>
              <a:pPr algn="ctr">
                <a:lnSpc>
                  <a:spcPct val="150000"/>
                </a:lnSpc>
              </a:pPr>
              <a:r>
                <a:rPr lang="en-US" sz="900" dirty="0">
                  <a:latin typeface="Univers" panose="020B0503020202020204" pitchFamily="34" charset="0"/>
                </a:rPr>
                <a:t>6</a:t>
              </a:r>
            </a:p>
            <a:p>
              <a:pPr algn="ctr">
                <a:lnSpc>
                  <a:spcPct val="150000"/>
                </a:lnSpc>
              </a:pPr>
              <a:r>
                <a:rPr lang="en-US" sz="900" dirty="0">
                  <a:latin typeface="Univers" panose="020B0503020202020204" pitchFamily="34" charset="0"/>
                </a:rPr>
                <a:t>6</a:t>
              </a:r>
            </a:p>
            <a:p>
              <a:pPr algn="ctr">
                <a:lnSpc>
                  <a:spcPct val="150000"/>
                </a:lnSpc>
              </a:pPr>
              <a:r>
                <a:rPr lang="en-US" sz="900" dirty="0">
                  <a:latin typeface="Univers" panose="020B0503020202020204" pitchFamily="34" charset="0"/>
                </a:rPr>
                <a:t>7</a:t>
              </a:r>
            </a:p>
          </p:txBody>
        </p:sp>
        <p:sp>
          <p:nvSpPr>
            <p:cNvPr id="38" name="TextBox 37">
              <a:extLst>
                <a:ext uri="{FF2B5EF4-FFF2-40B4-BE49-F238E27FC236}">
                  <a16:creationId xmlns:a16="http://schemas.microsoft.com/office/drawing/2014/main" id="{E4CEDB44-1AB4-8D63-1C7E-8C648241DA4F}"/>
                </a:ext>
              </a:extLst>
            </p:cNvPr>
            <p:cNvSpPr txBox="1"/>
            <p:nvPr/>
          </p:nvSpPr>
          <p:spPr>
            <a:xfrm>
              <a:off x="2807122" y="2715321"/>
              <a:ext cx="986167" cy="1138773"/>
            </a:xfrm>
            <a:prstGeom prst="rect">
              <a:avLst/>
            </a:prstGeom>
            <a:noFill/>
          </p:spPr>
          <p:txBody>
            <a:bodyPr wrap="none" rtlCol="0">
              <a:spAutoFit/>
            </a:bodyPr>
            <a:lstStyle/>
            <a:p>
              <a:pPr algn="ctr"/>
              <a:r>
                <a:rPr lang="en-US" b="1" dirty="0">
                  <a:solidFill>
                    <a:srgbClr val="FFC000"/>
                  </a:solidFill>
                  <a:latin typeface="Univers" panose="020B0503020202020204" pitchFamily="34" charset="0"/>
                </a:rPr>
                <a:t>7.0</a:t>
              </a:r>
            </a:p>
            <a:p>
              <a:pPr algn="ctr"/>
              <a:endParaRPr lang="en-US" sz="1400" dirty="0">
                <a:latin typeface="Univers" panose="020B0503020202020204" pitchFamily="34" charset="0"/>
              </a:endParaRPr>
            </a:p>
            <a:p>
              <a:pPr algn="ctr"/>
              <a:r>
                <a:rPr lang="en-US" sz="900" dirty="0">
                  <a:latin typeface="Univers" panose="020B0503020202020204" pitchFamily="34" charset="0"/>
                </a:rPr>
                <a:t>Average Score</a:t>
              </a:r>
            </a:p>
            <a:p>
              <a:pPr algn="ctr"/>
              <a:r>
                <a:rPr lang="en-US" sz="900" dirty="0">
                  <a:solidFill>
                    <a:srgbClr val="FFC000"/>
                  </a:solidFill>
                  <a:latin typeface="Univers" panose="020B0503020202020204" pitchFamily="34" charset="0"/>
                </a:rPr>
                <a:t>6.8</a:t>
              </a:r>
            </a:p>
            <a:p>
              <a:pPr algn="ctr"/>
              <a:r>
                <a:rPr lang="en-US" sz="900" dirty="0">
                  <a:latin typeface="Univers" panose="020B0503020202020204" pitchFamily="34" charset="0"/>
                </a:rPr>
                <a:t>Hours to EOL</a:t>
              </a:r>
            </a:p>
            <a:p>
              <a:pPr algn="ctr"/>
              <a:r>
                <a:rPr lang="en-US" sz="900" dirty="0">
                  <a:latin typeface="Univers" panose="020B0503020202020204" pitchFamily="34" charset="0"/>
                </a:rPr>
                <a:t>23,000</a:t>
              </a:r>
            </a:p>
          </p:txBody>
        </p:sp>
        <p:sp>
          <p:nvSpPr>
            <p:cNvPr id="39" name="Rectangle 38">
              <a:extLst>
                <a:ext uri="{FF2B5EF4-FFF2-40B4-BE49-F238E27FC236}">
                  <a16:creationId xmlns:a16="http://schemas.microsoft.com/office/drawing/2014/main" id="{57CBF129-F3EA-D198-C5F6-59BFC3EB9475}"/>
                </a:ext>
              </a:extLst>
            </p:cNvPr>
            <p:cNvSpPr/>
            <p:nvPr/>
          </p:nvSpPr>
          <p:spPr>
            <a:xfrm>
              <a:off x="237463" y="2145900"/>
              <a:ext cx="3588800" cy="2100706"/>
            </a:xfrm>
            <a:prstGeom prst="rect">
              <a:avLst/>
            </a:prstGeom>
            <a:noFill/>
            <a:ln>
              <a:solidFill>
                <a:srgbClr val="6767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Connector 39">
              <a:extLst>
                <a:ext uri="{FF2B5EF4-FFF2-40B4-BE49-F238E27FC236}">
                  <a16:creationId xmlns:a16="http://schemas.microsoft.com/office/drawing/2014/main" id="{2FA73D73-4E74-FD51-F567-72CBD8F2D2B9}"/>
                </a:ext>
              </a:extLst>
            </p:cNvPr>
            <p:cNvCxnSpPr>
              <a:cxnSpLocks/>
            </p:cNvCxnSpPr>
            <p:nvPr/>
          </p:nvCxnSpPr>
          <p:spPr>
            <a:xfrm>
              <a:off x="237461" y="2352452"/>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F9CB3D73-6001-0D3E-F932-4BFEEF9D6B59}"/>
                </a:ext>
              </a:extLst>
            </p:cNvPr>
            <p:cNvCxnSpPr>
              <a:cxnSpLocks/>
            </p:cNvCxnSpPr>
            <p:nvPr/>
          </p:nvCxnSpPr>
          <p:spPr>
            <a:xfrm>
              <a:off x="237461" y="2559346"/>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356A49B-A4F4-F8A3-1D9D-2FF7E4A71F86}"/>
                </a:ext>
              </a:extLst>
            </p:cNvPr>
            <p:cNvCxnSpPr>
              <a:cxnSpLocks/>
            </p:cNvCxnSpPr>
            <p:nvPr/>
          </p:nvCxnSpPr>
          <p:spPr>
            <a:xfrm>
              <a:off x="237461" y="2766240"/>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42EFE8B-B182-7179-DF9B-99DD0D42D9A1}"/>
                </a:ext>
              </a:extLst>
            </p:cNvPr>
            <p:cNvCxnSpPr>
              <a:cxnSpLocks/>
            </p:cNvCxnSpPr>
            <p:nvPr/>
          </p:nvCxnSpPr>
          <p:spPr>
            <a:xfrm>
              <a:off x="237461" y="2973134"/>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D98CC3C-9A14-8384-FED6-C5EF18E8CFB7}"/>
                </a:ext>
              </a:extLst>
            </p:cNvPr>
            <p:cNvCxnSpPr>
              <a:cxnSpLocks/>
            </p:cNvCxnSpPr>
            <p:nvPr/>
          </p:nvCxnSpPr>
          <p:spPr>
            <a:xfrm>
              <a:off x="237461" y="3180028"/>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4BA0431-15BE-9C91-9094-9D07C1B3910B}"/>
                </a:ext>
              </a:extLst>
            </p:cNvPr>
            <p:cNvCxnSpPr>
              <a:cxnSpLocks/>
            </p:cNvCxnSpPr>
            <p:nvPr/>
          </p:nvCxnSpPr>
          <p:spPr>
            <a:xfrm>
              <a:off x="237461" y="3386922"/>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A9024FC-4B05-1EF8-1C18-4E789E3C822C}"/>
                </a:ext>
              </a:extLst>
            </p:cNvPr>
            <p:cNvCxnSpPr>
              <a:cxnSpLocks/>
            </p:cNvCxnSpPr>
            <p:nvPr/>
          </p:nvCxnSpPr>
          <p:spPr>
            <a:xfrm>
              <a:off x="237461" y="3593816"/>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DC9F2681-D848-03D5-F5C3-5F7C0212506B}"/>
                </a:ext>
              </a:extLst>
            </p:cNvPr>
            <p:cNvCxnSpPr>
              <a:cxnSpLocks/>
            </p:cNvCxnSpPr>
            <p:nvPr/>
          </p:nvCxnSpPr>
          <p:spPr>
            <a:xfrm>
              <a:off x="237461" y="3800710"/>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8B0BA7E-F8D4-FC17-92D8-19F212B087C5}"/>
                </a:ext>
              </a:extLst>
            </p:cNvPr>
            <p:cNvCxnSpPr>
              <a:cxnSpLocks/>
            </p:cNvCxnSpPr>
            <p:nvPr/>
          </p:nvCxnSpPr>
          <p:spPr>
            <a:xfrm>
              <a:off x="237461" y="4007602"/>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59C79E05-1291-6140-1A8D-391A6A43D18B}"/>
                </a:ext>
              </a:extLst>
            </p:cNvPr>
            <p:cNvCxnSpPr>
              <a:cxnSpLocks/>
            </p:cNvCxnSpPr>
            <p:nvPr/>
          </p:nvCxnSpPr>
          <p:spPr>
            <a:xfrm>
              <a:off x="2764757" y="2145900"/>
              <a:ext cx="0" cy="2100706"/>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2B20928E-2B68-1F1D-4D47-D8C8F8BDEADC}"/>
                </a:ext>
              </a:extLst>
            </p:cNvPr>
            <p:cNvCxnSpPr>
              <a:cxnSpLocks/>
            </p:cNvCxnSpPr>
            <p:nvPr/>
          </p:nvCxnSpPr>
          <p:spPr>
            <a:xfrm>
              <a:off x="1937286" y="2145900"/>
              <a:ext cx="0" cy="210312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946610D-2757-36F3-9436-AE275EFB6C8A}"/>
                </a:ext>
              </a:extLst>
            </p:cNvPr>
            <p:cNvCxnSpPr>
              <a:cxnSpLocks/>
            </p:cNvCxnSpPr>
            <p:nvPr/>
          </p:nvCxnSpPr>
          <p:spPr>
            <a:xfrm>
              <a:off x="1295764" y="2145900"/>
              <a:ext cx="0" cy="210312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grpSp>
      <p:grpSp>
        <p:nvGrpSpPr>
          <p:cNvPr id="52" name="Group 51">
            <a:extLst>
              <a:ext uri="{FF2B5EF4-FFF2-40B4-BE49-F238E27FC236}">
                <a16:creationId xmlns:a16="http://schemas.microsoft.com/office/drawing/2014/main" id="{8EA5EFF0-A89A-ACB8-33BF-E9B815CDB6C7}"/>
              </a:ext>
            </a:extLst>
          </p:cNvPr>
          <p:cNvGrpSpPr/>
          <p:nvPr/>
        </p:nvGrpSpPr>
        <p:grpSpPr>
          <a:xfrm>
            <a:off x="8149093" y="1905951"/>
            <a:ext cx="3588806" cy="2576678"/>
            <a:chOff x="237461" y="1672342"/>
            <a:chExt cx="3588806" cy="2576678"/>
          </a:xfrm>
        </p:grpSpPr>
        <p:sp>
          <p:nvSpPr>
            <p:cNvPr id="53" name="Rectangle 52">
              <a:extLst>
                <a:ext uri="{FF2B5EF4-FFF2-40B4-BE49-F238E27FC236}">
                  <a16:creationId xmlns:a16="http://schemas.microsoft.com/office/drawing/2014/main" id="{0B792F61-05C8-A258-998F-6E1F011484A5}"/>
                </a:ext>
              </a:extLst>
            </p:cNvPr>
            <p:cNvSpPr/>
            <p:nvPr/>
          </p:nvSpPr>
          <p:spPr>
            <a:xfrm>
              <a:off x="237463" y="1674266"/>
              <a:ext cx="3588804" cy="43088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6C1193C9-A907-3AED-CE41-53E2E76BA227}"/>
                </a:ext>
              </a:extLst>
            </p:cNvPr>
            <p:cNvSpPr txBox="1"/>
            <p:nvPr/>
          </p:nvSpPr>
          <p:spPr>
            <a:xfrm>
              <a:off x="237461" y="1756980"/>
              <a:ext cx="1058303" cy="261610"/>
            </a:xfrm>
            <a:prstGeom prst="rect">
              <a:avLst/>
            </a:prstGeom>
            <a:noFill/>
          </p:spPr>
          <p:txBody>
            <a:bodyPr wrap="none" rtlCol="0">
              <a:spAutoFit/>
            </a:bodyPr>
            <a:lstStyle/>
            <a:p>
              <a:r>
                <a:rPr lang="en-US" sz="1100" b="1" dirty="0">
                  <a:solidFill>
                    <a:schemeClr val="bg1"/>
                  </a:solidFill>
                  <a:latin typeface="Univers" panose="020B0503020202020204" pitchFamily="34" charset="0"/>
                </a:rPr>
                <a:t>PARAMETER</a:t>
              </a:r>
            </a:p>
          </p:txBody>
        </p:sp>
        <p:sp>
          <p:nvSpPr>
            <p:cNvPr id="55" name="TextBox 54">
              <a:extLst>
                <a:ext uri="{FF2B5EF4-FFF2-40B4-BE49-F238E27FC236}">
                  <a16:creationId xmlns:a16="http://schemas.microsoft.com/office/drawing/2014/main" id="{1A0FF445-C557-69FE-CA1F-A28BB2BDEC13}"/>
                </a:ext>
              </a:extLst>
            </p:cNvPr>
            <p:cNvSpPr txBox="1"/>
            <p:nvPr/>
          </p:nvSpPr>
          <p:spPr>
            <a:xfrm>
              <a:off x="1299083" y="1756980"/>
              <a:ext cx="641522" cy="261610"/>
            </a:xfrm>
            <a:prstGeom prst="rect">
              <a:avLst/>
            </a:prstGeom>
            <a:noFill/>
          </p:spPr>
          <p:txBody>
            <a:bodyPr wrap="none" rtlCol="0">
              <a:spAutoFit/>
            </a:bodyPr>
            <a:lstStyle/>
            <a:p>
              <a:r>
                <a:rPr lang="en-US" sz="1100" b="1" dirty="0">
                  <a:solidFill>
                    <a:schemeClr val="bg1"/>
                  </a:solidFill>
                  <a:latin typeface="Univers" panose="020B0503020202020204" pitchFamily="34" charset="0"/>
                </a:rPr>
                <a:t>SCALE</a:t>
              </a:r>
            </a:p>
          </p:txBody>
        </p:sp>
        <p:sp>
          <p:nvSpPr>
            <p:cNvPr id="56" name="TextBox 55">
              <a:extLst>
                <a:ext uri="{FF2B5EF4-FFF2-40B4-BE49-F238E27FC236}">
                  <a16:creationId xmlns:a16="http://schemas.microsoft.com/office/drawing/2014/main" id="{A32A0E2C-0A94-35D6-F3BC-AF7307371C43}"/>
                </a:ext>
              </a:extLst>
            </p:cNvPr>
            <p:cNvSpPr txBox="1"/>
            <p:nvPr/>
          </p:nvSpPr>
          <p:spPr>
            <a:xfrm>
              <a:off x="1937286" y="1756980"/>
              <a:ext cx="827471" cy="261610"/>
            </a:xfrm>
            <a:prstGeom prst="rect">
              <a:avLst/>
            </a:prstGeom>
            <a:noFill/>
          </p:spPr>
          <p:txBody>
            <a:bodyPr wrap="none" rtlCol="0">
              <a:spAutoFit/>
            </a:bodyPr>
            <a:lstStyle/>
            <a:p>
              <a:r>
                <a:rPr lang="en-US" sz="1100" b="1" dirty="0">
                  <a:solidFill>
                    <a:schemeClr val="bg1"/>
                  </a:solidFill>
                  <a:latin typeface="Univers" panose="020B0503020202020204" pitchFamily="34" charset="0"/>
                </a:rPr>
                <a:t>READING</a:t>
              </a:r>
            </a:p>
          </p:txBody>
        </p:sp>
        <p:sp>
          <p:nvSpPr>
            <p:cNvPr id="57" name="TextBox 56">
              <a:extLst>
                <a:ext uri="{FF2B5EF4-FFF2-40B4-BE49-F238E27FC236}">
                  <a16:creationId xmlns:a16="http://schemas.microsoft.com/office/drawing/2014/main" id="{8D3E45F1-6D0F-3C54-02BA-E4BB31DE0EE6}"/>
                </a:ext>
              </a:extLst>
            </p:cNvPr>
            <p:cNvSpPr txBox="1"/>
            <p:nvPr/>
          </p:nvSpPr>
          <p:spPr>
            <a:xfrm>
              <a:off x="2764757" y="1672342"/>
              <a:ext cx="1061509" cy="430887"/>
            </a:xfrm>
            <a:prstGeom prst="rect">
              <a:avLst/>
            </a:prstGeom>
            <a:noFill/>
          </p:spPr>
          <p:txBody>
            <a:bodyPr wrap="none" rtlCol="0">
              <a:spAutoFit/>
            </a:bodyPr>
            <a:lstStyle/>
            <a:p>
              <a:pPr algn="ctr"/>
              <a:r>
                <a:rPr lang="en-US" sz="1100" b="1" dirty="0">
                  <a:solidFill>
                    <a:schemeClr val="bg1"/>
                  </a:solidFill>
                  <a:latin typeface="Univers" panose="020B0503020202020204" pitchFamily="34" charset="0"/>
                </a:rPr>
                <a:t>COMPOSITE</a:t>
              </a:r>
            </a:p>
            <a:p>
              <a:pPr algn="ctr"/>
              <a:r>
                <a:rPr lang="en-US" sz="1100" b="1" dirty="0">
                  <a:solidFill>
                    <a:schemeClr val="bg1"/>
                  </a:solidFill>
                  <a:latin typeface="Univers" panose="020B0503020202020204" pitchFamily="34" charset="0"/>
                </a:rPr>
                <a:t>SCORE</a:t>
              </a:r>
            </a:p>
          </p:txBody>
        </p:sp>
        <p:sp>
          <p:nvSpPr>
            <p:cNvPr id="58" name="TextBox 57">
              <a:extLst>
                <a:ext uri="{FF2B5EF4-FFF2-40B4-BE49-F238E27FC236}">
                  <a16:creationId xmlns:a16="http://schemas.microsoft.com/office/drawing/2014/main" id="{708B1F5C-ECE6-2617-BCB0-1129C93296F9}"/>
                </a:ext>
              </a:extLst>
            </p:cNvPr>
            <p:cNvSpPr txBox="1"/>
            <p:nvPr/>
          </p:nvSpPr>
          <p:spPr>
            <a:xfrm>
              <a:off x="542833" y="2100765"/>
              <a:ext cx="447558" cy="2145843"/>
            </a:xfrm>
            <a:prstGeom prst="rect">
              <a:avLst/>
            </a:prstGeom>
            <a:noFill/>
          </p:spPr>
          <p:txBody>
            <a:bodyPr wrap="none" rtlCol="0">
              <a:spAutoFit/>
            </a:bodyPr>
            <a:lstStyle/>
            <a:p>
              <a:pPr algn="ctr">
                <a:lnSpc>
                  <a:spcPct val="150000"/>
                </a:lnSpc>
              </a:pPr>
              <a:r>
                <a:rPr lang="en-US" sz="900" dirty="0">
                  <a:latin typeface="Univers" panose="020B0503020202020204" pitchFamily="34" charset="0"/>
                </a:rPr>
                <a:t>TPS</a:t>
              </a:r>
            </a:p>
            <a:p>
              <a:pPr algn="ctr">
                <a:lnSpc>
                  <a:spcPct val="150000"/>
                </a:lnSpc>
              </a:pPr>
              <a:r>
                <a:rPr lang="en-US" sz="900" dirty="0">
                  <a:latin typeface="Univers" panose="020B0503020202020204" pitchFamily="34" charset="0"/>
                </a:rPr>
                <a:t>IAT</a:t>
              </a:r>
            </a:p>
            <a:p>
              <a:pPr algn="ctr">
                <a:lnSpc>
                  <a:spcPct val="150000"/>
                </a:lnSpc>
              </a:pPr>
              <a:r>
                <a:rPr lang="en-US" sz="900" dirty="0">
                  <a:latin typeface="Univers" panose="020B0503020202020204" pitchFamily="34" charset="0"/>
                </a:rPr>
                <a:t>MAP</a:t>
              </a:r>
            </a:p>
            <a:p>
              <a:pPr algn="ctr">
                <a:lnSpc>
                  <a:spcPct val="150000"/>
                </a:lnSpc>
              </a:pPr>
              <a:r>
                <a:rPr lang="en-US" sz="900" dirty="0">
                  <a:latin typeface="Univers" panose="020B0503020202020204" pitchFamily="34" charset="0"/>
                </a:rPr>
                <a:t>TIP</a:t>
              </a:r>
            </a:p>
            <a:p>
              <a:pPr algn="ctr">
                <a:lnSpc>
                  <a:spcPct val="150000"/>
                </a:lnSpc>
              </a:pPr>
              <a:r>
                <a:rPr lang="en-US" sz="900" dirty="0">
                  <a:latin typeface="Univers" panose="020B0503020202020204" pitchFamily="34" charset="0"/>
                </a:rPr>
                <a:t>CCP</a:t>
              </a:r>
            </a:p>
            <a:p>
              <a:pPr algn="ctr">
                <a:lnSpc>
                  <a:spcPct val="150000"/>
                </a:lnSpc>
              </a:pPr>
              <a:r>
                <a:rPr lang="en-US" sz="900" dirty="0">
                  <a:latin typeface="Univers" panose="020B0503020202020204" pitchFamily="34" charset="0"/>
                </a:rPr>
                <a:t>ECT</a:t>
              </a:r>
            </a:p>
            <a:p>
              <a:pPr algn="ctr">
                <a:lnSpc>
                  <a:spcPct val="150000"/>
                </a:lnSpc>
              </a:pPr>
              <a:r>
                <a:rPr lang="en-US" sz="900" dirty="0">
                  <a:latin typeface="Univers" panose="020B0503020202020204" pitchFamily="34" charset="0"/>
                </a:rPr>
                <a:t>VIB</a:t>
              </a:r>
            </a:p>
            <a:p>
              <a:pPr algn="ctr">
                <a:lnSpc>
                  <a:spcPct val="150000"/>
                </a:lnSpc>
              </a:pPr>
              <a:r>
                <a:rPr lang="en-US" sz="900" dirty="0">
                  <a:latin typeface="Univers" panose="020B0503020202020204" pitchFamily="34" charset="0"/>
                </a:rPr>
                <a:t>FF</a:t>
              </a:r>
            </a:p>
            <a:p>
              <a:pPr algn="ctr">
                <a:lnSpc>
                  <a:spcPct val="150000"/>
                </a:lnSpc>
              </a:pPr>
              <a:r>
                <a:rPr lang="en-US" sz="900" dirty="0">
                  <a:latin typeface="Univers" panose="020B0503020202020204" pitchFamily="34" charset="0"/>
                </a:rPr>
                <a:t>EGT</a:t>
              </a:r>
            </a:p>
            <a:p>
              <a:pPr algn="ctr">
                <a:lnSpc>
                  <a:spcPct val="150000"/>
                </a:lnSpc>
              </a:pPr>
              <a:r>
                <a:rPr lang="en-US" sz="900" dirty="0">
                  <a:latin typeface="Univers" panose="020B0503020202020204" pitchFamily="34" charset="0"/>
                </a:rPr>
                <a:t>RR</a:t>
              </a:r>
            </a:p>
          </p:txBody>
        </p:sp>
        <p:sp>
          <p:nvSpPr>
            <p:cNvPr id="59" name="TextBox 58">
              <a:extLst>
                <a:ext uri="{FF2B5EF4-FFF2-40B4-BE49-F238E27FC236}">
                  <a16:creationId xmlns:a16="http://schemas.microsoft.com/office/drawing/2014/main" id="{81502BE1-CF16-0939-DFD6-BAEEC8455DF3}"/>
                </a:ext>
              </a:extLst>
            </p:cNvPr>
            <p:cNvSpPr txBox="1"/>
            <p:nvPr/>
          </p:nvSpPr>
          <p:spPr>
            <a:xfrm>
              <a:off x="1344768" y="2100765"/>
              <a:ext cx="550152" cy="2145844"/>
            </a:xfrm>
            <a:prstGeom prst="rect">
              <a:avLst/>
            </a:prstGeom>
            <a:noFill/>
          </p:spPr>
          <p:txBody>
            <a:bodyPr wrap="none" rtlCol="0">
              <a:spAutoFit/>
            </a:bodyPr>
            <a:lstStyle/>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a:p>
              <a:pPr algn="ctr">
                <a:lnSpc>
                  <a:spcPct val="150000"/>
                </a:lnSpc>
              </a:pPr>
              <a:r>
                <a:rPr lang="en-US" sz="900" dirty="0">
                  <a:latin typeface="Univers" panose="020B0503020202020204" pitchFamily="34" charset="0"/>
                </a:rPr>
                <a:t>1 to 10</a:t>
              </a:r>
            </a:p>
          </p:txBody>
        </p:sp>
        <p:sp>
          <p:nvSpPr>
            <p:cNvPr id="60" name="TextBox 59">
              <a:extLst>
                <a:ext uri="{FF2B5EF4-FFF2-40B4-BE49-F238E27FC236}">
                  <a16:creationId xmlns:a16="http://schemas.microsoft.com/office/drawing/2014/main" id="{A532FF3A-073E-8F6D-A7CA-75043DAB42B6}"/>
                </a:ext>
              </a:extLst>
            </p:cNvPr>
            <p:cNvSpPr txBox="1"/>
            <p:nvPr/>
          </p:nvSpPr>
          <p:spPr>
            <a:xfrm>
              <a:off x="2226628" y="2100765"/>
              <a:ext cx="248786" cy="2145844"/>
            </a:xfrm>
            <a:prstGeom prst="rect">
              <a:avLst/>
            </a:prstGeom>
            <a:noFill/>
          </p:spPr>
          <p:txBody>
            <a:bodyPr wrap="none" rtlCol="0">
              <a:spAutoFit/>
            </a:bodyPr>
            <a:lstStyle/>
            <a:p>
              <a:pPr algn="ctr">
                <a:lnSpc>
                  <a:spcPct val="150000"/>
                </a:lnSpc>
              </a:pPr>
              <a:r>
                <a:rPr lang="en-US" sz="900" dirty="0">
                  <a:latin typeface="Univers" panose="020B0503020202020204" pitchFamily="34" charset="0"/>
                </a:rPr>
                <a:t>9</a:t>
              </a:r>
            </a:p>
            <a:p>
              <a:pPr algn="ctr">
                <a:lnSpc>
                  <a:spcPct val="150000"/>
                </a:lnSpc>
              </a:pPr>
              <a:r>
                <a:rPr lang="en-US" sz="900" dirty="0">
                  <a:latin typeface="Univers" panose="020B0503020202020204" pitchFamily="34" charset="0"/>
                </a:rPr>
                <a:t>8</a:t>
              </a:r>
            </a:p>
            <a:p>
              <a:pPr algn="ctr">
                <a:lnSpc>
                  <a:spcPct val="150000"/>
                </a:lnSpc>
              </a:pPr>
              <a:r>
                <a:rPr lang="en-US" sz="900" dirty="0">
                  <a:latin typeface="Univers" panose="020B0503020202020204" pitchFamily="34" charset="0"/>
                </a:rPr>
                <a:t>8</a:t>
              </a:r>
            </a:p>
            <a:p>
              <a:pPr algn="ctr">
                <a:lnSpc>
                  <a:spcPct val="150000"/>
                </a:lnSpc>
              </a:pPr>
              <a:r>
                <a:rPr lang="en-US" sz="900" dirty="0">
                  <a:latin typeface="Univers" panose="020B0503020202020204" pitchFamily="34" charset="0"/>
                </a:rPr>
                <a:t>8</a:t>
              </a:r>
            </a:p>
            <a:p>
              <a:pPr algn="ctr">
                <a:lnSpc>
                  <a:spcPct val="150000"/>
                </a:lnSpc>
              </a:pPr>
              <a:r>
                <a:rPr lang="en-US" sz="900" dirty="0">
                  <a:latin typeface="Univers" panose="020B0503020202020204" pitchFamily="34" charset="0"/>
                </a:rPr>
                <a:t>8</a:t>
              </a:r>
            </a:p>
            <a:p>
              <a:pPr algn="ctr">
                <a:lnSpc>
                  <a:spcPct val="150000"/>
                </a:lnSpc>
              </a:pPr>
              <a:r>
                <a:rPr lang="en-US" sz="900" dirty="0">
                  <a:latin typeface="Univers" panose="020B0503020202020204" pitchFamily="34" charset="0"/>
                </a:rPr>
                <a:t>7</a:t>
              </a:r>
            </a:p>
            <a:p>
              <a:pPr algn="ctr">
                <a:lnSpc>
                  <a:spcPct val="150000"/>
                </a:lnSpc>
              </a:pPr>
              <a:r>
                <a:rPr lang="en-US" sz="900" dirty="0">
                  <a:latin typeface="Univers" panose="020B0503020202020204" pitchFamily="34" charset="0"/>
                </a:rPr>
                <a:t>8</a:t>
              </a:r>
            </a:p>
            <a:p>
              <a:pPr algn="ctr">
                <a:lnSpc>
                  <a:spcPct val="150000"/>
                </a:lnSpc>
              </a:pPr>
              <a:r>
                <a:rPr lang="en-US" sz="900" dirty="0">
                  <a:latin typeface="Univers" panose="020B0503020202020204" pitchFamily="34" charset="0"/>
                </a:rPr>
                <a:t>8</a:t>
              </a:r>
            </a:p>
            <a:p>
              <a:pPr algn="ctr">
                <a:lnSpc>
                  <a:spcPct val="150000"/>
                </a:lnSpc>
              </a:pPr>
              <a:r>
                <a:rPr lang="en-US" sz="900" dirty="0">
                  <a:latin typeface="Univers" panose="020B0503020202020204" pitchFamily="34" charset="0"/>
                </a:rPr>
                <a:t>7</a:t>
              </a:r>
            </a:p>
            <a:p>
              <a:pPr algn="ctr">
                <a:lnSpc>
                  <a:spcPct val="150000"/>
                </a:lnSpc>
              </a:pPr>
              <a:r>
                <a:rPr lang="en-US" sz="900" dirty="0">
                  <a:latin typeface="Univers" panose="020B0503020202020204" pitchFamily="34" charset="0"/>
                </a:rPr>
                <a:t>9</a:t>
              </a:r>
            </a:p>
          </p:txBody>
        </p:sp>
        <p:sp>
          <p:nvSpPr>
            <p:cNvPr id="61" name="TextBox 60">
              <a:extLst>
                <a:ext uri="{FF2B5EF4-FFF2-40B4-BE49-F238E27FC236}">
                  <a16:creationId xmlns:a16="http://schemas.microsoft.com/office/drawing/2014/main" id="{8F3CA2D0-E314-730E-3CCE-8C7509EA2F5F}"/>
                </a:ext>
              </a:extLst>
            </p:cNvPr>
            <p:cNvSpPr txBox="1"/>
            <p:nvPr/>
          </p:nvSpPr>
          <p:spPr>
            <a:xfrm>
              <a:off x="2807122" y="2715321"/>
              <a:ext cx="986167" cy="1138773"/>
            </a:xfrm>
            <a:prstGeom prst="rect">
              <a:avLst/>
            </a:prstGeom>
            <a:noFill/>
          </p:spPr>
          <p:txBody>
            <a:bodyPr wrap="none" rtlCol="0">
              <a:spAutoFit/>
            </a:bodyPr>
            <a:lstStyle/>
            <a:p>
              <a:pPr algn="ctr"/>
              <a:r>
                <a:rPr lang="en-US" b="1" dirty="0">
                  <a:solidFill>
                    <a:srgbClr val="DF1F26"/>
                  </a:solidFill>
                  <a:latin typeface="Univers" panose="020B0503020202020204" pitchFamily="34" charset="0"/>
                </a:rPr>
                <a:t>8.0</a:t>
              </a:r>
            </a:p>
            <a:p>
              <a:pPr algn="ctr"/>
              <a:endParaRPr lang="en-US" sz="1400" dirty="0">
                <a:latin typeface="Univers" panose="020B0503020202020204" pitchFamily="34" charset="0"/>
              </a:endParaRPr>
            </a:p>
            <a:p>
              <a:pPr algn="ctr"/>
              <a:r>
                <a:rPr lang="en-US" sz="900" dirty="0">
                  <a:latin typeface="Univers" panose="020B0503020202020204" pitchFamily="34" charset="0"/>
                </a:rPr>
                <a:t>Average Score</a:t>
              </a:r>
            </a:p>
            <a:p>
              <a:pPr algn="ctr"/>
              <a:r>
                <a:rPr lang="en-US" sz="900" dirty="0">
                  <a:solidFill>
                    <a:srgbClr val="DF1F26"/>
                  </a:solidFill>
                  <a:latin typeface="Univers" panose="020B0503020202020204" pitchFamily="34" charset="0"/>
                </a:rPr>
                <a:t>7.6</a:t>
              </a:r>
            </a:p>
            <a:p>
              <a:pPr algn="ctr"/>
              <a:r>
                <a:rPr lang="en-US" sz="900" dirty="0">
                  <a:latin typeface="Univers" panose="020B0503020202020204" pitchFamily="34" charset="0"/>
                </a:rPr>
                <a:t>Hours to EOL</a:t>
              </a:r>
            </a:p>
            <a:p>
              <a:pPr algn="ctr"/>
              <a:r>
                <a:rPr lang="en-US" sz="900" dirty="0">
                  <a:latin typeface="Univers" panose="020B0503020202020204" pitchFamily="34" charset="0"/>
                </a:rPr>
                <a:t>&lt;10,000</a:t>
              </a:r>
            </a:p>
          </p:txBody>
        </p:sp>
        <p:sp>
          <p:nvSpPr>
            <p:cNvPr id="62" name="Rectangle 61">
              <a:extLst>
                <a:ext uri="{FF2B5EF4-FFF2-40B4-BE49-F238E27FC236}">
                  <a16:creationId xmlns:a16="http://schemas.microsoft.com/office/drawing/2014/main" id="{F679B113-2ACD-9F4D-108C-7EFDB1655044}"/>
                </a:ext>
              </a:extLst>
            </p:cNvPr>
            <p:cNvSpPr/>
            <p:nvPr/>
          </p:nvSpPr>
          <p:spPr>
            <a:xfrm>
              <a:off x="237463" y="2145900"/>
              <a:ext cx="3588800" cy="2100706"/>
            </a:xfrm>
            <a:prstGeom prst="rect">
              <a:avLst/>
            </a:prstGeom>
            <a:noFill/>
            <a:ln>
              <a:solidFill>
                <a:srgbClr val="6767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3" name="Straight Connector 62">
              <a:extLst>
                <a:ext uri="{FF2B5EF4-FFF2-40B4-BE49-F238E27FC236}">
                  <a16:creationId xmlns:a16="http://schemas.microsoft.com/office/drawing/2014/main" id="{AC334CC0-A7D0-B4C2-60B4-F429D4232C2F}"/>
                </a:ext>
              </a:extLst>
            </p:cNvPr>
            <p:cNvCxnSpPr>
              <a:cxnSpLocks/>
            </p:cNvCxnSpPr>
            <p:nvPr/>
          </p:nvCxnSpPr>
          <p:spPr>
            <a:xfrm>
              <a:off x="237461" y="2352452"/>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4E1D9E35-C964-D338-A19C-6A363D055A2F}"/>
                </a:ext>
              </a:extLst>
            </p:cNvPr>
            <p:cNvCxnSpPr>
              <a:cxnSpLocks/>
            </p:cNvCxnSpPr>
            <p:nvPr/>
          </p:nvCxnSpPr>
          <p:spPr>
            <a:xfrm>
              <a:off x="237461" y="2559346"/>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006A858-CD12-9ADD-124F-316223BCD113}"/>
                </a:ext>
              </a:extLst>
            </p:cNvPr>
            <p:cNvCxnSpPr>
              <a:cxnSpLocks/>
            </p:cNvCxnSpPr>
            <p:nvPr/>
          </p:nvCxnSpPr>
          <p:spPr>
            <a:xfrm>
              <a:off x="237461" y="2766240"/>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E0224857-B133-417D-A2EE-36C46E26F64E}"/>
                </a:ext>
              </a:extLst>
            </p:cNvPr>
            <p:cNvCxnSpPr>
              <a:cxnSpLocks/>
            </p:cNvCxnSpPr>
            <p:nvPr/>
          </p:nvCxnSpPr>
          <p:spPr>
            <a:xfrm>
              <a:off x="237461" y="2973134"/>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77779216-0759-983B-B3AF-E017D85253B3}"/>
                </a:ext>
              </a:extLst>
            </p:cNvPr>
            <p:cNvCxnSpPr>
              <a:cxnSpLocks/>
            </p:cNvCxnSpPr>
            <p:nvPr/>
          </p:nvCxnSpPr>
          <p:spPr>
            <a:xfrm>
              <a:off x="237461" y="3180028"/>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58F13AB3-938B-DE1E-F19E-34B2FED2DC47}"/>
                </a:ext>
              </a:extLst>
            </p:cNvPr>
            <p:cNvCxnSpPr>
              <a:cxnSpLocks/>
            </p:cNvCxnSpPr>
            <p:nvPr/>
          </p:nvCxnSpPr>
          <p:spPr>
            <a:xfrm>
              <a:off x="237461" y="3386922"/>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BFFB1331-DBFD-1A59-F762-69B428367A43}"/>
                </a:ext>
              </a:extLst>
            </p:cNvPr>
            <p:cNvCxnSpPr>
              <a:cxnSpLocks/>
            </p:cNvCxnSpPr>
            <p:nvPr/>
          </p:nvCxnSpPr>
          <p:spPr>
            <a:xfrm>
              <a:off x="237461" y="3593816"/>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0D31CFD6-48F2-8329-6B88-0911BE3D8C92}"/>
                </a:ext>
              </a:extLst>
            </p:cNvPr>
            <p:cNvCxnSpPr>
              <a:cxnSpLocks/>
            </p:cNvCxnSpPr>
            <p:nvPr/>
          </p:nvCxnSpPr>
          <p:spPr>
            <a:xfrm>
              <a:off x="237461" y="3800710"/>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FC9A2BD2-A6DF-2485-18A2-61E50CE70CC2}"/>
                </a:ext>
              </a:extLst>
            </p:cNvPr>
            <p:cNvCxnSpPr>
              <a:cxnSpLocks/>
            </p:cNvCxnSpPr>
            <p:nvPr/>
          </p:nvCxnSpPr>
          <p:spPr>
            <a:xfrm>
              <a:off x="237461" y="4007602"/>
              <a:ext cx="2523744" cy="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193FCCC9-5B4F-F437-440D-85502CB0E45E}"/>
                </a:ext>
              </a:extLst>
            </p:cNvPr>
            <p:cNvCxnSpPr>
              <a:cxnSpLocks/>
            </p:cNvCxnSpPr>
            <p:nvPr/>
          </p:nvCxnSpPr>
          <p:spPr>
            <a:xfrm>
              <a:off x="2764757" y="2145900"/>
              <a:ext cx="0" cy="2100706"/>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E125D3FE-E3C1-8B0C-F408-BFD5C1359940}"/>
                </a:ext>
              </a:extLst>
            </p:cNvPr>
            <p:cNvCxnSpPr>
              <a:cxnSpLocks/>
            </p:cNvCxnSpPr>
            <p:nvPr/>
          </p:nvCxnSpPr>
          <p:spPr>
            <a:xfrm>
              <a:off x="1937286" y="2145900"/>
              <a:ext cx="0" cy="210312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4948A653-DFE6-80B5-957F-6BBF8B799BE5}"/>
                </a:ext>
              </a:extLst>
            </p:cNvPr>
            <p:cNvCxnSpPr>
              <a:cxnSpLocks/>
            </p:cNvCxnSpPr>
            <p:nvPr/>
          </p:nvCxnSpPr>
          <p:spPr>
            <a:xfrm>
              <a:off x="1295764" y="2145900"/>
              <a:ext cx="0" cy="2103120"/>
            </a:xfrm>
            <a:prstGeom prst="line">
              <a:avLst/>
            </a:prstGeom>
            <a:ln>
              <a:solidFill>
                <a:srgbClr val="676767"/>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1079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6D4F507D-7DCC-4882-FE15-04B08A27773F}"/>
              </a:ext>
            </a:extLst>
          </p:cNvPr>
          <p:cNvSpPr txBox="1"/>
          <p:nvPr/>
        </p:nvSpPr>
        <p:spPr>
          <a:xfrm>
            <a:off x="699569" y="411961"/>
            <a:ext cx="3174267"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HIDS USE CASES</a:t>
            </a:r>
            <a:endParaRPr lang="en-US" sz="2800" b="1" dirty="0">
              <a:solidFill>
                <a:srgbClr val="676767"/>
              </a:solidFill>
              <a:latin typeface="Univers" panose="020B0503020202020204" pitchFamily="34" charset="0"/>
            </a:endParaRPr>
          </a:p>
        </p:txBody>
      </p:sp>
      <p:sp>
        <p:nvSpPr>
          <p:cNvPr id="6" name="TextBox 5">
            <a:extLst>
              <a:ext uri="{FF2B5EF4-FFF2-40B4-BE49-F238E27FC236}">
                <a16:creationId xmlns:a16="http://schemas.microsoft.com/office/drawing/2014/main" id="{17256F2C-B647-276B-9EC3-BD5755B55CB0}"/>
              </a:ext>
            </a:extLst>
          </p:cNvPr>
          <p:cNvSpPr txBox="1"/>
          <p:nvPr/>
        </p:nvSpPr>
        <p:spPr>
          <a:xfrm>
            <a:off x="699569" y="1258675"/>
            <a:ext cx="10792863" cy="3139321"/>
          </a:xfrm>
          <a:prstGeom prst="rect">
            <a:avLst/>
          </a:prstGeom>
          <a:noFill/>
        </p:spPr>
        <p:txBody>
          <a:bodyPr wrap="square" rtlCol="0">
            <a:spAutoFit/>
          </a:bodyPr>
          <a:lstStyle/>
          <a:p>
            <a:pPr marL="285750" marR="0" indent="-285750" algn="l">
              <a:buFont typeface="Arial" panose="020B0604020202020204" pitchFamily="34" charset="0"/>
              <a:buChar char="•"/>
            </a:pPr>
            <a:r>
              <a:rPr lang="en-US" strike="noStrike" baseline="0" dirty="0">
                <a:solidFill>
                  <a:schemeClr val="tx1"/>
                </a:solidFill>
                <a:latin typeface="Univers" panose="020B0503020202020204" pitchFamily="34" charset="0"/>
              </a:rPr>
              <a:t>Accurate assessment of system life cycle eliminating deployment of compromised or end-of-life assets</a:t>
            </a:r>
          </a:p>
          <a:p>
            <a:pPr marL="285750" marR="0" indent="-285750" algn="l">
              <a:buFont typeface="Arial" panose="020B0604020202020204" pitchFamily="34" charset="0"/>
              <a:buChar char="•"/>
            </a:pPr>
            <a:endParaRPr lang="en-US" strike="noStrike" baseline="0" dirty="0">
              <a:solidFill>
                <a:schemeClr val="tx1"/>
              </a:solidFill>
              <a:latin typeface="Univers" panose="020B0503020202020204" pitchFamily="34" charset="0"/>
            </a:endParaRPr>
          </a:p>
          <a:p>
            <a:pPr marL="285750" marR="0" indent="-285750" algn="l">
              <a:buFont typeface="Arial" panose="020B0604020202020204" pitchFamily="34" charset="0"/>
              <a:buChar char="•"/>
            </a:pPr>
            <a:r>
              <a:rPr lang="en-US" strike="noStrike" baseline="0" dirty="0">
                <a:solidFill>
                  <a:schemeClr val="tx1"/>
                </a:solidFill>
                <a:latin typeface="Univers" panose="020B0503020202020204" pitchFamily="34" charset="0"/>
              </a:rPr>
              <a:t>Reliable indication of a compromised power system with a performance evaluation score relative to digital twin data</a:t>
            </a:r>
          </a:p>
          <a:p>
            <a:pPr marL="285750" marR="0" indent="-285750" algn="l">
              <a:buFont typeface="Arial" panose="020B0604020202020204" pitchFamily="34" charset="0"/>
              <a:buChar char="•"/>
            </a:pPr>
            <a:endParaRPr lang="en-US" strike="noStrike" baseline="0" dirty="0">
              <a:solidFill>
                <a:schemeClr val="tx1"/>
              </a:solidFill>
              <a:latin typeface="Univers" panose="020B0503020202020204" pitchFamily="34" charset="0"/>
            </a:endParaRPr>
          </a:p>
          <a:p>
            <a:pPr marL="285750" marR="0" indent="-285750" algn="l">
              <a:buFont typeface="Arial" panose="020B0604020202020204" pitchFamily="34" charset="0"/>
              <a:buChar char="•"/>
            </a:pPr>
            <a:r>
              <a:rPr lang="en-US" strike="noStrike" baseline="0" dirty="0">
                <a:solidFill>
                  <a:schemeClr val="tx1"/>
                </a:solidFill>
                <a:latin typeface="Univers" panose="020B0503020202020204" pitchFamily="34" charset="0"/>
              </a:rPr>
              <a:t>Intelligent auto-sequencing of multiple generator applications for precise equalizing of operating hours and power system end-of-life</a:t>
            </a:r>
          </a:p>
          <a:p>
            <a:pPr marL="285750" marR="0" indent="-285750" algn="l">
              <a:buFont typeface="Arial" panose="020B0604020202020204" pitchFamily="34" charset="0"/>
              <a:buChar char="•"/>
            </a:pPr>
            <a:endParaRPr lang="en-US" strike="noStrike" baseline="0" dirty="0">
              <a:solidFill>
                <a:schemeClr val="tx1"/>
              </a:solidFill>
              <a:latin typeface="Univers" panose="020B0503020202020204" pitchFamily="34" charset="0"/>
            </a:endParaRPr>
          </a:p>
          <a:p>
            <a:pPr marL="285750" marR="0" indent="-285750" algn="l">
              <a:buFont typeface="Arial" panose="020B0604020202020204" pitchFamily="34" charset="0"/>
              <a:buChar char="•"/>
            </a:pPr>
            <a:r>
              <a:rPr lang="en-US" strike="noStrike" baseline="0" dirty="0">
                <a:solidFill>
                  <a:schemeClr val="tx1"/>
                </a:solidFill>
                <a:latin typeface="Univers" panose="020B0503020202020204" pitchFamily="34" charset="0"/>
              </a:rPr>
              <a:t>Predictive logistics and intelligent inventory control assigning the best power systems to the most critical missions</a:t>
            </a:r>
          </a:p>
        </p:txBody>
      </p:sp>
    </p:spTree>
    <p:extLst>
      <p:ext uri="{BB962C8B-B14F-4D97-AF65-F5344CB8AC3E}">
        <p14:creationId xmlns:p14="http://schemas.microsoft.com/office/powerpoint/2010/main" val="3610723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8528C5-2EA8-62CF-53E1-FEBB60844A56}"/>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43C1FCC-2AA5-561A-4218-440B9B6C6EC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B01A11FB-99C3-C5AD-B3D3-5D0953FD3730}"/>
              </a:ext>
            </a:extLst>
          </p:cNvPr>
          <p:cNvPicPr>
            <a:picLocks noChangeAspect="1"/>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79034C23-8C29-F9EE-9B5D-615041A43394}"/>
              </a:ext>
            </a:extLst>
          </p:cNvPr>
          <p:cNvSpPr txBox="1"/>
          <p:nvPr/>
        </p:nvSpPr>
        <p:spPr>
          <a:xfrm>
            <a:off x="699569" y="411961"/>
            <a:ext cx="3073277"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HIDS SUMMARY</a:t>
            </a:r>
            <a:endParaRPr lang="en-US" sz="2800" b="1" dirty="0">
              <a:solidFill>
                <a:srgbClr val="676767"/>
              </a:solidFill>
              <a:latin typeface="Univers" panose="020B0503020202020204" pitchFamily="34" charset="0"/>
            </a:endParaRPr>
          </a:p>
        </p:txBody>
      </p:sp>
      <p:sp>
        <p:nvSpPr>
          <p:cNvPr id="6" name="TextBox 5">
            <a:extLst>
              <a:ext uri="{FF2B5EF4-FFF2-40B4-BE49-F238E27FC236}">
                <a16:creationId xmlns:a16="http://schemas.microsoft.com/office/drawing/2014/main" id="{A94317A4-BAF1-4B72-C0D3-889644D6873D}"/>
              </a:ext>
            </a:extLst>
          </p:cNvPr>
          <p:cNvSpPr txBox="1"/>
          <p:nvPr/>
        </p:nvSpPr>
        <p:spPr>
          <a:xfrm>
            <a:off x="699569" y="1258675"/>
            <a:ext cx="10792863"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solidFill>
                <a:latin typeface="Univers" panose="020B0503020202020204" pitchFamily="34" charset="0"/>
              </a:rPr>
              <a:t>Hybrid power systems reduce fuel consumption, lower emissions, and provide robust power response from smaller engines.</a:t>
            </a:r>
          </a:p>
          <a:p>
            <a:pPr marL="285750" indent="-285750">
              <a:buFont typeface="Arial" panose="020B0604020202020204" pitchFamily="34" charset="0"/>
              <a:buChar char="•"/>
            </a:pPr>
            <a:endParaRPr lang="en-US" sz="1800" dirty="0">
              <a:solidFill>
                <a:schemeClr val="tx1"/>
              </a:solidFill>
              <a:latin typeface="Univers" panose="020B0503020202020204" pitchFamily="34" charset="0"/>
            </a:endParaRPr>
          </a:p>
          <a:p>
            <a:pPr marL="285750" indent="-285750">
              <a:buFont typeface="Arial" panose="020B0604020202020204" pitchFamily="34" charset="0"/>
              <a:buChar char="•"/>
            </a:pPr>
            <a:r>
              <a:rPr lang="en-US" sz="1800" dirty="0">
                <a:solidFill>
                  <a:schemeClr val="tx1"/>
                </a:solidFill>
                <a:latin typeface="Univers" panose="020B0503020202020204" pitchFamily="34" charset="0"/>
              </a:rPr>
              <a:t>Sophisticated hybrid controls can significantly enhance reliability, improve predictive maintenance, and better manage the life cycle of critical power systems through machine learning and digital twin technology.  </a:t>
            </a:r>
          </a:p>
          <a:p>
            <a:pPr marL="285750" indent="-285750">
              <a:buFont typeface="Arial" panose="020B0604020202020204" pitchFamily="34" charset="0"/>
              <a:buChar char="•"/>
            </a:pPr>
            <a:endParaRPr lang="en-US" sz="1800" dirty="0">
              <a:solidFill>
                <a:schemeClr val="tx1"/>
              </a:solidFill>
              <a:latin typeface="Univers" panose="020B0503020202020204" pitchFamily="34" charset="0"/>
            </a:endParaRPr>
          </a:p>
          <a:p>
            <a:pPr marL="285750" indent="-285750">
              <a:buFont typeface="Arial" panose="020B0604020202020204" pitchFamily="34" charset="0"/>
              <a:buChar char="•"/>
            </a:pPr>
            <a:r>
              <a:rPr lang="en-US" sz="1800" dirty="0">
                <a:solidFill>
                  <a:schemeClr val="tx1"/>
                </a:solidFill>
                <a:latin typeface="Univers" panose="020B0503020202020204" pitchFamily="34" charset="0"/>
              </a:rPr>
              <a:t>The Moser Hybrid Control System with Hybrid Intelligent Diagnostic Screening helps provide a more resilient, and efficient, power system for the warfighter. </a:t>
            </a:r>
          </a:p>
        </p:txBody>
      </p:sp>
    </p:spTree>
    <p:extLst>
      <p:ext uri="{BB962C8B-B14F-4D97-AF65-F5344CB8AC3E}">
        <p14:creationId xmlns:p14="http://schemas.microsoft.com/office/powerpoint/2010/main" val="3086868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EE5D6B-64AF-EE6E-F1E0-34641684B9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2"/>
          <a:srcRect/>
          <a:stretch/>
        </p:blipFill>
        <p:spPr>
          <a:xfrm>
            <a:off x="-45308" y="-25486"/>
            <a:ext cx="12282616" cy="6908971"/>
          </a:xfrm>
          <a:prstGeom prst="rect">
            <a:avLst/>
          </a:prstGeom>
        </p:spPr>
      </p:pic>
      <p:sp>
        <p:nvSpPr>
          <p:cNvPr id="6" name="TextBox 5">
            <a:extLst>
              <a:ext uri="{FF2B5EF4-FFF2-40B4-BE49-F238E27FC236}">
                <a16:creationId xmlns:a16="http://schemas.microsoft.com/office/drawing/2014/main" id="{C8FB53C7-9178-4C57-774D-366623704772}"/>
              </a:ext>
            </a:extLst>
          </p:cNvPr>
          <p:cNvSpPr txBox="1"/>
          <p:nvPr/>
        </p:nvSpPr>
        <p:spPr>
          <a:xfrm>
            <a:off x="1532892" y="6138961"/>
            <a:ext cx="9126216" cy="369332"/>
          </a:xfrm>
          <a:prstGeom prst="rect">
            <a:avLst/>
          </a:prstGeom>
          <a:noFill/>
        </p:spPr>
        <p:txBody>
          <a:bodyPr wrap="none" rtlCol="0">
            <a:spAutoFit/>
          </a:bodyPr>
          <a:lstStyle/>
          <a:p>
            <a:r>
              <a:rPr lang="en-US" b="1" dirty="0">
                <a:solidFill>
                  <a:schemeClr val="bg1"/>
                </a:solidFill>
                <a:latin typeface="Univers" panose="020B0503020202020204" pitchFamily="34" charset="0"/>
              </a:rPr>
              <a:t>260 Craig Thomas Blvd, Evansville, WY 82636  |  800.584.9833  |  </a:t>
            </a:r>
            <a:r>
              <a:rPr lang="en-US" b="1" dirty="0" err="1">
                <a:solidFill>
                  <a:schemeClr val="bg1"/>
                </a:solidFill>
                <a:latin typeface="Univers" panose="020B0503020202020204" pitchFamily="34" charset="0"/>
              </a:rPr>
              <a:t>moserenergy.com</a:t>
            </a:r>
            <a:endParaRPr lang="en-US" b="1" dirty="0">
              <a:solidFill>
                <a:schemeClr val="bg1"/>
              </a:solidFill>
              <a:latin typeface="Univers" panose="020B0503020202020204" pitchFamily="34" charset="0"/>
            </a:endParaRPr>
          </a:p>
        </p:txBody>
      </p:sp>
      <p:grpSp>
        <p:nvGrpSpPr>
          <p:cNvPr id="7" name="Group 6">
            <a:extLst>
              <a:ext uri="{FF2B5EF4-FFF2-40B4-BE49-F238E27FC236}">
                <a16:creationId xmlns:a16="http://schemas.microsoft.com/office/drawing/2014/main" id="{C4582579-0288-0D70-A4B8-CC1F22B86566}"/>
              </a:ext>
            </a:extLst>
          </p:cNvPr>
          <p:cNvGrpSpPr/>
          <p:nvPr/>
        </p:nvGrpSpPr>
        <p:grpSpPr>
          <a:xfrm>
            <a:off x="783571" y="2058710"/>
            <a:ext cx="10624859" cy="1966217"/>
            <a:chOff x="672095" y="1877539"/>
            <a:chExt cx="10624859" cy="1966217"/>
          </a:xfrm>
        </p:grpSpPr>
        <p:pic>
          <p:nvPicPr>
            <p:cNvPr id="8" name="Picture 7" descr="Moser Logo">
              <a:extLst>
                <a:ext uri="{FF2B5EF4-FFF2-40B4-BE49-F238E27FC236}">
                  <a16:creationId xmlns:a16="http://schemas.microsoft.com/office/drawing/2014/main" id="{DEDFFE5B-8B18-642C-11A9-053D985C44AA}"/>
                </a:ext>
              </a:extLst>
            </p:cNvPr>
            <p:cNvPicPr>
              <a:picLocks noChangeAspect="1"/>
            </p:cNvPicPr>
            <p:nvPr/>
          </p:nvPicPr>
          <p:blipFill>
            <a:blip r:embed="rId3"/>
            <a:stretch>
              <a:fillRect/>
            </a:stretch>
          </p:blipFill>
          <p:spPr>
            <a:xfrm>
              <a:off x="672095" y="1877539"/>
              <a:ext cx="3825575" cy="1120347"/>
            </a:xfrm>
            <a:prstGeom prst="rect">
              <a:avLst/>
            </a:prstGeom>
          </p:spPr>
        </p:pic>
        <p:grpSp>
          <p:nvGrpSpPr>
            <p:cNvPr id="9" name="Group 8">
              <a:extLst>
                <a:ext uri="{FF2B5EF4-FFF2-40B4-BE49-F238E27FC236}">
                  <a16:creationId xmlns:a16="http://schemas.microsoft.com/office/drawing/2014/main" id="{0FA0CAFB-4B36-2E7F-6233-9BB739703F6C}"/>
                </a:ext>
              </a:extLst>
            </p:cNvPr>
            <p:cNvGrpSpPr/>
            <p:nvPr/>
          </p:nvGrpSpPr>
          <p:grpSpPr>
            <a:xfrm>
              <a:off x="5599560" y="2015523"/>
              <a:ext cx="5697394" cy="1828233"/>
              <a:chOff x="5753859" y="949695"/>
              <a:chExt cx="5697394" cy="1828233"/>
            </a:xfrm>
          </p:grpSpPr>
          <p:sp>
            <p:nvSpPr>
              <p:cNvPr id="10" name="TextBox 9">
                <a:extLst>
                  <a:ext uri="{FF2B5EF4-FFF2-40B4-BE49-F238E27FC236}">
                    <a16:creationId xmlns:a16="http://schemas.microsoft.com/office/drawing/2014/main" id="{A4640028-62CD-B26C-20FD-8B007F51A72B}"/>
                  </a:ext>
                </a:extLst>
              </p:cNvPr>
              <p:cNvSpPr txBox="1"/>
              <p:nvPr/>
            </p:nvSpPr>
            <p:spPr>
              <a:xfrm>
                <a:off x="5753859" y="949695"/>
                <a:ext cx="4176144" cy="584775"/>
              </a:xfrm>
              <a:prstGeom prst="rect">
                <a:avLst/>
              </a:prstGeom>
              <a:noFill/>
            </p:spPr>
            <p:txBody>
              <a:bodyPr wrap="none" rtlCol="0">
                <a:spAutoFit/>
              </a:bodyPr>
              <a:lstStyle/>
              <a:p>
                <a:r>
                  <a:rPr lang="en-US" sz="3200" b="1" dirty="0">
                    <a:solidFill>
                      <a:schemeClr val="bg1"/>
                    </a:solidFill>
                    <a:latin typeface="Univers" panose="020B0503020202020204" pitchFamily="34" charset="0"/>
                  </a:rPr>
                  <a:t>DARRIN MOORMAN</a:t>
                </a:r>
              </a:p>
            </p:txBody>
          </p:sp>
          <p:sp>
            <p:nvSpPr>
              <p:cNvPr id="11" name="TextBox 10">
                <a:extLst>
                  <a:ext uri="{FF2B5EF4-FFF2-40B4-BE49-F238E27FC236}">
                    <a16:creationId xmlns:a16="http://schemas.microsoft.com/office/drawing/2014/main" id="{6B75A890-D06F-0C55-7F64-D9D2D6395F00}"/>
                  </a:ext>
                </a:extLst>
              </p:cNvPr>
              <p:cNvSpPr txBox="1"/>
              <p:nvPr/>
            </p:nvSpPr>
            <p:spPr>
              <a:xfrm>
                <a:off x="5753859" y="1501631"/>
                <a:ext cx="5697394" cy="400110"/>
              </a:xfrm>
              <a:prstGeom prst="rect">
                <a:avLst/>
              </a:prstGeom>
              <a:noFill/>
            </p:spPr>
            <p:txBody>
              <a:bodyPr wrap="none" rtlCol="0">
                <a:spAutoFit/>
              </a:bodyPr>
              <a:lstStyle/>
              <a:p>
                <a:r>
                  <a:rPr lang="en-US" sz="2000" dirty="0">
                    <a:solidFill>
                      <a:schemeClr val="bg1"/>
                    </a:solidFill>
                    <a:latin typeface="Univers" panose="020B0503020202020204" pitchFamily="34" charset="0"/>
                  </a:rPr>
                  <a:t>Senior Vice President, Business Development</a:t>
                </a:r>
              </a:p>
            </p:txBody>
          </p:sp>
          <p:sp>
            <p:nvSpPr>
              <p:cNvPr id="12" name="TextBox 11">
                <a:extLst>
                  <a:ext uri="{FF2B5EF4-FFF2-40B4-BE49-F238E27FC236}">
                    <a16:creationId xmlns:a16="http://schemas.microsoft.com/office/drawing/2014/main" id="{7B3F48E1-A604-A50A-0DD0-5B3EE5D6EACE}"/>
                  </a:ext>
                </a:extLst>
              </p:cNvPr>
              <p:cNvSpPr txBox="1"/>
              <p:nvPr/>
            </p:nvSpPr>
            <p:spPr>
              <a:xfrm>
                <a:off x="5753859" y="2070042"/>
                <a:ext cx="4676280" cy="707886"/>
              </a:xfrm>
              <a:prstGeom prst="rect">
                <a:avLst/>
              </a:prstGeom>
              <a:noFill/>
            </p:spPr>
            <p:txBody>
              <a:bodyPr wrap="none" rtlCol="0">
                <a:spAutoFit/>
              </a:bodyPr>
              <a:lstStyle/>
              <a:p>
                <a:r>
                  <a:rPr lang="en-US" sz="2000" dirty="0">
                    <a:solidFill>
                      <a:schemeClr val="bg1"/>
                    </a:solidFill>
                    <a:latin typeface="Univers" panose="020B0503020202020204" pitchFamily="34" charset="0"/>
                  </a:rPr>
                  <a:t>765.265.2365</a:t>
                </a:r>
              </a:p>
              <a:p>
                <a:r>
                  <a:rPr lang="en-US" sz="2000" dirty="0" err="1">
                    <a:solidFill>
                      <a:schemeClr val="bg1"/>
                    </a:solidFill>
                    <a:latin typeface="Univers" panose="020B0503020202020204" pitchFamily="34" charset="0"/>
                  </a:rPr>
                  <a:t>darrin.moorman@moserenergy.com</a:t>
                </a:r>
                <a:endParaRPr lang="en-US" sz="2000" dirty="0">
                  <a:solidFill>
                    <a:schemeClr val="bg1"/>
                  </a:solidFill>
                  <a:latin typeface="Univers" panose="020B0503020202020204" pitchFamily="34" charset="0"/>
                </a:endParaRPr>
              </a:p>
            </p:txBody>
          </p:sp>
        </p:grpSp>
      </p:grpSp>
    </p:spTree>
    <p:extLst>
      <p:ext uri="{BB962C8B-B14F-4D97-AF65-F5344CB8AC3E}">
        <p14:creationId xmlns:p14="http://schemas.microsoft.com/office/powerpoint/2010/main" val="176280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1708F7-52F1-0168-5A45-7CEF9E76E523}"/>
              </a:ext>
              <a:ext uri="{C183D7F6-B498-43B3-948B-1728B52AA6E4}">
                <adec:decorative xmlns:adec="http://schemas.microsoft.com/office/drawing/2017/decorative" val="1"/>
              </a:ext>
            </a:extLst>
          </p:cNvPr>
          <p:cNvPicPr>
            <a:picLocks noChangeAspect="1"/>
          </p:cNvPicPr>
          <p:nvPr/>
        </p:nvPicPr>
        <p:blipFill rotWithShape="1">
          <a:blip r:embed="rId2"/>
          <a:srcRect t="86594"/>
          <a:stretch/>
        </p:blipFill>
        <p:spPr>
          <a:xfrm>
            <a:off x="-38986" y="5976594"/>
            <a:ext cx="12269972" cy="925264"/>
          </a:xfrm>
          <a:prstGeom prst="rect">
            <a:avLst/>
          </a:prstGeom>
        </p:spPr>
      </p:pic>
      <p:sp>
        <p:nvSpPr>
          <p:cNvPr id="3" name="TextBox 2">
            <a:extLst>
              <a:ext uri="{FF2B5EF4-FFF2-40B4-BE49-F238E27FC236}">
                <a16:creationId xmlns:a16="http://schemas.microsoft.com/office/drawing/2014/main" id="{9595A743-3F70-3436-864C-ED2043606841}"/>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DB4571F7-B280-8A4F-4200-864953549A24}"/>
              </a:ext>
            </a:extLst>
          </p:cNvPr>
          <p:cNvPicPr>
            <a:picLocks noChangeAspect="1"/>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ED87EE36-B768-EBF1-3C6D-81DC7D8B7EEB}"/>
              </a:ext>
            </a:extLst>
          </p:cNvPr>
          <p:cNvSpPr txBox="1"/>
          <p:nvPr/>
        </p:nvSpPr>
        <p:spPr>
          <a:xfrm>
            <a:off x="699569" y="411961"/>
            <a:ext cx="1300356"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METIS</a:t>
            </a:r>
          </a:p>
        </p:txBody>
      </p:sp>
      <p:sp>
        <p:nvSpPr>
          <p:cNvPr id="6" name="TextBox 5">
            <a:extLst>
              <a:ext uri="{FF2B5EF4-FFF2-40B4-BE49-F238E27FC236}">
                <a16:creationId xmlns:a16="http://schemas.microsoft.com/office/drawing/2014/main" id="{A01D3669-DCC0-CD72-816F-6C513334B705}"/>
              </a:ext>
            </a:extLst>
          </p:cNvPr>
          <p:cNvSpPr txBox="1"/>
          <p:nvPr/>
        </p:nvSpPr>
        <p:spPr>
          <a:xfrm>
            <a:off x="699570" y="1258675"/>
            <a:ext cx="4570700" cy="3139321"/>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solidFill>
                <a:latin typeface="Univers" panose="020B0503020202020204" pitchFamily="34" charset="0"/>
              </a:rPr>
              <a:t>200kW Tactical Inverter</a:t>
            </a:r>
          </a:p>
          <a:p>
            <a:pPr indent="-228600">
              <a:buFont typeface="Arial" panose="020B0604020202020204" pitchFamily="34" charset="0"/>
              <a:buChar char="•"/>
            </a:pPr>
            <a:endParaRPr lang="en-US" sz="1800" dirty="0">
              <a:solidFill>
                <a:schemeClr val="tx1"/>
              </a:solidFill>
              <a:latin typeface="Univers" panose="020B0503020202020204" pitchFamily="34" charset="0"/>
            </a:endParaRPr>
          </a:p>
          <a:p>
            <a:pPr marL="285750" indent="-285750">
              <a:buFont typeface="Arial" panose="020B0604020202020204" pitchFamily="34" charset="0"/>
              <a:buChar char="•"/>
            </a:pPr>
            <a:r>
              <a:rPr lang="en-US" sz="1800" dirty="0">
                <a:solidFill>
                  <a:schemeClr val="tx1"/>
                </a:solidFill>
                <a:latin typeface="Univers" panose="020B0503020202020204" pitchFamily="34" charset="0"/>
              </a:rPr>
              <a:t>Integrates with three AMMPS generators</a:t>
            </a:r>
          </a:p>
          <a:p>
            <a:pPr indent="-228600">
              <a:buFont typeface="Arial" panose="020B0604020202020204" pitchFamily="34" charset="0"/>
              <a:buChar char="•"/>
            </a:pPr>
            <a:endParaRPr lang="en-US" sz="1800" dirty="0">
              <a:solidFill>
                <a:schemeClr val="tx1"/>
              </a:solidFill>
              <a:latin typeface="Univers" panose="020B0503020202020204" pitchFamily="34" charset="0"/>
            </a:endParaRPr>
          </a:p>
          <a:p>
            <a:pPr marL="285750" indent="-285750">
              <a:buFont typeface="Arial" panose="020B0604020202020204" pitchFamily="34" charset="0"/>
              <a:buChar char="•"/>
            </a:pPr>
            <a:r>
              <a:rPr lang="en-US" sz="1800" dirty="0">
                <a:solidFill>
                  <a:schemeClr val="tx1"/>
                </a:solidFill>
                <a:latin typeface="Univers" panose="020B0503020202020204" pitchFamily="34" charset="0"/>
              </a:rPr>
              <a:t>68kW (3C) BES</a:t>
            </a:r>
          </a:p>
          <a:p>
            <a:pPr indent="-228600">
              <a:buFont typeface="Arial" panose="020B0604020202020204" pitchFamily="34" charset="0"/>
              <a:buChar char="•"/>
            </a:pPr>
            <a:endParaRPr lang="en-US" sz="1800" dirty="0">
              <a:solidFill>
                <a:schemeClr val="tx1"/>
              </a:solidFill>
              <a:latin typeface="Univers" panose="020B0503020202020204" pitchFamily="34" charset="0"/>
            </a:endParaRPr>
          </a:p>
          <a:p>
            <a:pPr marL="285750" indent="-285750">
              <a:buFont typeface="Arial" panose="020B0604020202020204" pitchFamily="34" charset="0"/>
              <a:buChar char="•"/>
            </a:pPr>
            <a:r>
              <a:rPr lang="en-US" sz="1800" dirty="0">
                <a:solidFill>
                  <a:schemeClr val="tx1"/>
                </a:solidFill>
                <a:latin typeface="Univers" panose="020B0503020202020204" pitchFamily="34" charset="0"/>
              </a:rPr>
              <a:t>30kW PV input</a:t>
            </a:r>
          </a:p>
          <a:p>
            <a:pPr indent="-228600">
              <a:buFont typeface="Arial" panose="020B0604020202020204" pitchFamily="34" charset="0"/>
              <a:buChar char="•"/>
            </a:pPr>
            <a:endParaRPr lang="en-US" sz="1800" dirty="0">
              <a:solidFill>
                <a:schemeClr val="tx1"/>
              </a:solidFill>
              <a:latin typeface="Univers" panose="020B0503020202020204" pitchFamily="34" charset="0"/>
            </a:endParaRPr>
          </a:p>
          <a:p>
            <a:pPr marL="285750" indent="-285750">
              <a:buFont typeface="Arial" panose="020B0604020202020204" pitchFamily="34" charset="0"/>
              <a:buChar char="•"/>
            </a:pPr>
            <a:r>
              <a:rPr lang="en-US" sz="1800" dirty="0">
                <a:solidFill>
                  <a:schemeClr val="tx1"/>
                </a:solidFill>
                <a:latin typeface="Univers" panose="020B0503020202020204" pitchFamily="34" charset="0"/>
              </a:rPr>
              <a:t>Silent watch, silent run generator, peak modes of operation</a:t>
            </a:r>
          </a:p>
        </p:txBody>
      </p:sp>
      <p:pic>
        <p:nvPicPr>
          <p:cNvPr id="7" name="Picture 6">
            <a:extLst>
              <a:ext uri="{FF2B5EF4-FFF2-40B4-BE49-F238E27FC236}">
                <a16:creationId xmlns:a16="http://schemas.microsoft.com/office/drawing/2014/main" id="{1DE260FC-F4D9-88F3-7B59-73ACAB080904}"/>
              </a:ext>
            </a:extLst>
          </p:cNvPr>
          <p:cNvPicPr>
            <a:picLocks noChangeAspect="1"/>
          </p:cNvPicPr>
          <p:nvPr/>
        </p:nvPicPr>
        <p:blipFill>
          <a:blip r:embed="rId4"/>
          <a:srcRect l="15393" r="15393"/>
          <a:stretch/>
        </p:blipFill>
        <p:spPr>
          <a:xfrm>
            <a:off x="4297632" y="-335495"/>
            <a:ext cx="8101583" cy="6584055"/>
          </a:xfrm>
          <a:prstGeom prst="rect">
            <a:avLst/>
          </a:prstGeom>
        </p:spPr>
      </p:pic>
    </p:spTree>
    <p:extLst>
      <p:ext uri="{BB962C8B-B14F-4D97-AF65-F5344CB8AC3E}">
        <p14:creationId xmlns:p14="http://schemas.microsoft.com/office/powerpoint/2010/main" val="1155255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1708F7-52F1-0168-5A45-7CEF9E76E523}"/>
              </a:ext>
              <a:ext uri="{C183D7F6-B498-43B3-948B-1728B52AA6E4}">
                <adec:decorative xmlns:adec="http://schemas.microsoft.com/office/drawing/2017/decorative" val="1"/>
              </a:ext>
            </a:extLst>
          </p:cNvPr>
          <p:cNvPicPr>
            <a:picLocks noChangeAspect="1"/>
          </p:cNvPicPr>
          <p:nvPr/>
        </p:nvPicPr>
        <p:blipFill rotWithShape="1">
          <a:blip r:embed="rId3"/>
          <a:srcRect t="86594"/>
          <a:stretch/>
        </p:blipFill>
        <p:spPr>
          <a:xfrm>
            <a:off x="-38986" y="5976594"/>
            <a:ext cx="12269972" cy="925264"/>
          </a:xfrm>
          <a:prstGeom prst="rect">
            <a:avLst/>
          </a:prstGeom>
        </p:spPr>
      </p:pic>
      <p:sp>
        <p:nvSpPr>
          <p:cNvPr id="3" name="TextBox 2">
            <a:extLst>
              <a:ext uri="{FF2B5EF4-FFF2-40B4-BE49-F238E27FC236}">
                <a16:creationId xmlns:a16="http://schemas.microsoft.com/office/drawing/2014/main" id="{9595A743-3F70-3436-864C-ED2043606841}"/>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DB4571F7-B280-8A4F-4200-864953549A24}"/>
              </a:ext>
            </a:extLst>
          </p:cNvPr>
          <p:cNvPicPr>
            <a:picLocks noChangeAspect="1"/>
          </p:cNvPicPr>
          <p:nvPr/>
        </p:nvPicPr>
        <p:blipFill>
          <a:blip r:embed="rId4"/>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ED87EE36-B768-EBF1-3C6D-81DC7D8B7EEB}"/>
              </a:ext>
            </a:extLst>
          </p:cNvPr>
          <p:cNvSpPr txBox="1"/>
          <p:nvPr/>
        </p:nvSpPr>
        <p:spPr>
          <a:xfrm>
            <a:off x="699569" y="411961"/>
            <a:ext cx="2220480"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MTG 250HR</a:t>
            </a:r>
          </a:p>
        </p:txBody>
      </p:sp>
      <p:sp>
        <p:nvSpPr>
          <p:cNvPr id="6" name="TextBox 5">
            <a:extLst>
              <a:ext uri="{FF2B5EF4-FFF2-40B4-BE49-F238E27FC236}">
                <a16:creationId xmlns:a16="http://schemas.microsoft.com/office/drawing/2014/main" id="{A01D3669-DCC0-CD72-816F-6C513334B705}"/>
              </a:ext>
            </a:extLst>
          </p:cNvPr>
          <p:cNvSpPr txBox="1"/>
          <p:nvPr/>
        </p:nvSpPr>
        <p:spPr>
          <a:xfrm>
            <a:off x="699569" y="1258675"/>
            <a:ext cx="4776321" cy="1754326"/>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solidFill>
                <a:latin typeface="Univers" panose="020B0503020202020204" pitchFamily="34" charset="0"/>
              </a:rPr>
              <a:t>250kW Tactical Generator</a:t>
            </a:r>
          </a:p>
          <a:p>
            <a:pPr marL="285750" indent="-285750">
              <a:buFont typeface="Arial" panose="020B0604020202020204" pitchFamily="34" charset="0"/>
              <a:buChar char="•"/>
            </a:pPr>
            <a:endParaRPr lang="en-US" sz="1800" dirty="0">
              <a:solidFill>
                <a:schemeClr val="tx1"/>
              </a:solidFill>
              <a:latin typeface="Univers" panose="020B0503020202020204" pitchFamily="34" charset="0"/>
            </a:endParaRPr>
          </a:p>
          <a:p>
            <a:pPr marL="285750" indent="-285750">
              <a:buFont typeface="Arial" panose="020B0604020202020204" pitchFamily="34" charset="0"/>
              <a:buChar char="•"/>
            </a:pPr>
            <a:r>
              <a:rPr lang="en-US" sz="1800" dirty="0">
                <a:solidFill>
                  <a:schemeClr val="tx1"/>
                </a:solidFill>
                <a:latin typeface="Univers" panose="020B0503020202020204" pitchFamily="34" charset="0"/>
              </a:rPr>
              <a:t>JP8 powered with 208V/415V output</a:t>
            </a:r>
            <a:endParaRPr lang="en-US" sz="1800" dirty="0">
              <a:solidFill>
                <a:schemeClr val="tx1"/>
              </a:solidFill>
              <a:latin typeface="Univers" panose="020B0503020202020204" pitchFamily="34" charset="0"/>
              <a:ea typeface="Calibri"/>
              <a:cs typeface="Calibri"/>
            </a:endParaRPr>
          </a:p>
          <a:p>
            <a:pPr marL="285750" indent="-285750">
              <a:buFont typeface="Arial" panose="020B0604020202020204" pitchFamily="34" charset="0"/>
              <a:buChar char="•"/>
            </a:pPr>
            <a:endParaRPr lang="en-US" sz="1800" dirty="0">
              <a:solidFill>
                <a:schemeClr val="tx1"/>
              </a:solidFill>
              <a:latin typeface="Univers" panose="020B0503020202020204" pitchFamily="34" charset="0"/>
            </a:endParaRPr>
          </a:p>
          <a:p>
            <a:pPr marL="285750" indent="-285750">
              <a:buFont typeface="Arial" panose="020B0604020202020204" pitchFamily="34" charset="0"/>
              <a:buChar char="•"/>
            </a:pPr>
            <a:r>
              <a:rPr lang="en-US" sz="1800" dirty="0">
                <a:solidFill>
                  <a:schemeClr val="tx1"/>
                </a:solidFill>
                <a:latin typeface="Univers" panose="020B0503020202020204" pitchFamily="34" charset="0"/>
              </a:rPr>
              <a:t>Integrates with METIS for a 500kW pulse peak output</a:t>
            </a:r>
            <a:endParaRPr lang="en-US" sz="1800" dirty="0">
              <a:solidFill>
                <a:schemeClr val="tx1"/>
              </a:solidFill>
              <a:latin typeface="Univers" panose="020B0503020202020204" pitchFamily="34" charset="0"/>
              <a:ea typeface="Calibri"/>
              <a:cs typeface="Calibri"/>
            </a:endParaRPr>
          </a:p>
        </p:txBody>
      </p:sp>
      <p:pic>
        <p:nvPicPr>
          <p:cNvPr id="8" name="Picture 7">
            <a:extLst>
              <a:ext uri="{FF2B5EF4-FFF2-40B4-BE49-F238E27FC236}">
                <a16:creationId xmlns:a16="http://schemas.microsoft.com/office/drawing/2014/main" id="{D6401397-B133-2B6B-3B68-74E9244A2887}"/>
              </a:ext>
            </a:extLst>
          </p:cNvPr>
          <p:cNvPicPr>
            <a:picLocks noChangeAspect="1"/>
          </p:cNvPicPr>
          <p:nvPr/>
        </p:nvPicPr>
        <p:blipFill>
          <a:blip r:embed="rId5"/>
          <a:stretch>
            <a:fillRect/>
          </a:stretch>
        </p:blipFill>
        <p:spPr>
          <a:xfrm>
            <a:off x="6005300" y="411961"/>
            <a:ext cx="6014788" cy="4739180"/>
          </a:xfrm>
          <a:prstGeom prst="rect">
            <a:avLst/>
          </a:prstGeom>
        </p:spPr>
      </p:pic>
    </p:spTree>
    <p:extLst>
      <p:ext uri="{BB962C8B-B14F-4D97-AF65-F5344CB8AC3E}">
        <p14:creationId xmlns:p14="http://schemas.microsoft.com/office/powerpoint/2010/main" val="399316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truck with a crane lifting a container&#10;&#10;Description automatically generated">
            <a:extLst>
              <a:ext uri="{FF2B5EF4-FFF2-40B4-BE49-F238E27FC236}">
                <a16:creationId xmlns:a16="http://schemas.microsoft.com/office/drawing/2014/main" id="{1DC0D2B4-92A4-BA6F-F47D-C08346F0281D}"/>
              </a:ext>
            </a:extLst>
          </p:cNvPr>
          <p:cNvPicPr>
            <a:picLocks noChangeAspect="1"/>
          </p:cNvPicPr>
          <p:nvPr/>
        </p:nvPicPr>
        <p:blipFill rotWithShape="1">
          <a:blip r:embed="rId2"/>
          <a:srcRect r="8196"/>
          <a:stretch/>
        </p:blipFill>
        <p:spPr>
          <a:xfrm>
            <a:off x="4556411" y="11085"/>
            <a:ext cx="7635589" cy="6237925"/>
          </a:xfrm>
          <a:prstGeom prst="rect">
            <a:avLst/>
          </a:prstGeom>
        </p:spPr>
      </p:pic>
      <p:pic>
        <p:nvPicPr>
          <p:cNvPr id="2" name="Picture 1">
            <a:extLst>
              <a:ext uri="{FF2B5EF4-FFF2-40B4-BE49-F238E27FC236}">
                <a16:creationId xmlns:a16="http://schemas.microsoft.com/office/drawing/2014/main" id="{411708F7-52F1-0168-5A45-7CEF9E76E523}"/>
              </a:ext>
              <a:ext uri="{C183D7F6-B498-43B3-948B-1728B52AA6E4}">
                <adec:decorative xmlns:adec="http://schemas.microsoft.com/office/drawing/2017/decorative" val="1"/>
              </a:ext>
            </a:extLst>
          </p:cNvPr>
          <p:cNvPicPr>
            <a:picLocks noChangeAspect="1"/>
          </p:cNvPicPr>
          <p:nvPr/>
        </p:nvPicPr>
        <p:blipFill rotWithShape="1">
          <a:blip r:embed="rId3"/>
          <a:srcRect t="86594"/>
          <a:stretch/>
        </p:blipFill>
        <p:spPr>
          <a:xfrm>
            <a:off x="-38986" y="5976594"/>
            <a:ext cx="12269972" cy="925264"/>
          </a:xfrm>
          <a:prstGeom prst="rect">
            <a:avLst/>
          </a:prstGeom>
        </p:spPr>
      </p:pic>
      <p:sp>
        <p:nvSpPr>
          <p:cNvPr id="3" name="TextBox 2">
            <a:extLst>
              <a:ext uri="{FF2B5EF4-FFF2-40B4-BE49-F238E27FC236}">
                <a16:creationId xmlns:a16="http://schemas.microsoft.com/office/drawing/2014/main" id="{9595A743-3F70-3436-864C-ED2043606841}"/>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DB4571F7-B280-8A4F-4200-864953549A24}"/>
              </a:ext>
            </a:extLst>
          </p:cNvPr>
          <p:cNvPicPr>
            <a:picLocks noChangeAspect="1"/>
          </p:cNvPicPr>
          <p:nvPr/>
        </p:nvPicPr>
        <p:blipFill>
          <a:blip r:embed="rId4"/>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ED87EE36-B768-EBF1-3C6D-81DC7D8B7EEB}"/>
              </a:ext>
            </a:extLst>
          </p:cNvPr>
          <p:cNvSpPr txBox="1"/>
          <p:nvPr/>
        </p:nvSpPr>
        <p:spPr>
          <a:xfrm>
            <a:off x="699569" y="411961"/>
            <a:ext cx="3296095"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LTPS PROTOTYPE</a:t>
            </a:r>
          </a:p>
        </p:txBody>
      </p:sp>
      <p:sp>
        <p:nvSpPr>
          <p:cNvPr id="6" name="TextBox 5">
            <a:extLst>
              <a:ext uri="{FF2B5EF4-FFF2-40B4-BE49-F238E27FC236}">
                <a16:creationId xmlns:a16="http://schemas.microsoft.com/office/drawing/2014/main" id="{A01D3669-DCC0-CD72-816F-6C513334B705}"/>
              </a:ext>
            </a:extLst>
          </p:cNvPr>
          <p:cNvSpPr txBox="1"/>
          <p:nvPr/>
        </p:nvSpPr>
        <p:spPr>
          <a:xfrm>
            <a:off x="699569" y="1258675"/>
            <a:ext cx="4776321"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solidFill>
                  <a:schemeClr val="tx1"/>
                </a:solidFill>
                <a:latin typeface="Univers" panose="020B0503020202020204" pitchFamily="34" charset="0"/>
              </a:rPr>
              <a:t>Large Tactical Power System</a:t>
            </a:r>
          </a:p>
          <a:p>
            <a:pPr indent="-228600">
              <a:buFont typeface="Arial" panose="020B0604020202020204" pitchFamily="34" charset="0"/>
              <a:buChar char="•"/>
            </a:pPr>
            <a:endParaRPr lang="en-US" sz="1800" dirty="0">
              <a:solidFill>
                <a:schemeClr val="tx1"/>
              </a:solidFill>
              <a:latin typeface="Univers" panose="020B0503020202020204" pitchFamily="34" charset="0"/>
              <a:ea typeface="Calibri"/>
              <a:cs typeface="Calibri"/>
            </a:endParaRPr>
          </a:p>
          <a:p>
            <a:pPr marL="285750" indent="-285750">
              <a:buFont typeface="Arial" panose="020B0604020202020204" pitchFamily="34" charset="0"/>
              <a:buChar char="•"/>
            </a:pPr>
            <a:r>
              <a:rPr lang="en-US" sz="1800" dirty="0">
                <a:solidFill>
                  <a:schemeClr val="tx1"/>
                </a:solidFill>
                <a:latin typeface="Univers" panose="020B0503020202020204" pitchFamily="34" charset="0"/>
                <a:ea typeface="Calibri"/>
                <a:cs typeface="Calibri"/>
              </a:rPr>
              <a:t>Two 500kW 480V generators</a:t>
            </a:r>
          </a:p>
          <a:p>
            <a:pPr indent="-228600">
              <a:buFont typeface="Arial" panose="020B0604020202020204" pitchFamily="34" charset="0"/>
              <a:buChar char="•"/>
            </a:pPr>
            <a:endParaRPr lang="en-US" sz="1800" dirty="0">
              <a:solidFill>
                <a:schemeClr val="tx1"/>
              </a:solidFill>
              <a:latin typeface="Univers" panose="020B0503020202020204" pitchFamily="34" charset="0"/>
              <a:ea typeface="Calibri"/>
              <a:cs typeface="Calibri"/>
            </a:endParaRPr>
          </a:p>
          <a:p>
            <a:pPr marL="285750" indent="-285750">
              <a:buFont typeface="Arial" panose="020B0604020202020204" pitchFamily="34" charset="0"/>
              <a:buChar char="•"/>
            </a:pPr>
            <a:r>
              <a:rPr lang="en-US" sz="1800" dirty="0">
                <a:solidFill>
                  <a:schemeClr val="tx1"/>
                </a:solidFill>
                <a:latin typeface="Univers" panose="020B0503020202020204" pitchFamily="34" charset="0"/>
                <a:ea typeface="Calibri"/>
                <a:cs typeface="Calibri"/>
              </a:rPr>
              <a:t>Undergoing testing at APG</a:t>
            </a:r>
          </a:p>
        </p:txBody>
      </p:sp>
    </p:spTree>
    <p:extLst>
      <p:ext uri="{BB962C8B-B14F-4D97-AF65-F5344CB8AC3E}">
        <p14:creationId xmlns:p14="http://schemas.microsoft.com/office/powerpoint/2010/main" val="338768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1708F7-52F1-0168-5A45-7CEF9E76E523}"/>
              </a:ext>
              <a:ext uri="{C183D7F6-B498-43B3-948B-1728B52AA6E4}">
                <adec:decorative xmlns:adec="http://schemas.microsoft.com/office/drawing/2017/decorative" val="1"/>
              </a:ext>
            </a:extLst>
          </p:cNvPr>
          <p:cNvPicPr>
            <a:picLocks noChangeAspect="1"/>
          </p:cNvPicPr>
          <p:nvPr/>
        </p:nvPicPr>
        <p:blipFill rotWithShape="1">
          <a:blip r:embed="rId2"/>
          <a:srcRect t="86594"/>
          <a:stretch/>
        </p:blipFill>
        <p:spPr>
          <a:xfrm>
            <a:off x="-38986" y="5976594"/>
            <a:ext cx="12269972" cy="925264"/>
          </a:xfrm>
          <a:prstGeom prst="rect">
            <a:avLst/>
          </a:prstGeom>
        </p:spPr>
      </p:pic>
      <p:sp>
        <p:nvSpPr>
          <p:cNvPr id="3" name="TextBox 2">
            <a:extLst>
              <a:ext uri="{FF2B5EF4-FFF2-40B4-BE49-F238E27FC236}">
                <a16:creationId xmlns:a16="http://schemas.microsoft.com/office/drawing/2014/main" id="{9595A743-3F70-3436-864C-ED2043606841}"/>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DB4571F7-B280-8A4F-4200-864953549A24}"/>
              </a:ext>
            </a:extLst>
          </p:cNvPr>
          <p:cNvPicPr>
            <a:picLocks noChangeAspect="1"/>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ED87EE36-B768-EBF1-3C6D-81DC7D8B7EEB}"/>
              </a:ext>
            </a:extLst>
          </p:cNvPr>
          <p:cNvSpPr txBox="1"/>
          <p:nvPr/>
        </p:nvSpPr>
        <p:spPr>
          <a:xfrm>
            <a:off x="699569" y="411961"/>
            <a:ext cx="3932487"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RAPID PROTOTYPING</a:t>
            </a:r>
          </a:p>
        </p:txBody>
      </p:sp>
      <p:grpSp>
        <p:nvGrpSpPr>
          <p:cNvPr id="26" name="Group 25">
            <a:extLst>
              <a:ext uri="{FF2B5EF4-FFF2-40B4-BE49-F238E27FC236}">
                <a16:creationId xmlns:a16="http://schemas.microsoft.com/office/drawing/2014/main" id="{B8BD85CE-29E0-CC8F-DE29-CB845C624BE3}"/>
              </a:ext>
            </a:extLst>
          </p:cNvPr>
          <p:cNvGrpSpPr/>
          <p:nvPr/>
        </p:nvGrpSpPr>
        <p:grpSpPr>
          <a:xfrm>
            <a:off x="699569" y="3253882"/>
            <a:ext cx="10792862" cy="681241"/>
            <a:chOff x="699569" y="2747759"/>
            <a:chExt cx="10792862" cy="681241"/>
          </a:xfrm>
        </p:grpSpPr>
        <p:sp>
          <p:nvSpPr>
            <p:cNvPr id="7" name="TextBox 6">
              <a:extLst>
                <a:ext uri="{FF2B5EF4-FFF2-40B4-BE49-F238E27FC236}">
                  <a16:creationId xmlns:a16="http://schemas.microsoft.com/office/drawing/2014/main" id="{31C28D9A-2513-5FB1-624B-D3226263B419}"/>
                </a:ext>
              </a:extLst>
            </p:cNvPr>
            <p:cNvSpPr txBox="1"/>
            <p:nvPr/>
          </p:nvSpPr>
          <p:spPr>
            <a:xfrm>
              <a:off x="699569" y="2782669"/>
              <a:ext cx="870751" cy="646331"/>
            </a:xfrm>
            <a:prstGeom prst="rect">
              <a:avLst/>
            </a:prstGeom>
            <a:noFill/>
          </p:spPr>
          <p:txBody>
            <a:bodyPr wrap="none" rtlCol="0">
              <a:spAutoFit/>
            </a:bodyPr>
            <a:lstStyle/>
            <a:p>
              <a:pPr algn="ctr"/>
              <a:r>
                <a:rPr lang="en-US" sz="1200" b="1" dirty="0">
                  <a:latin typeface="Univers" panose="020B0503020202020204" pitchFamily="34" charset="0"/>
                </a:rPr>
                <a:t>March 1</a:t>
              </a:r>
              <a:r>
                <a:rPr lang="en-US" sz="1200" b="1" baseline="30000" dirty="0">
                  <a:latin typeface="Univers" panose="020B0503020202020204" pitchFamily="34" charset="0"/>
                </a:rPr>
                <a:t>st</a:t>
              </a:r>
            </a:p>
            <a:p>
              <a:pPr algn="ctr"/>
              <a:r>
                <a:rPr lang="en-US" sz="2400" b="1" dirty="0">
                  <a:latin typeface="Univers" panose="020B0503020202020204" pitchFamily="34" charset="0"/>
                </a:rPr>
                <a:t>2021</a:t>
              </a:r>
            </a:p>
          </p:txBody>
        </p:sp>
        <p:sp>
          <p:nvSpPr>
            <p:cNvPr id="8" name="TextBox 7">
              <a:extLst>
                <a:ext uri="{FF2B5EF4-FFF2-40B4-BE49-F238E27FC236}">
                  <a16:creationId xmlns:a16="http://schemas.microsoft.com/office/drawing/2014/main" id="{7E45E467-75E5-C151-4BAA-9C8BE344C3E4}"/>
                </a:ext>
              </a:extLst>
            </p:cNvPr>
            <p:cNvSpPr txBox="1"/>
            <p:nvPr/>
          </p:nvSpPr>
          <p:spPr>
            <a:xfrm>
              <a:off x="3060673" y="2747759"/>
              <a:ext cx="1039067" cy="646331"/>
            </a:xfrm>
            <a:prstGeom prst="rect">
              <a:avLst/>
            </a:prstGeom>
            <a:noFill/>
          </p:spPr>
          <p:txBody>
            <a:bodyPr wrap="none" rtlCol="0">
              <a:spAutoFit/>
            </a:bodyPr>
            <a:lstStyle/>
            <a:p>
              <a:pPr algn="ctr"/>
              <a:r>
                <a:rPr lang="en-US" sz="1200" b="1" dirty="0">
                  <a:latin typeface="Univers" panose="020B0503020202020204" pitchFamily="34" charset="0"/>
                </a:rPr>
                <a:t>March-May</a:t>
              </a:r>
            </a:p>
            <a:p>
              <a:pPr algn="ctr"/>
              <a:r>
                <a:rPr lang="en-US" sz="2400" b="1" dirty="0">
                  <a:latin typeface="Univers" panose="020B0503020202020204" pitchFamily="34" charset="0"/>
                </a:rPr>
                <a:t>2021</a:t>
              </a:r>
            </a:p>
          </p:txBody>
        </p:sp>
        <p:sp>
          <p:nvSpPr>
            <p:cNvPr id="9" name="TextBox 8">
              <a:extLst>
                <a:ext uri="{FF2B5EF4-FFF2-40B4-BE49-F238E27FC236}">
                  <a16:creationId xmlns:a16="http://schemas.microsoft.com/office/drawing/2014/main" id="{41F9231E-E478-24B2-1D6F-EA909944D426}"/>
                </a:ext>
              </a:extLst>
            </p:cNvPr>
            <p:cNvSpPr txBox="1"/>
            <p:nvPr/>
          </p:nvSpPr>
          <p:spPr>
            <a:xfrm>
              <a:off x="5590093" y="2776692"/>
              <a:ext cx="962123" cy="646331"/>
            </a:xfrm>
            <a:prstGeom prst="rect">
              <a:avLst/>
            </a:prstGeom>
            <a:noFill/>
          </p:spPr>
          <p:txBody>
            <a:bodyPr wrap="none" rtlCol="0">
              <a:spAutoFit/>
            </a:bodyPr>
            <a:lstStyle/>
            <a:p>
              <a:pPr algn="ctr"/>
              <a:r>
                <a:rPr lang="en-US" sz="1200" b="1" dirty="0">
                  <a:latin typeface="Univers" panose="020B0503020202020204" pitchFamily="34" charset="0"/>
                </a:rPr>
                <a:t>March 25</a:t>
              </a:r>
              <a:r>
                <a:rPr lang="en-US" sz="1200" b="1" baseline="30000" dirty="0">
                  <a:latin typeface="Univers" panose="020B0503020202020204" pitchFamily="34" charset="0"/>
                </a:rPr>
                <a:t>th</a:t>
              </a:r>
            </a:p>
            <a:p>
              <a:pPr algn="ctr"/>
              <a:r>
                <a:rPr lang="en-US" sz="2400" b="1" dirty="0">
                  <a:latin typeface="Univers" panose="020B0503020202020204" pitchFamily="34" charset="0"/>
                </a:rPr>
                <a:t>2021</a:t>
              </a:r>
            </a:p>
          </p:txBody>
        </p:sp>
        <p:sp>
          <p:nvSpPr>
            <p:cNvPr id="10" name="TextBox 9">
              <a:extLst>
                <a:ext uri="{FF2B5EF4-FFF2-40B4-BE49-F238E27FC236}">
                  <a16:creationId xmlns:a16="http://schemas.microsoft.com/office/drawing/2014/main" id="{853EF9B3-156C-B5B4-4C28-FFDD552DE3AB}"/>
                </a:ext>
              </a:extLst>
            </p:cNvPr>
            <p:cNvSpPr txBox="1"/>
            <p:nvPr/>
          </p:nvSpPr>
          <p:spPr>
            <a:xfrm>
              <a:off x="8042569" y="2747759"/>
              <a:ext cx="928459" cy="646331"/>
            </a:xfrm>
            <a:prstGeom prst="rect">
              <a:avLst/>
            </a:prstGeom>
            <a:noFill/>
          </p:spPr>
          <p:txBody>
            <a:bodyPr wrap="none" rtlCol="0">
              <a:spAutoFit/>
            </a:bodyPr>
            <a:lstStyle/>
            <a:p>
              <a:pPr algn="ctr"/>
              <a:r>
                <a:rPr lang="en-US" sz="1200" b="1" dirty="0">
                  <a:latin typeface="Univers" panose="020B0503020202020204" pitchFamily="34" charset="0"/>
                </a:rPr>
                <a:t>June-July</a:t>
              </a:r>
            </a:p>
            <a:p>
              <a:pPr algn="ctr"/>
              <a:r>
                <a:rPr lang="en-US" sz="2400" b="1" dirty="0">
                  <a:latin typeface="Univers" panose="020B0503020202020204" pitchFamily="34" charset="0"/>
                </a:rPr>
                <a:t>2021</a:t>
              </a:r>
            </a:p>
          </p:txBody>
        </p:sp>
        <p:sp>
          <p:nvSpPr>
            <p:cNvPr id="11" name="TextBox 10">
              <a:extLst>
                <a:ext uri="{FF2B5EF4-FFF2-40B4-BE49-F238E27FC236}">
                  <a16:creationId xmlns:a16="http://schemas.microsoft.com/office/drawing/2014/main" id="{5CC86899-848E-84A5-BE09-3C5D0002A0F6}"/>
                </a:ext>
              </a:extLst>
            </p:cNvPr>
            <p:cNvSpPr txBox="1"/>
            <p:nvPr/>
          </p:nvSpPr>
          <p:spPr>
            <a:xfrm>
              <a:off x="10461380" y="2776692"/>
              <a:ext cx="1031051" cy="646331"/>
            </a:xfrm>
            <a:prstGeom prst="rect">
              <a:avLst/>
            </a:prstGeom>
            <a:noFill/>
          </p:spPr>
          <p:txBody>
            <a:bodyPr wrap="none" rtlCol="0">
              <a:spAutoFit/>
            </a:bodyPr>
            <a:lstStyle/>
            <a:p>
              <a:pPr algn="ctr"/>
              <a:r>
                <a:rPr lang="en-US" sz="1200" b="1" dirty="0">
                  <a:latin typeface="Univers" panose="020B0503020202020204" pitchFamily="34" charset="0"/>
                </a:rPr>
                <a:t>August 23</a:t>
              </a:r>
              <a:r>
                <a:rPr lang="en-US" sz="1200" b="1" baseline="30000" dirty="0">
                  <a:latin typeface="Univers" panose="020B0503020202020204" pitchFamily="34" charset="0"/>
                </a:rPr>
                <a:t>rd</a:t>
              </a:r>
            </a:p>
            <a:p>
              <a:pPr algn="ctr"/>
              <a:r>
                <a:rPr lang="en-US" sz="2400" b="1" dirty="0">
                  <a:latin typeface="Univers" panose="020B0503020202020204" pitchFamily="34" charset="0"/>
                </a:rPr>
                <a:t>2021</a:t>
              </a:r>
            </a:p>
          </p:txBody>
        </p:sp>
      </p:grpSp>
      <p:sp>
        <p:nvSpPr>
          <p:cNvPr id="19" name="TextBox 18">
            <a:extLst>
              <a:ext uri="{FF2B5EF4-FFF2-40B4-BE49-F238E27FC236}">
                <a16:creationId xmlns:a16="http://schemas.microsoft.com/office/drawing/2014/main" id="{B1CB23E6-3C64-9717-93F5-BC2C1CF17183}"/>
              </a:ext>
            </a:extLst>
          </p:cNvPr>
          <p:cNvSpPr txBox="1"/>
          <p:nvPr/>
        </p:nvSpPr>
        <p:spPr>
          <a:xfrm>
            <a:off x="225193" y="4043609"/>
            <a:ext cx="1819501" cy="553998"/>
          </a:xfrm>
          <a:prstGeom prst="rect">
            <a:avLst/>
          </a:prstGeom>
          <a:noFill/>
        </p:spPr>
        <p:txBody>
          <a:bodyPr wrap="square" rtlCol="0">
            <a:spAutoFit/>
          </a:bodyPr>
          <a:lstStyle/>
          <a:p>
            <a:pPr algn="ctr"/>
            <a:r>
              <a:rPr lang="en-US" sz="1000" dirty="0">
                <a:latin typeface="Univers" panose="020B0503020202020204" pitchFamily="34" charset="0"/>
              </a:rPr>
              <a:t>Moser recognizes a need in the existing tactical generator inventory. </a:t>
            </a:r>
          </a:p>
        </p:txBody>
      </p:sp>
      <p:sp>
        <p:nvSpPr>
          <p:cNvPr id="20" name="TextBox 19">
            <a:extLst>
              <a:ext uri="{FF2B5EF4-FFF2-40B4-BE49-F238E27FC236}">
                <a16:creationId xmlns:a16="http://schemas.microsoft.com/office/drawing/2014/main" id="{21A9C7C1-E7EC-813A-A657-E013FFF0F9CD}"/>
              </a:ext>
            </a:extLst>
          </p:cNvPr>
          <p:cNvSpPr txBox="1"/>
          <p:nvPr/>
        </p:nvSpPr>
        <p:spPr>
          <a:xfrm>
            <a:off x="2314026" y="2041924"/>
            <a:ext cx="2432541" cy="1015663"/>
          </a:xfrm>
          <a:prstGeom prst="rect">
            <a:avLst/>
          </a:prstGeom>
          <a:noFill/>
        </p:spPr>
        <p:txBody>
          <a:bodyPr wrap="square" rtlCol="0">
            <a:spAutoFit/>
          </a:bodyPr>
          <a:lstStyle/>
          <a:p>
            <a:pPr algn="ctr"/>
            <a:r>
              <a:rPr lang="en-US" sz="1000" dirty="0">
                <a:latin typeface="Univers" panose="020B0503020202020204" pitchFamily="34" charset="0"/>
              </a:rPr>
              <a:t>Moser’s design and engineering teams develop unique controls that allow for the ready integration of engine driven generators and battery energy storage and incorporate it as a standard option in the product line. </a:t>
            </a:r>
          </a:p>
        </p:txBody>
      </p:sp>
      <p:sp>
        <p:nvSpPr>
          <p:cNvPr id="21" name="TextBox 20">
            <a:extLst>
              <a:ext uri="{FF2B5EF4-FFF2-40B4-BE49-F238E27FC236}">
                <a16:creationId xmlns:a16="http://schemas.microsoft.com/office/drawing/2014/main" id="{7660201D-CDBC-3A30-E363-CE475362E6DE}"/>
              </a:ext>
            </a:extLst>
          </p:cNvPr>
          <p:cNvSpPr txBox="1"/>
          <p:nvPr/>
        </p:nvSpPr>
        <p:spPr>
          <a:xfrm>
            <a:off x="5071594" y="4043609"/>
            <a:ext cx="1999119" cy="707886"/>
          </a:xfrm>
          <a:prstGeom prst="rect">
            <a:avLst/>
          </a:prstGeom>
          <a:noFill/>
        </p:spPr>
        <p:txBody>
          <a:bodyPr wrap="square" rtlCol="0">
            <a:spAutoFit/>
          </a:bodyPr>
          <a:lstStyle/>
          <a:p>
            <a:pPr algn="ctr"/>
            <a:r>
              <a:rPr lang="en-US" sz="1000" dirty="0">
                <a:latin typeface="Univers" panose="020B0503020202020204" pitchFamily="34" charset="0"/>
              </a:rPr>
              <a:t>The MTG250HR operates semi-publicly for the first time for a performance and design review with U.S. Army CERL. </a:t>
            </a:r>
          </a:p>
        </p:txBody>
      </p:sp>
      <p:sp>
        <p:nvSpPr>
          <p:cNvPr id="22" name="TextBox 21">
            <a:extLst>
              <a:ext uri="{FF2B5EF4-FFF2-40B4-BE49-F238E27FC236}">
                <a16:creationId xmlns:a16="http://schemas.microsoft.com/office/drawing/2014/main" id="{740C8BBB-4526-0C91-D845-2ED1A81AF477}"/>
              </a:ext>
            </a:extLst>
          </p:cNvPr>
          <p:cNvSpPr txBox="1"/>
          <p:nvPr/>
        </p:nvSpPr>
        <p:spPr>
          <a:xfrm>
            <a:off x="7341484" y="2349701"/>
            <a:ext cx="2330627" cy="707886"/>
          </a:xfrm>
          <a:prstGeom prst="rect">
            <a:avLst/>
          </a:prstGeom>
          <a:noFill/>
        </p:spPr>
        <p:txBody>
          <a:bodyPr wrap="square" rtlCol="0">
            <a:spAutoFit/>
          </a:bodyPr>
          <a:lstStyle/>
          <a:p>
            <a:pPr algn="ctr"/>
            <a:r>
              <a:rPr lang="en-US" sz="1000" dirty="0">
                <a:latin typeface="Univers" panose="020B0503020202020204" pitchFamily="34" charset="0"/>
              </a:rPr>
              <a:t>Engineering and design team integrates suggested refinements and enhancements from the performance and design review. </a:t>
            </a:r>
          </a:p>
        </p:txBody>
      </p:sp>
      <p:sp>
        <p:nvSpPr>
          <p:cNvPr id="23" name="TextBox 22">
            <a:extLst>
              <a:ext uri="{FF2B5EF4-FFF2-40B4-BE49-F238E27FC236}">
                <a16:creationId xmlns:a16="http://schemas.microsoft.com/office/drawing/2014/main" id="{F750DEAA-8A98-EEB8-95B7-231E000E3868}"/>
              </a:ext>
            </a:extLst>
          </p:cNvPr>
          <p:cNvSpPr txBox="1"/>
          <p:nvPr/>
        </p:nvSpPr>
        <p:spPr>
          <a:xfrm>
            <a:off x="9925278" y="4043609"/>
            <a:ext cx="2103254" cy="1015663"/>
          </a:xfrm>
          <a:prstGeom prst="rect">
            <a:avLst/>
          </a:prstGeom>
          <a:noFill/>
        </p:spPr>
        <p:txBody>
          <a:bodyPr wrap="square" rtlCol="0">
            <a:spAutoFit/>
          </a:bodyPr>
          <a:lstStyle/>
          <a:p>
            <a:pPr algn="ctr"/>
            <a:r>
              <a:rPr lang="en-US" sz="1000" dirty="0">
                <a:latin typeface="Univers" panose="020B0503020202020204" pitchFamily="34" charset="0"/>
              </a:rPr>
              <a:t>Moser first publicly demonstrates the MTG250HR operating at G2 according to ISO8528 in conventional configuration at CBITEC in Fort Leonard Wood, Missouri. </a:t>
            </a:r>
          </a:p>
        </p:txBody>
      </p:sp>
      <p:cxnSp>
        <p:nvCxnSpPr>
          <p:cNvPr id="28" name="Straight Connector 27">
            <a:extLst>
              <a:ext uri="{FF2B5EF4-FFF2-40B4-BE49-F238E27FC236}">
                <a16:creationId xmlns:a16="http://schemas.microsoft.com/office/drawing/2014/main" id="{B4FE2B73-E54E-DDF8-280D-2189B80F2B4D}"/>
              </a:ext>
            </a:extLst>
          </p:cNvPr>
          <p:cNvCxnSpPr/>
          <p:nvPr/>
        </p:nvCxnSpPr>
        <p:spPr>
          <a:xfrm>
            <a:off x="1670858" y="3603276"/>
            <a:ext cx="1155469" cy="0"/>
          </a:xfrm>
          <a:prstGeom prst="line">
            <a:avLst/>
          </a:prstGeom>
          <a:ln w="47625">
            <a:solidFill>
              <a:srgbClr val="DF1F26"/>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7C80785A-DFB8-EC82-C2C4-22C412083F43}"/>
              </a:ext>
            </a:extLst>
          </p:cNvPr>
          <p:cNvCxnSpPr/>
          <p:nvPr/>
        </p:nvCxnSpPr>
        <p:spPr>
          <a:xfrm>
            <a:off x="4206240" y="3603276"/>
            <a:ext cx="1155469" cy="0"/>
          </a:xfrm>
          <a:prstGeom prst="line">
            <a:avLst/>
          </a:prstGeom>
          <a:ln w="47625">
            <a:solidFill>
              <a:srgbClr val="DF1F26"/>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B9F4E21-CA4B-9C7F-FAA2-27E0D65248A2}"/>
              </a:ext>
            </a:extLst>
          </p:cNvPr>
          <p:cNvCxnSpPr/>
          <p:nvPr/>
        </p:nvCxnSpPr>
        <p:spPr>
          <a:xfrm>
            <a:off x="6716684" y="3603276"/>
            <a:ext cx="1155469" cy="0"/>
          </a:xfrm>
          <a:prstGeom prst="line">
            <a:avLst/>
          </a:prstGeom>
          <a:ln w="47625">
            <a:solidFill>
              <a:srgbClr val="DF1F26"/>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C6F3B2D-6E92-7D97-0487-F82626F9C521}"/>
              </a:ext>
            </a:extLst>
          </p:cNvPr>
          <p:cNvCxnSpPr/>
          <p:nvPr/>
        </p:nvCxnSpPr>
        <p:spPr>
          <a:xfrm>
            <a:off x="9144000" y="3603276"/>
            <a:ext cx="1155469" cy="0"/>
          </a:xfrm>
          <a:prstGeom prst="line">
            <a:avLst/>
          </a:prstGeom>
          <a:ln w="47625">
            <a:solidFill>
              <a:srgbClr val="DF1F26"/>
            </a:solidFill>
          </a:ln>
        </p:spPr>
        <p:style>
          <a:lnRef idx="2">
            <a:schemeClr val="accent1"/>
          </a:lnRef>
          <a:fillRef idx="0">
            <a:schemeClr val="accent1"/>
          </a:fillRef>
          <a:effectRef idx="1">
            <a:schemeClr val="accent1"/>
          </a:effectRef>
          <a:fontRef idx="minor">
            <a:schemeClr val="tx1"/>
          </a:fontRef>
        </p:style>
      </p:cxnSp>
      <p:pic>
        <p:nvPicPr>
          <p:cNvPr id="43" name="Picture 42" descr="A red circle with a black background&#10;&#10;Description automatically generated">
            <a:extLst>
              <a:ext uri="{FF2B5EF4-FFF2-40B4-BE49-F238E27FC236}">
                <a16:creationId xmlns:a16="http://schemas.microsoft.com/office/drawing/2014/main" id="{236DD499-B3F7-6C9C-57BC-1133903761E1}"/>
              </a:ext>
            </a:extLst>
          </p:cNvPr>
          <p:cNvPicPr>
            <a:picLocks noChangeAspect="1"/>
          </p:cNvPicPr>
          <p:nvPr/>
        </p:nvPicPr>
        <p:blipFill>
          <a:blip r:embed="rId4"/>
          <a:stretch>
            <a:fillRect/>
          </a:stretch>
        </p:blipFill>
        <p:spPr>
          <a:xfrm>
            <a:off x="756260" y="2667125"/>
            <a:ext cx="548640" cy="548640"/>
          </a:xfrm>
          <a:prstGeom prst="rect">
            <a:avLst/>
          </a:prstGeom>
        </p:spPr>
      </p:pic>
      <p:pic>
        <p:nvPicPr>
          <p:cNvPr id="45" name="Picture 44" descr="A red circle with a black check mark in it&#10;&#10;Description automatically generated">
            <a:extLst>
              <a:ext uri="{FF2B5EF4-FFF2-40B4-BE49-F238E27FC236}">
                <a16:creationId xmlns:a16="http://schemas.microsoft.com/office/drawing/2014/main" id="{28F40007-03A7-64D6-4215-36911EB911A3}"/>
              </a:ext>
            </a:extLst>
          </p:cNvPr>
          <p:cNvPicPr>
            <a:picLocks noChangeAspect="1"/>
          </p:cNvPicPr>
          <p:nvPr/>
        </p:nvPicPr>
        <p:blipFill>
          <a:blip r:embed="rId5"/>
          <a:stretch>
            <a:fillRect/>
          </a:stretch>
        </p:blipFill>
        <p:spPr>
          <a:xfrm>
            <a:off x="5755693" y="2667125"/>
            <a:ext cx="548640" cy="548640"/>
          </a:xfrm>
          <a:prstGeom prst="rect">
            <a:avLst/>
          </a:prstGeom>
        </p:spPr>
      </p:pic>
      <p:pic>
        <p:nvPicPr>
          <p:cNvPr id="47" name="Picture 46" descr="A red circle on a black background&#10;&#10;Description automatically generated">
            <a:extLst>
              <a:ext uri="{FF2B5EF4-FFF2-40B4-BE49-F238E27FC236}">
                <a16:creationId xmlns:a16="http://schemas.microsoft.com/office/drawing/2014/main" id="{AE98222D-2957-0C87-4427-41342BC89F74}"/>
              </a:ext>
            </a:extLst>
          </p:cNvPr>
          <p:cNvPicPr>
            <a:picLocks noChangeAspect="1"/>
          </p:cNvPicPr>
          <p:nvPr/>
        </p:nvPicPr>
        <p:blipFill>
          <a:blip r:embed="rId6"/>
          <a:stretch>
            <a:fillRect/>
          </a:stretch>
        </p:blipFill>
        <p:spPr>
          <a:xfrm>
            <a:off x="8218595" y="3876955"/>
            <a:ext cx="548640" cy="548640"/>
          </a:xfrm>
          <a:prstGeom prst="rect">
            <a:avLst/>
          </a:prstGeom>
        </p:spPr>
      </p:pic>
      <p:pic>
        <p:nvPicPr>
          <p:cNvPr id="49" name="Picture 48" descr="A red circle on a black background&#10;&#10;Description automatically generated">
            <a:extLst>
              <a:ext uri="{FF2B5EF4-FFF2-40B4-BE49-F238E27FC236}">
                <a16:creationId xmlns:a16="http://schemas.microsoft.com/office/drawing/2014/main" id="{2D50292C-E07A-4F43-A41A-300C697A81CF}"/>
              </a:ext>
            </a:extLst>
          </p:cNvPr>
          <p:cNvPicPr>
            <a:picLocks noChangeAspect="1"/>
          </p:cNvPicPr>
          <p:nvPr/>
        </p:nvPicPr>
        <p:blipFill>
          <a:blip r:embed="rId7"/>
          <a:stretch>
            <a:fillRect/>
          </a:stretch>
        </p:blipFill>
        <p:spPr>
          <a:xfrm>
            <a:off x="10702585" y="2667125"/>
            <a:ext cx="548640" cy="548640"/>
          </a:xfrm>
          <a:prstGeom prst="rect">
            <a:avLst/>
          </a:prstGeom>
        </p:spPr>
      </p:pic>
      <p:pic>
        <p:nvPicPr>
          <p:cNvPr id="50" name="Picture 49" descr="A red circle on a black background&#10;&#10;Description automatically generated">
            <a:extLst>
              <a:ext uri="{FF2B5EF4-FFF2-40B4-BE49-F238E27FC236}">
                <a16:creationId xmlns:a16="http://schemas.microsoft.com/office/drawing/2014/main" id="{47E9A8A3-40E4-3E28-5EDE-6AE85BEB7E77}"/>
              </a:ext>
            </a:extLst>
          </p:cNvPr>
          <p:cNvPicPr>
            <a:picLocks noChangeAspect="1"/>
          </p:cNvPicPr>
          <p:nvPr/>
        </p:nvPicPr>
        <p:blipFill>
          <a:blip r:embed="rId6"/>
          <a:stretch>
            <a:fillRect/>
          </a:stretch>
        </p:blipFill>
        <p:spPr>
          <a:xfrm>
            <a:off x="3255976" y="3876955"/>
            <a:ext cx="548640" cy="548640"/>
          </a:xfrm>
          <a:prstGeom prst="rect">
            <a:avLst/>
          </a:prstGeom>
        </p:spPr>
      </p:pic>
      <p:pic>
        <p:nvPicPr>
          <p:cNvPr id="51" name="Picture 50">
            <a:extLst>
              <a:ext uri="{FF2B5EF4-FFF2-40B4-BE49-F238E27FC236}">
                <a16:creationId xmlns:a16="http://schemas.microsoft.com/office/drawing/2014/main" id="{0482D98A-1DA4-B3A4-C349-0204714DED8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5400000">
            <a:off x="10212794" y="3477891"/>
            <a:ext cx="192899" cy="250769"/>
          </a:xfrm>
          <a:prstGeom prst="rect">
            <a:avLst/>
          </a:prstGeom>
        </p:spPr>
      </p:pic>
      <p:pic>
        <p:nvPicPr>
          <p:cNvPr id="52" name="Picture 51">
            <a:extLst>
              <a:ext uri="{FF2B5EF4-FFF2-40B4-BE49-F238E27FC236}">
                <a16:creationId xmlns:a16="http://schemas.microsoft.com/office/drawing/2014/main" id="{A19B46A1-8075-44C9-6DFE-718F105C3A3F}"/>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5400000">
            <a:off x="7772789" y="3477891"/>
            <a:ext cx="192899" cy="250769"/>
          </a:xfrm>
          <a:prstGeom prst="rect">
            <a:avLst/>
          </a:prstGeom>
        </p:spPr>
      </p:pic>
      <p:pic>
        <p:nvPicPr>
          <p:cNvPr id="53" name="Picture 52">
            <a:extLst>
              <a:ext uri="{FF2B5EF4-FFF2-40B4-BE49-F238E27FC236}">
                <a16:creationId xmlns:a16="http://schemas.microsoft.com/office/drawing/2014/main" id="{6E71D155-AEF9-C395-6148-F899F3D26C87}"/>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5400000">
            <a:off x="5260596" y="3477891"/>
            <a:ext cx="192899" cy="250769"/>
          </a:xfrm>
          <a:prstGeom prst="rect">
            <a:avLst/>
          </a:prstGeom>
        </p:spPr>
      </p:pic>
      <p:pic>
        <p:nvPicPr>
          <p:cNvPr id="54" name="Picture 53">
            <a:extLst>
              <a:ext uri="{FF2B5EF4-FFF2-40B4-BE49-F238E27FC236}">
                <a16:creationId xmlns:a16="http://schemas.microsoft.com/office/drawing/2014/main" id="{C448B5D6-528C-86F2-CDD9-ABC3224A375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rot="5400000">
            <a:off x="2729152" y="3477891"/>
            <a:ext cx="192899" cy="250769"/>
          </a:xfrm>
          <a:prstGeom prst="rect">
            <a:avLst/>
          </a:prstGeom>
        </p:spPr>
      </p:pic>
    </p:spTree>
    <p:extLst>
      <p:ext uri="{BB962C8B-B14F-4D97-AF65-F5344CB8AC3E}">
        <p14:creationId xmlns:p14="http://schemas.microsoft.com/office/powerpoint/2010/main" val="312244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1708F7-52F1-0168-5A45-7CEF9E76E523}"/>
              </a:ext>
              <a:ext uri="{C183D7F6-B498-43B3-948B-1728B52AA6E4}">
                <adec:decorative xmlns:adec="http://schemas.microsoft.com/office/drawing/2017/decorative" val="1"/>
              </a:ext>
            </a:extLst>
          </p:cNvPr>
          <p:cNvPicPr>
            <a:picLocks noChangeAspect="1"/>
          </p:cNvPicPr>
          <p:nvPr/>
        </p:nvPicPr>
        <p:blipFill rotWithShape="1">
          <a:blip r:embed="rId2"/>
          <a:srcRect t="86594"/>
          <a:stretch/>
        </p:blipFill>
        <p:spPr>
          <a:xfrm>
            <a:off x="-38986" y="5976594"/>
            <a:ext cx="12269972" cy="925264"/>
          </a:xfrm>
          <a:prstGeom prst="rect">
            <a:avLst/>
          </a:prstGeom>
        </p:spPr>
      </p:pic>
      <p:sp>
        <p:nvSpPr>
          <p:cNvPr id="3" name="TextBox 2">
            <a:extLst>
              <a:ext uri="{FF2B5EF4-FFF2-40B4-BE49-F238E27FC236}">
                <a16:creationId xmlns:a16="http://schemas.microsoft.com/office/drawing/2014/main" id="{9595A743-3F70-3436-864C-ED2043606841}"/>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DB4571F7-B280-8A4F-4200-864953549A24}"/>
              </a:ext>
            </a:extLst>
          </p:cNvPr>
          <p:cNvPicPr>
            <a:picLocks noChangeAspect="1"/>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ED87EE36-B768-EBF1-3C6D-81DC7D8B7EEB}"/>
              </a:ext>
            </a:extLst>
          </p:cNvPr>
          <p:cNvSpPr txBox="1"/>
          <p:nvPr/>
        </p:nvSpPr>
        <p:spPr>
          <a:xfrm>
            <a:off x="699569" y="411961"/>
            <a:ext cx="4932761"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STATING THE CHALLENGE:</a:t>
            </a:r>
            <a:endParaRPr lang="en-US" sz="2800" b="1" dirty="0">
              <a:solidFill>
                <a:srgbClr val="676767"/>
              </a:solidFill>
              <a:latin typeface="Univers" panose="020B0503020202020204" pitchFamily="34" charset="0"/>
            </a:endParaRPr>
          </a:p>
        </p:txBody>
      </p:sp>
      <p:sp>
        <p:nvSpPr>
          <p:cNvPr id="6" name="TextBox 5">
            <a:extLst>
              <a:ext uri="{FF2B5EF4-FFF2-40B4-BE49-F238E27FC236}">
                <a16:creationId xmlns:a16="http://schemas.microsoft.com/office/drawing/2014/main" id="{A01D3669-DCC0-CD72-816F-6C513334B705}"/>
              </a:ext>
            </a:extLst>
          </p:cNvPr>
          <p:cNvSpPr txBox="1"/>
          <p:nvPr/>
        </p:nvSpPr>
        <p:spPr>
          <a:xfrm>
            <a:off x="699569" y="1607184"/>
            <a:ext cx="4776321"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Univers" panose="020B0503020202020204" pitchFamily="34" charset="0"/>
              </a:rPr>
              <a:t>Weapons</a:t>
            </a:r>
          </a:p>
          <a:p>
            <a:pPr marL="285750" indent="-285750">
              <a:buFont typeface="Arial" panose="020B0604020202020204" pitchFamily="34" charset="0"/>
              <a:buChar char="•"/>
            </a:pPr>
            <a:endParaRPr lang="en-US" sz="1800" dirty="0">
              <a:latin typeface="Univers" panose="020B0503020202020204" pitchFamily="34" charset="0"/>
            </a:endParaRPr>
          </a:p>
          <a:p>
            <a:pPr marL="285750" indent="-285750">
              <a:buFont typeface="Arial" panose="020B0604020202020204" pitchFamily="34" charset="0"/>
              <a:buChar char="•"/>
            </a:pPr>
            <a:r>
              <a:rPr lang="en-US" sz="1800" dirty="0">
                <a:latin typeface="Univers" panose="020B0503020202020204" pitchFamily="34" charset="0"/>
              </a:rPr>
              <a:t>Radar/missile defense</a:t>
            </a:r>
          </a:p>
          <a:p>
            <a:pPr marL="285750" indent="-285750">
              <a:buFont typeface="Arial" panose="020B0604020202020204" pitchFamily="34" charset="0"/>
              <a:buChar char="•"/>
            </a:pPr>
            <a:endParaRPr lang="en-US" sz="1800" dirty="0">
              <a:latin typeface="Univers" panose="020B0503020202020204" pitchFamily="34" charset="0"/>
            </a:endParaRPr>
          </a:p>
          <a:p>
            <a:pPr marL="285750" indent="-285750">
              <a:buFont typeface="Arial" panose="020B0604020202020204" pitchFamily="34" charset="0"/>
              <a:buChar char="•"/>
            </a:pPr>
            <a:r>
              <a:rPr lang="en-US" sz="1800" dirty="0">
                <a:latin typeface="Univers" panose="020B0503020202020204" pitchFamily="34" charset="0"/>
              </a:rPr>
              <a:t>Field hospitals</a:t>
            </a:r>
          </a:p>
          <a:p>
            <a:pPr marL="285750" indent="-285750">
              <a:buFont typeface="Arial" panose="020B0604020202020204" pitchFamily="34" charset="0"/>
              <a:buChar char="•"/>
            </a:pPr>
            <a:endParaRPr lang="en-US" sz="1800" dirty="0">
              <a:latin typeface="Univers" panose="020B0503020202020204" pitchFamily="34" charset="0"/>
            </a:endParaRPr>
          </a:p>
          <a:p>
            <a:pPr marL="285750" indent="-285750">
              <a:buFont typeface="Arial" panose="020B0604020202020204" pitchFamily="34" charset="0"/>
              <a:buChar char="•"/>
            </a:pPr>
            <a:r>
              <a:rPr lang="en-US" sz="1800" dirty="0">
                <a:latin typeface="Univers" panose="020B0503020202020204" pitchFamily="34" charset="0"/>
              </a:rPr>
              <a:t>Mobility</a:t>
            </a:r>
          </a:p>
        </p:txBody>
      </p:sp>
      <p:sp>
        <p:nvSpPr>
          <p:cNvPr id="8" name="TextBox 7">
            <a:extLst>
              <a:ext uri="{FF2B5EF4-FFF2-40B4-BE49-F238E27FC236}">
                <a16:creationId xmlns:a16="http://schemas.microsoft.com/office/drawing/2014/main" id="{0767C1E0-D17A-5C91-16A8-177E9FDF955B}"/>
              </a:ext>
            </a:extLst>
          </p:cNvPr>
          <p:cNvSpPr txBox="1"/>
          <p:nvPr/>
        </p:nvSpPr>
        <p:spPr>
          <a:xfrm>
            <a:off x="699569" y="880665"/>
            <a:ext cx="9190665" cy="400110"/>
          </a:xfrm>
          <a:prstGeom prst="rect">
            <a:avLst/>
          </a:prstGeom>
          <a:noFill/>
        </p:spPr>
        <p:txBody>
          <a:bodyPr wrap="square">
            <a:spAutoFit/>
          </a:bodyPr>
          <a:lstStyle/>
          <a:p>
            <a:r>
              <a:rPr lang="en-US" sz="2000" b="1" dirty="0">
                <a:solidFill>
                  <a:srgbClr val="676767"/>
                </a:solidFill>
                <a:latin typeface="Univers" panose="020B0503020202020204" pitchFamily="34" charset="0"/>
              </a:rPr>
              <a:t>CONTESTED LOGISTICS IN AN INTENSELY ELECTRIFIED BATTLEFIELD</a:t>
            </a:r>
          </a:p>
        </p:txBody>
      </p:sp>
      <p:pic>
        <p:nvPicPr>
          <p:cNvPr id="2050" name="Picture 2" descr="anil chopra, air power asia, Electronic Warfare">
            <a:extLst>
              <a:ext uri="{FF2B5EF4-FFF2-40B4-BE49-F238E27FC236}">
                <a16:creationId xmlns:a16="http://schemas.microsoft.com/office/drawing/2014/main" id="{38215BFD-9606-42ED-EE9F-15EFD43AFB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508" y="1329546"/>
            <a:ext cx="6016541" cy="451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95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9B6E3C-364D-CEA1-94F0-558D8B14755A}"/>
              </a:ext>
              <a:ext uri="{C183D7F6-B498-43B3-948B-1728B52AA6E4}">
                <adec:decorative xmlns:adec="http://schemas.microsoft.com/office/drawing/2017/decorative" val="1"/>
              </a:ext>
            </a:extLst>
          </p:cNvPr>
          <p:cNvPicPr>
            <a:picLocks noChangeAspect="1"/>
          </p:cNvPicPr>
          <p:nvPr/>
        </p:nvPicPr>
        <p:blipFill rotWithShape="1">
          <a:blip r:embed="rId2"/>
          <a:srcRect t="86712"/>
          <a:stretch/>
        </p:blipFill>
        <p:spPr>
          <a:xfrm>
            <a:off x="-38986" y="5984720"/>
            <a:ext cx="12269972" cy="917138"/>
          </a:xfrm>
          <a:prstGeom prst="rect">
            <a:avLst/>
          </a:prstGeom>
        </p:spPr>
      </p:pic>
      <p:sp>
        <p:nvSpPr>
          <p:cNvPr id="3" name="TextBox 2">
            <a:extLst>
              <a:ext uri="{FF2B5EF4-FFF2-40B4-BE49-F238E27FC236}">
                <a16:creationId xmlns:a16="http://schemas.microsoft.com/office/drawing/2014/main" id="{44D85368-B16D-DB67-CF03-C9686D98173B}"/>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A9930819-312C-0E80-4460-E6884256CCC5}"/>
              </a:ext>
            </a:extLst>
          </p:cNvPr>
          <p:cNvPicPr>
            <a:picLocks noChangeAspect="1"/>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5811F68D-B8F8-BD5A-934E-3AB1B17F09CE}"/>
              </a:ext>
            </a:extLst>
          </p:cNvPr>
          <p:cNvSpPr txBox="1"/>
          <p:nvPr/>
        </p:nvSpPr>
        <p:spPr>
          <a:xfrm>
            <a:off x="699569" y="411961"/>
            <a:ext cx="7758855"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HYBRID SYSTEMS: </a:t>
            </a:r>
            <a:r>
              <a:rPr lang="en-US" sz="2800" b="1" dirty="0">
                <a:solidFill>
                  <a:srgbClr val="676767"/>
                </a:solidFill>
                <a:latin typeface="Univers" panose="020B0503020202020204" pitchFamily="34" charset="0"/>
              </a:rPr>
              <a:t>With Intelligent Controls</a:t>
            </a:r>
          </a:p>
        </p:txBody>
      </p:sp>
      <p:sp>
        <p:nvSpPr>
          <p:cNvPr id="6" name="TextBox 5">
            <a:extLst>
              <a:ext uri="{FF2B5EF4-FFF2-40B4-BE49-F238E27FC236}">
                <a16:creationId xmlns:a16="http://schemas.microsoft.com/office/drawing/2014/main" id="{A315619B-4F78-B979-F668-18D605090CCD}"/>
              </a:ext>
            </a:extLst>
          </p:cNvPr>
          <p:cNvSpPr txBox="1"/>
          <p:nvPr/>
        </p:nvSpPr>
        <p:spPr>
          <a:xfrm>
            <a:off x="699569" y="1617048"/>
            <a:ext cx="10792863" cy="2031325"/>
          </a:xfrm>
          <a:prstGeom prst="rect">
            <a:avLst/>
          </a:prstGeom>
          <a:noFill/>
        </p:spPr>
        <p:txBody>
          <a:bodyPr wrap="square" rtlCol="0">
            <a:spAutoFit/>
          </a:bodyPr>
          <a:lstStyle/>
          <a:p>
            <a:r>
              <a:rPr lang="en-US" dirty="0">
                <a:solidFill>
                  <a:schemeClr val="tx1"/>
                </a:solidFill>
                <a:latin typeface="Univers" panose="020B0503020202020204" pitchFamily="34" charset="0"/>
              </a:rPr>
              <a:t>Since 1970, the Army’s fuel demands have increased 374%, Maj. Gen. Michelle Donahue, commanding general of Army Combined Arms Support Command, said during a recent AUSA Hot Top forum. Demand for maintenance has grown 37%, she said. </a:t>
            </a:r>
          </a:p>
          <a:p>
            <a:endParaRPr lang="en-US" dirty="0">
              <a:latin typeface="Univers" panose="020B0503020202020204" pitchFamily="34" charset="0"/>
            </a:endParaRPr>
          </a:p>
          <a:p>
            <a:r>
              <a:rPr lang="en-US" dirty="0">
                <a:solidFill>
                  <a:schemeClr val="tx1"/>
                </a:solidFill>
                <a:latin typeface="Univers" panose="020B0503020202020204" pitchFamily="34" charset="0"/>
              </a:rPr>
              <a:t>What to Watch: The service must work to reduce those demands, particularly as it prepares for a contested battlefield where adversaries can more easily disrupt supply lines and resupply operations, she said. </a:t>
            </a:r>
          </a:p>
        </p:txBody>
      </p:sp>
      <p:sp>
        <p:nvSpPr>
          <p:cNvPr id="7" name="TextBox 6">
            <a:extLst>
              <a:ext uri="{FF2B5EF4-FFF2-40B4-BE49-F238E27FC236}">
                <a16:creationId xmlns:a16="http://schemas.microsoft.com/office/drawing/2014/main" id="{4E4EDEAB-0FC3-0782-EE61-90FF85DBBEA4}"/>
              </a:ext>
            </a:extLst>
          </p:cNvPr>
          <p:cNvSpPr txBox="1"/>
          <p:nvPr/>
        </p:nvSpPr>
        <p:spPr>
          <a:xfrm>
            <a:off x="699569" y="873280"/>
            <a:ext cx="3462807" cy="400110"/>
          </a:xfrm>
          <a:prstGeom prst="rect">
            <a:avLst/>
          </a:prstGeom>
          <a:noFill/>
        </p:spPr>
        <p:txBody>
          <a:bodyPr wrap="none" rtlCol="0">
            <a:spAutoFit/>
          </a:bodyPr>
          <a:lstStyle/>
          <a:p>
            <a:r>
              <a:rPr lang="en-US" sz="2000" b="1" dirty="0">
                <a:solidFill>
                  <a:srgbClr val="676767"/>
                </a:solidFill>
                <a:latin typeface="Univers" panose="020B0503020202020204" pitchFamily="34" charset="0"/>
              </a:rPr>
              <a:t>ANSWERING THE “WHY?”</a:t>
            </a:r>
          </a:p>
        </p:txBody>
      </p:sp>
      <p:sp>
        <p:nvSpPr>
          <p:cNvPr id="9" name="TextBox 8">
            <a:extLst>
              <a:ext uri="{FF2B5EF4-FFF2-40B4-BE49-F238E27FC236}">
                <a16:creationId xmlns:a16="http://schemas.microsoft.com/office/drawing/2014/main" id="{44950C10-AE03-0F67-E6F9-5D7485A237E7}"/>
              </a:ext>
            </a:extLst>
          </p:cNvPr>
          <p:cNvSpPr txBox="1"/>
          <p:nvPr/>
        </p:nvSpPr>
        <p:spPr>
          <a:xfrm>
            <a:off x="2630365" y="3928020"/>
            <a:ext cx="6931270" cy="1200329"/>
          </a:xfrm>
          <a:prstGeom prst="rect">
            <a:avLst/>
          </a:prstGeom>
          <a:noFill/>
        </p:spPr>
        <p:txBody>
          <a:bodyPr wrap="square">
            <a:spAutoFit/>
          </a:bodyPr>
          <a:lstStyle/>
          <a:p>
            <a:r>
              <a:rPr lang="en-US" i="1" dirty="0">
                <a:solidFill>
                  <a:srgbClr val="DF1F26"/>
                </a:solidFill>
                <a:latin typeface="Univers" panose="020B0503020202020204" pitchFamily="34" charset="0"/>
              </a:rPr>
              <a:t>“If we want to ensure sustainment isn’t a crippling piece, from a warfighter’s perspective, we’ve got to reduce demand. The sustainment community cannot continue to be the growth industry for the United States Army.”</a:t>
            </a:r>
            <a:endParaRPr lang="en-US" i="1" dirty="0">
              <a:solidFill>
                <a:srgbClr val="DF1F26"/>
              </a:solidFill>
            </a:endParaRPr>
          </a:p>
        </p:txBody>
      </p:sp>
    </p:spTree>
    <p:extLst>
      <p:ext uri="{BB962C8B-B14F-4D97-AF65-F5344CB8AC3E}">
        <p14:creationId xmlns:p14="http://schemas.microsoft.com/office/powerpoint/2010/main" val="2211661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21589-B06B-B266-BE24-441C16677357}"/>
              </a:ext>
              <a:ext uri="{C183D7F6-B498-43B3-948B-1728B52AA6E4}">
                <adec:decorative xmlns:adec="http://schemas.microsoft.com/office/drawing/2017/decorative" val="1"/>
              </a:ext>
            </a:extLst>
          </p:cNvPr>
          <p:cNvPicPr>
            <a:picLocks noChangeAspect="1"/>
          </p:cNvPicPr>
          <p:nvPr/>
        </p:nvPicPr>
        <p:blipFill rotWithShape="1">
          <a:blip r:embed="rId2"/>
          <a:srcRect t="86184"/>
          <a:stretch/>
        </p:blipFill>
        <p:spPr>
          <a:xfrm>
            <a:off x="-38986" y="5948313"/>
            <a:ext cx="12269972" cy="953545"/>
          </a:xfrm>
          <a:prstGeom prst="rect">
            <a:avLst/>
          </a:prstGeom>
        </p:spPr>
      </p:pic>
      <p:sp>
        <p:nvSpPr>
          <p:cNvPr id="3" name="TextBox 2">
            <a:extLst>
              <a:ext uri="{FF2B5EF4-FFF2-40B4-BE49-F238E27FC236}">
                <a16:creationId xmlns:a16="http://schemas.microsoft.com/office/drawing/2014/main" id="{3D9C2169-1EC6-0D02-D023-DC048FE2BDE1}"/>
              </a:ext>
            </a:extLst>
          </p:cNvPr>
          <p:cNvSpPr txBox="1"/>
          <p:nvPr/>
        </p:nvSpPr>
        <p:spPr>
          <a:xfrm>
            <a:off x="237461" y="6303003"/>
            <a:ext cx="4634602" cy="307777"/>
          </a:xfrm>
          <a:prstGeom prst="rect">
            <a:avLst/>
          </a:prstGeom>
          <a:noFill/>
        </p:spPr>
        <p:txBody>
          <a:bodyPr wrap="none" rtlCol="0">
            <a:spAutoFit/>
          </a:bodyPr>
          <a:lstStyle/>
          <a:p>
            <a:pPr algn="ctr"/>
            <a:r>
              <a:rPr lang="en-US" sz="1400" b="1" dirty="0">
                <a:solidFill>
                  <a:schemeClr val="bg1"/>
                </a:solidFill>
                <a:latin typeface="Univers" panose="020B0503020202020204" pitchFamily="34" charset="0"/>
              </a:rPr>
              <a:t>POWER WHEN YOU NEED IT. WHERE YOU NEED IT.</a:t>
            </a:r>
          </a:p>
        </p:txBody>
      </p:sp>
      <p:pic>
        <p:nvPicPr>
          <p:cNvPr id="4" name="Picture 3" descr="Moser Logo">
            <a:extLst>
              <a:ext uri="{FF2B5EF4-FFF2-40B4-BE49-F238E27FC236}">
                <a16:creationId xmlns:a16="http://schemas.microsoft.com/office/drawing/2014/main" id="{5EBFEB87-9553-54B5-E2B0-AF183F7F2DB2}"/>
              </a:ext>
            </a:extLst>
          </p:cNvPr>
          <p:cNvPicPr>
            <a:picLocks noChangeAspect="1"/>
          </p:cNvPicPr>
          <p:nvPr/>
        </p:nvPicPr>
        <p:blipFill>
          <a:blip r:embed="rId3"/>
          <a:stretch>
            <a:fillRect/>
          </a:stretch>
        </p:blipFill>
        <p:spPr>
          <a:xfrm>
            <a:off x="10434628" y="6249011"/>
            <a:ext cx="1419668" cy="415760"/>
          </a:xfrm>
          <a:prstGeom prst="rect">
            <a:avLst/>
          </a:prstGeom>
        </p:spPr>
      </p:pic>
      <p:sp>
        <p:nvSpPr>
          <p:cNvPr id="5" name="TextBox 4">
            <a:extLst>
              <a:ext uri="{FF2B5EF4-FFF2-40B4-BE49-F238E27FC236}">
                <a16:creationId xmlns:a16="http://schemas.microsoft.com/office/drawing/2014/main" id="{1D3CE203-97D6-8A16-213D-4C67E440EFD5}"/>
              </a:ext>
            </a:extLst>
          </p:cNvPr>
          <p:cNvSpPr txBox="1"/>
          <p:nvPr/>
        </p:nvSpPr>
        <p:spPr>
          <a:xfrm>
            <a:off x="699569" y="411961"/>
            <a:ext cx="4767652" cy="523220"/>
          </a:xfrm>
          <a:prstGeom prst="rect">
            <a:avLst/>
          </a:prstGeom>
          <a:noFill/>
        </p:spPr>
        <p:txBody>
          <a:bodyPr wrap="none" rtlCol="0">
            <a:spAutoFit/>
          </a:bodyPr>
          <a:lstStyle/>
          <a:p>
            <a:r>
              <a:rPr lang="en-US" sz="2800" b="1" dirty="0">
                <a:solidFill>
                  <a:srgbClr val="DF1F26"/>
                </a:solidFill>
                <a:latin typeface="Univers" panose="020B0503020202020204" pitchFamily="34" charset="0"/>
              </a:rPr>
              <a:t>HYBRID POWER SYSTEMS</a:t>
            </a:r>
          </a:p>
        </p:txBody>
      </p:sp>
      <p:sp>
        <p:nvSpPr>
          <p:cNvPr id="6" name="TextBox 5">
            <a:extLst>
              <a:ext uri="{FF2B5EF4-FFF2-40B4-BE49-F238E27FC236}">
                <a16:creationId xmlns:a16="http://schemas.microsoft.com/office/drawing/2014/main" id="{6E3D1148-244C-1DCC-C753-638BB1EBBEE5}"/>
              </a:ext>
            </a:extLst>
          </p:cNvPr>
          <p:cNvSpPr txBox="1"/>
          <p:nvPr/>
        </p:nvSpPr>
        <p:spPr>
          <a:xfrm>
            <a:off x="699569" y="1258675"/>
            <a:ext cx="10792863" cy="397031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solidFill>
                <a:latin typeface="Univers" panose="020B0503020202020204" pitchFamily="34" charset="0"/>
              </a:rPr>
              <a:t>Hybrid power systems combine engine-driven generators with battery energy storage.</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Much like a hybrid car, this enables more efficient and effective power using a smaller prime mover.</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The battery is used at the extreme edges, both low and high, enabling the engine to operate at peak efficiency to manage the average loads.</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Hybrid power systems require sophisticated sensors, precise power measurements, and a controlled load in the form of a battery.</a:t>
            </a:r>
          </a:p>
          <a:p>
            <a:endParaRPr lang="en-US" dirty="0">
              <a:solidFill>
                <a:schemeClr val="tx1"/>
              </a:solidFill>
              <a:latin typeface="Univers" panose="020B0503020202020204" pitchFamily="34" charset="0"/>
            </a:endParaRPr>
          </a:p>
          <a:p>
            <a:pPr marL="342900" indent="-342900">
              <a:buFont typeface="Arial" panose="020B0604020202020204" pitchFamily="34" charset="0"/>
              <a:buChar char="•"/>
            </a:pPr>
            <a:r>
              <a:rPr lang="en-US" dirty="0">
                <a:solidFill>
                  <a:schemeClr val="tx1"/>
                </a:solidFill>
                <a:latin typeface="Univers" panose="020B0503020202020204" pitchFamily="34" charset="0"/>
              </a:rPr>
              <a:t>HIDS re-purposes these components to create an instrumented dynamometer that can be used to predict relative system life.</a:t>
            </a:r>
          </a:p>
          <a:p>
            <a:pPr marL="342900" indent="-342900">
              <a:buFont typeface="Arial" panose="020B0604020202020204" pitchFamily="34" charset="0"/>
              <a:buChar char="•"/>
            </a:pPr>
            <a:endParaRPr lang="en-US" dirty="0">
              <a:solidFill>
                <a:schemeClr val="tx1"/>
              </a:solidFill>
              <a:latin typeface="Univers" panose="020B0503020202020204" pitchFamily="34" charset="0"/>
            </a:endParaRPr>
          </a:p>
        </p:txBody>
      </p:sp>
    </p:spTree>
    <p:extLst>
      <p:ext uri="{BB962C8B-B14F-4D97-AF65-F5344CB8AC3E}">
        <p14:creationId xmlns:p14="http://schemas.microsoft.com/office/powerpoint/2010/main" val="2229879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396</TotalTime>
  <Words>1999</Words>
  <Application>Microsoft Office PowerPoint</Application>
  <PresentationFormat>Widescreen</PresentationFormat>
  <Paragraphs>354</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Aptos</vt:lpstr>
      <vt:lpstr>Aptos Display</vt:lpstr>
      <vt:lpstr>Arial</vt:lpstr>
      <vt:lpstr>Univers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Hurley</dc:creator>
  <cp:lastModifiedBy>Darrin Moorman</cp:lastModifiedBy>
  <cp:revision>21</cp:revision>
  <cp:lastPrinted>2024-05-31T16:27:47Z</cp:lastPrinted>
  <dcterms:created xsi:type="dcterms:W3CDTF">2024-05-30T14:12:14Z</dcterms:created>
  <dcterms:modified xsi:type="dcterms:W3CDTF">2024-05-31T19:27:33Z</dcterms:modified>
</cp:coreProperties>
</file>