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0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08" y="-25486"/>
            <a:ext cx="12282617" cy="6908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096" y="1086014"/>
            <a:ext cx="4215810" cy="123463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extBox 5"/>
          <p:cNvSpPr txBox="1"/>
          <p:nvPr/>
        </p:nvSpPr>
        <p:spPr>
          <a:xfrm>
            <a:off x="3789295" y="3071533"/>
            <a:ext cx="4613410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REV STATION</a:t>
            </a:r>
          </a:p>
        </p:txBody>
      </p:sp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0" y="5475096"/>
            <a:ext cx="2628900" cy="1143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" descr="Picture 1"/>
          <p:cNvPicPr>
            <a:picLocks noChangeAspect="1"/>
          </p:cNvPicPr>
          <p:nvPr/>
        </p:nvPicPr>
        <p:blipFill>
          <a:blip r:embed="rId2"/>
          <a:srcRect t="86184"/>
          <a:stretch>
            <a:fillRect/>
          </a:stretch>
        </p:blipFill>
        <p:spPr>
          <a:xfrm>
            <a:off x="-38986" y="5948312"/>
            <a:ext cx="12269972" cy="95354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8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Box 4"/>
          <p:cNvSpPr txBox="1"/>
          <p:nvPr/>
        </p:nvSpPr>
        <p:spPr>
          <a:xfrm>
            <a:off x="745289" y="411960"/>
            <a:ext cx="497784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RAPID BATTERY CHARGING</a:t>
            </a:r>
          </a:p>
        </p:txBody>
      </p:sp>
      <p:sp>
        <p:nvSpPr>
          <p:cNvPr id="183" name="TextBox 5"/>
          <p:cNvSpPr txBox="1"/>
          <p:nvPr/>
        </p:nvSpPr>
        <p:spPr>
          <a:xfrm>
            <a:off x="745289" y="1258674"/>
            <a:ext cx="4799693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High power demands</a:t>
            </a:r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Intermittent loads </a:t>
            </a:r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AC to DC conversion</a:t>
            </a:r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Difficult to manage load demands</a:t>
            </a:r>
          </a:p>
        </p:txBody>
      </p:sp>
      <p:pic>
        <p:nvPicPr>
          <p:cNvPr id="184" name="Content Placeholder 6" descr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164" y="1311530"/>
            <a:ext cx="7143816" cy="4768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-high (4).gif" descr="-high (4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3056" y="-190993"/>
            <a:ext cx="12269788" cy="6890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1" descr="Picture 1"/>
          <p:cNvPicPr>
            <a:picLocks noChangeAspect="1"/>
          </p:cNvPicPr>
          <p:nvPr/>
        </p:nvPicPr>
        <p:blipFill>
          <a:blip r:embed="rId3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8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-high (3).gif" descr="-high (3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2420" y="-183499"/>
            <a:ext cx="12322953" cy="6920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1" descr="Picture 1"/>
          <p:cNvPicPr>
            <a:picLocks noChangeAspect="1"/>
          </p:cNvPicPr>
          <p:nvPr/>
        </p:nvPicPr>
        <p:blipFill>
          <a:blip r:embed="rId3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9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2"/>
            <a:ext cx="12192000" cy="6456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1" descr="Picture 1"/>
          <p:cNvPicPr>
            <a:picLocks noChangeAspect="1"/>
          </p:cNvPicPr>
          <p:nvPr/>
        </p:nvPicPr>
        <p:blipFill>
          <a:blip r:embed="rId3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9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-high (8).gif" descr="-high (8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6404" y="-9157"/>
            <a:ext cx="12244808" cy="6876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1" descr="Picture 1"/>
          <p:cNvPicPr>
            <a:picLocks noChangeAspect="1"/>
          </p:cNvPicPr>
          <p:nvPr/>
        </p:nvPicPr>
        <p:blipFill>
          <a:blip r:embed="rId3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0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3331"/>
            <a:ext cx="12192001" cy="6335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icture 1" descr="Picture 1"/>
          <p:cNvPicPr>
            <a:picLocks noChangeAspect="1"/>
          </p:cNvPicPr>
          <p:nvPr/>
        </p:nvPicPr>
        <p:blipFill>
          <a:blip r:embed="rId3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0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04" y="-114944"/>
            <a:ext cx="12269788" cy="7087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1" descr="Picture 1"/>
          <p:cNvPicPr>
            <a:picLocks noChangeAspect="1"/>
          </p:cNvPicPr>
          <p:nvPr/>
        </p:nvPicPr>
        <p:blipFill>
          <a:blip r:embed="rId3"/>
          <a:srcRect t="86184"/>
          <a:stretch>
            <a:fillRect/>
          </a:stretch>
        </p:blipFill>
        <p:spPr>
          <a:xfrm>
            <a:off x="-38986" y="5948312"/>
            <a:ext cx="12269972" cy="95354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1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-high (5).gif" descr="-high (5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9611" y="-44223"/>
            <a:ext cx="12251222" cy="6879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1" descr="Picture 1"/>
          <p:cNvPicPr>
            <a:picLocks noChangeAspect="1"/>
          </p:cNvPicPr>
          <p:nvPr/>
        </p:nvPicPr>
        <p:blipFill>
          <a:blip r:embed="rId3"/>
          <a:srcRect t="86184"/>
          <a:stretch>
            <a:fillRect/>
          </a:stretch>
        </p:blipFill>
        <p:spPr>
          <a:xfrm>
            <a:off x="-38986" y="5948312"/>
            <a:ext cx="12269972" cy="95354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1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-high (1).gif" descr="-high (1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6" y="-39472"/>
            <a:ext cx="1221219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1" descr="Picture 1"/>
          <p:cNvPicPr>
            <a:picLocks noChangeAspect="1"/>
          </p:cNvPicPr>
          <p:nvPr/>
        </p:nvPicPr>
        <p:blipFill>
          <a:blip r:embed="rId3"/>
          <a:srcRect t="86184"/>
          <a:stretch>
            <a:fillRect/>
          </a:stretch>
        </p:blipFill>
        <p:spPr>
          <a:xfrm>
            <a:off x="-38986" y="5948312"/>
            <a:ext cx="12269972" cy="95354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2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-high.gif" descr="-high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50831" y="-39473"/>
            <a:ext cx="12680728" cy="7121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1" descr="Picture 1"/>
          <p:cNvPicPr>
            <a:picLocks noChangeAspect="1"/>
          </p:cNvPicPr>
          <p:nvPr/>
        </p:nvPicPr>
        <p:blipFill>
          <a:blip r:embed="rId3"/>
          <a:srcRect t="86184"/>
          <a:stretch>
            <a:fillRect/>
          </a:stretch>
        </p:blipFill>
        <p:spPr>
          <a:xfrm>
            <a:off x="-38986" y="5948312"/>
            <a:ext cx="12269972" cy="95354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2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1" descr="Picture 1"/>
          <p:cNvPicPr>
            <a:picLocks noChangeAspect="1"/>
          </p:cNvPicPr>
          <p:nvPr/>
        </p:nvPicPr>
        <p:blipFill>
          <a:blip r:embed="rId2"/>
          <a:srcRect t="86176"/>
          <a:stretch>
            <a:fillRect/>
          </a:stretch>
        </p:blipFill>
        <p:spPr>
          <a:xfrm>
            <a:off x="-38986" y="5947751"/>
            <a:ext cx="12269972" cy="95410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0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Box 4"/>
          <p:cNvSpPr txBox="1"/>
          <p:nvPr/>
        </p:nvSpPr>
        <p:spPr>
          <a:xfrm>
            <a:off x="8441070" y="1156177"/>
            <a:ext cx="25682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OUR CORE BUSINESS</a:t>
            </a:r>
          </a:p>
        </p:txBody>
      </p:sp>
      <p:sp>
        <p:nvSpPr>
          <p:cNvPr id="103" name="TextBox 5"/>
          <p:cNvSpPr txBox="1"/>
          <p:nvPr/>
        </p:nvSpPr>
        <p:spPr>
          <a:xfrm>
            <a:off x="8441070" y="1525509"/>
            <a:ext cx="3169675" cy="241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1400">
                <a:latin typeface="Univers"/>
                <a:ea typeface="Univers"/>
                <a:cs typeface="Univers"/>
                <a:sym typeface="Univers"/>
              </a:defRPr>
            </a:pPr>
            <a:r>
              <a:t>Mobile Energy, Delivered Locally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1400">
                <a:latin typeface="Univers"/>
                <a:ea typeface="Univers"/>
                <a:cs typeface="Univers"/>
                <a:sym typeface="Univers"/>
              </a:defRPr>
            </a:pPr>
            <a:r>
              <a:t>Hybrid Systems (Battery Systems + Generator)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1400">
                <a:latin typeface="Univers"/>
                <a:ea typeface="Univers"/>
                <a:cs typeface="Univers"/>
                <a:sym typeface="Univers"/>
              </a:defRPr>
            </a:pPr>
            <a:r>
              <a:t>Natural Gas/Propane Powered Generators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1400">
                <a:latin typeface="Univers"/>
                <a:ea typeface="Univers"/>
                <a:cs typeface="Univers"/>
                <a:sym typeface="Univers"/>
              </a:defRPr>
            </a:pPr>
            <a:r>
              <a:t>Mobile EV Charging Solutions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1400">
                <a:latin typeface="Univers"/>
                <a:ea typeface="Univers"/>
                <a:cs typeface="Univers"/>
                <a:sym typeface="Univers"/>
              </a:defRPr>
            </a:pPr>
            <a:r>
              <a:t>Industrial Engine Repair &amp; Remanufacturing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 sz="1400">
                <a:latin typeface="Univers"/>
                <a:ea typeface="Univers"/>
                <a:cs typeface="Univers"/>
                <a:sym typeface="Univers"/>
              </a:defRPr>
            </a:pPr>
            <a:r>
              <a:t>Rapid Prototyping &amp; Manufacturing</a:t>
            </a:r>
          </a:p>
        </p:txBody>
      </p:sp>
      <p:pic>
        <p:nvPicPr>
          <p:cNvPr id="104" name="Picture 6" descr="Picture 6"/>
          <p:cNvPicPr>
            <a:picLocks noChangeAspect="1"/>
          </p:cNvPicPr>
          <p:nvPr/>
        </p:nvPicPr>
        <p:blipFill>
          <a:blip r:embed="rId4"/>
          <a:srcRect t="8470" b="24668"/>
          <a:stretch>
            <a:fillRect/>
          </a:stretch>
        </p:blipFill>
        <p:spPr>
          <a:xfrm>
            <a:off x="535536" y="943488"/>
            <a:ext cx="7601611" cy="338831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7"/>
          <p:cNvSpPr txBox="1"/>
          <p:nvPr/>
        </p:nvSpPr>
        <p:spPr>
          <a:xfrm>
            <a:off x="581257" y="4486090"/>
            <a:ext cx="7510169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Founded in 1973 and headquartered in Casper, WY, Moser Energy Systems is the leader in engineering, manufacturing, and servicing industrial prime power and standby, distributed power generation systems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-high (6).gif" descr="-high (6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0189" y="-723102"/>
            <a:ext cx="12269789" cy="6890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1" descr="Picture 1"/>
          <p:cNvPicPr>
            <a:picLocks noChangeAspect="1"/>
          </p:cNvPicPr>
          <p:nvPr/>
        </p:nvPicPr>
        <p:blipFill>
          <a:blip r:embed="rId3"/>
          <a:srcRect t="86184"/>
          <a:stretch>
            <a:fillRect/>
          </a:stretch>
        </p:blipFill>
        <p:spPr>
          <a:xfrm>
            <a:off x="-38986" y="5948312"/>
            <a:ext cx="12269972" cy="95354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3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shot 2024-05-31 at 2.02.39 PM.png" descr="Screenshot 2024-05-31 at 2.02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1" descr="Picture 1"/>
          <p:cNvPicPr>
            <a:picLocks noChangeAspect="1"/>
          </p:cNvPicPr>
          <p:nvPr/>
        </p:nvPicPr>
        <p:blipFill>
          <a:blip r:embed="rId3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23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08" y="-25486"/>
            <a:ext cx="12282617" cy="690897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Box 5"/>
          <p:cNvSpPr txBox="1"/>
          <p:nvPr/>
        </p:nvSpPr>
        <p:spPr>
          <a:xfrm>
            <a:off x="1578612" y="6138960"/>
            <a:ext cx="905492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260 Craig Thomas Blvd, Evansville, WY 82636  |  800.584.9833  |  moserenergy.com</a:t>
            </a:r>
          </a:p>
        </p:txBody>
      </p:sp>
      <p:grpSp>
        <p:nvGrpSpPr>
          <p:cNvPr id="248" name="Group 6"/>
          <p:cNvGrpSpPr/>
          <p:nvPr/>
        </p:nvGrpSpPr>
        <p:grpSpPr>
          <a:xfrm>
            <a:off x="783571" y="2058709"/>
            <a:ext cx="10254312" cy="1959373"/>
            <a:chOff x="0" y="0"/>
            <a:chExt cx="10254311" cy="1959371"/>
          </a:xfrm>
        </p:grpSpPr>
        <p:pic>
          <p:nvPicPr>
            <p:cNvPr id="24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25576" cy="1120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7" name="Group 8"/>
            <p:cNvGrpSpPr/>
            <p:nvPr/>
          </p:nvGrpSpPr>
          <p:grpSpPr>
            <a:xfrm>
              <a:off x="4973184" y="137983"/>
              <a:ext cx="5281128" cy="1821389"/>
              <a:chOff x="0" y="0"/>
              <a:chExt cx="5281126" cy="1821387"/>
            </a:xfrm>
          </p:grpSpPr>
          <p:sp>
            <p:nvSpPr>
              <p:cNvPr id="244" name="TextBox 9"/>
              <p:cNvSpPr txBox="1"/>
              <p:nvPr/>
            </p:nvSpPr>
            <p:spPr>
              <a:xfrm>
                <a:off x="0" y="0"/>
                <a:ext cx="3987166" cy="5740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3200" b="1">
                    <a:solidFill>
                      <a:srgbClr val="FFFFFF"/>
                    </a:solidFill>
                    <a:latin typeface="Univers"/>
                    <a:ea typeface="Univers"/>
                    <a:cs typeface="Univers"/>
                    <a:sym typeface="Univers"/>
                  </a:defRPr>
                </a:lvl1pPr>
              </a:lstStyle>
              <a:p>
                <a:r>
                  <a:t>DARRIN MOORMAN</a:t>
                </a:r>
              </a:p>
            </p:txBody>
          </p:sp>
          <p:sp>
            <p:nvSpPr>
              <p:cNvPr id="245" name="TextBox 10"/>
              <p:cNvSpPr txBox="1"/>
              <p:nvPr/>
            </p:nvSpPr>
            <p:spPr>
              <a:xfrm>
                <a:off x="0" y="551936"/>
                <a:ext cx="5281127" cy="39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000">
                    <a:solidFill>
                      <a:srgbClr val="FFFFFF"/>
                    </a:solidFill>
                    <a:latin typeface="Univers"/>
                    <a:ea typeface="Univers"/>
                    <a:cs typeface="Univers"/>
                    <a:sym typeface="Univers"/>
                  </a:defRPr>
                </a:lvl1pPr>
              </a:lstStyle>
              <a:p>
                <a:r>
                  <a:t>Senior Vice President, Business Development</a:t>
                </a:r>
              </a:p>
            </p:txBody>
          </p:sp>
          <p:sp>
            <p:nvSpPr>
              <p:cNvPr id="246" name="TextBox 11"/>
              <p:cNvSpPr txBox="1"/>
              <p:nvPr/>
            </p:nvSpPr>
            <p:spPr>
              <a:xfrm>
                <a:off x="0" y="1120347"/>
                <a:ext cx="4168761" cy="701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>
                  <a:defRPr sz="2000">
                    <a:solidFill>
                      <a:srgbClr val="FFFFFF"/>
                    </a:solidFill>
                    <a:latin typeface="Univers"/>
                    <a:ea typeface="Univers"/>
                    <a:cs typeface="Univers"/>
                    <a:sym typeface="Univers"/>
                  </a:defRPr>
                </a:pPr>
                <a:r>
                  <a:t>765.265.2365</a:t>
                </a:r>
              </a:p>
              <a:p>
                <a:pPr>
                  <a:defRPr sz="2000">
                    <a:solidFill>
                      <a:srgbClr val="FFFFFF"/>
                    </a:solidFill>
                    <a:latin typeface="Univers"/>
                    <a:ea typeface="Univers"/>
                    <a:cs typeface="Univers"/>
                    <a:sym typeface="Univers"/>
                  </a:defRPr>
                </a:pPr>
                <a:r>
                  <a:t>darrin.moorman@moserenergy.com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 descr="Picture 1"/>
          <p:cNvPicPr>
            <a:picLocks noChangeAspect="1"/>
          </p:cNvPicPr>
          <p:nvPr/>
        </p:nvPicPr>
        <p:blipFill>
          <a:blip r:embed="rId2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0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extBox 4"/>
          <p:cNvSpPr txBox="1"/>
          <p:nvPr/>
        </p:nvSpPr>
        <p:spPr>
          <a:xfrm>
            <a:off x="745289" y="411960"/>
            <a:ext cx="1190735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METIS</a:t>
            </a:r>
          </a:p>
        </p:txBody>
      </p:sp>
      <p:sp>
        <p:nvSpPr>
          <p:cNvPr id="111" name="TextBox 5"/>
          <p:cNvSpPr txBox="1"/>
          <p:nvPr/>
        </p:nvSpPr>
        <p:spPr>
          <a:xfrm>
            <a:off x="745289" y="1258675"/>
            <a:ext cx="4479261" cy="316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200kW Tactical Inverter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Integrates with three AMMPS generators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68kW (3C) BES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30kW PV input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Silent watch, silent run generator, peak modes of operation</a:t>
            </a:r>
          </a:p>
        </p:txBody>
      </p:sp>
      <p:pic>
        <p:nvPicPr>
          <p:cNvPr id="112" name="Picture 6" descr="Picture 6"/>
          <p:cNvPicPr>
            <a:picLocks noChangeAspect="1"/>
          </p:cNvPicPr>
          <p:nvPr/>
        </p:nvPicPr>
        <p:blipFill>
          <a:blip r:embed="rId4"/>
          <a:srcRect l="15392" r="15393"/>
          <a:stretch>
            <a:fillRect/>
          </a:stretch>
        </p:blipFill>
        <p:spPr>
          <a:xfrm>
            <a:off x="4297631" y="-335496"/>
            <a:ext cx="8101584" cy="6584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" descr="Picture 1"/>
          <p:cNvPicPr>
            <a:picLocks noChangeAspect="1"/>
          </p:cNvPicPr>
          <p:nvPr/>
        </p:nvPicPr>
        <p:blipFill>
          <a:blip r:embed="rId2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1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4"/>
          <p:cNvSpPr txBox="1"/>
          <p:nvPr/>
        </p:nvSpPr>
        <p:spPr>
          <a:xfrm>
            <a:off x="745289" y="411960"/>
            <a:ext cx="209987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MTG 250HR</a:t>
            </a:r>
          </a:p>
        </p:txBody>
      </p:sp>
      <p:sp>
        <p:nvSpPr>
          <p:cNvPr id="118" name="TextBox 5"/>
          <p:cNvSpPr txBox="1"/>
          <p:nvPr/>
        </p:nvSpPr>
        <p:spPr>
          <a:xfrm>
            <a:off x="745288" y="1258675"/>
            <a:ext cx="468488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250kW Tactical Generator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JP8 powered with 208V/415V output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Integrates with METIS for a 500kW pulse peak output</a:t>
            </a:r>
          </a:p>
        </p:txBody>
      </p:sp>
      <p:pic>
        <p:nvPicPr>
          <p:cNvPr id="119" name="Picture 9" descr="Picture 9"/>
          <p:cNvPicPr>
            <a:picLocks noChangeAspect="1"/>
          </p:cNvPicPr>
          <p:nvPr/>
        </p:nvPicPr>
        <p:blipFill>
          <a:blip r:embed="rId4"/>
          <a:srcRect l="19640" r="19639"/>
          <a:stretch>
            <a:fillRect/>
          </a:stretch>
        </p:blipFill>
        <p:spPr>
          <a:xfrm>
            <a:off x="4872063" y="-262276"/>
            <a:ext cx="7142831" cy="6617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" descr="Picture 1"/>
          <p:cNvPicPr>
            <a:picLocks noChangeAspect="1"/>
          </p:cNvPicPr>
          <p:nvPr/>
        </p:nvPicPr>
        <p:blipFill>
          <a:blip r:embed="rId2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2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4"/>
          <p:cNvSpPr txBox="1"/>
          <p:nvPr/>
        </p:nvSpPr>
        <p:spPr>
          <a:xfrm>
            <a:off x="745289" y="411960"/>
            <a:ext cx="327241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LTPS PROTOTYPE</a:t>
            </a:r>
          </a:p>
        </p:txBody>
      </p:sp>
      <p:sp>
        <p:nvSpPr>
          <p:cNvPr id="125" name="TextBox 5"/>
          <p:cNvSpPr txBox="1"/>
          <p:nvPr/>
        </p:nvSpPr>
        <p:spPr>
          <a:xfrm>
            <a:off x="745288" y="1258675"/>
            <a:ext cx="4684883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Large Tactical Power System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Two 500kW 480V generators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Undergoing testing at APG</a:t>
            </a:r>
          </a:p>
        </p:txBody>
      </p:sp>
      <p:pic>
        <p:nvPicPr>
          <p:cNvPr id="126" name="Picture 13" descr="Picture 13"/>
          <p:cNvPicPr>
            <a:picLocks noChangeAspect="1"/>
          </p:cNvPicPr>
          <p:nvPr/>
        </p:nvPicPr>
        <p:blipFill>
          <a:blip r:embed="rId4"/>
          <a:srcRect l="1163" r="1162"/>
          <a:stretch>
            <a:fillRect/>
          </a:stretch>
        </p:blipFill>
        <p:spPr>
          <a:xfrm>
            <a:off x="3573074" y="715207"/>
            <a:ext cx="8630651" cy="4970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2"/>
          <a:srcRect r="8196"/>
          <a:stretch>
            <a:fillRect/>
          </a:stretch>
        </p:blipFill>
        <p:spPr>
          <a:xfrm>
            <a:off x="4556411" y="11084"/>
            <a:ext cx="7635589" cy="6237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1" descr="Picture 1"/>
          <p:cNvPicPr>
            <a:picLocks noChangeAspect="1"/>
          </p:cNvPicPr>
          <p:nvPr/>
        </p:nvPicPr>
        <p:blipFill>
          <a:blip r:embed="rId3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3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4"/>
          <p:cNvSpPr txBox="1"/>
          <p:nvPr/>
        </p:nvSpPr>
        <p:spPr>
          <a:xfrm>
            <a:off x="745289" y="411960"/>
            <a:ext cx="327241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LTPS PROTOTYPE</a:t>
            </a:r>
          </a:p>
        </p:txBody>
      </p:sp>
      <p:sp>
        <p:nvSpPr>
          <p:cNvPr id="133" name="TextBox 5"/>
          <p:cNvSpPr txBox="1"/>
          <p:nvPr/>
        </p:nvSpPr>
        <p:spPr>
          <a:xfrm>
            <a:off x="745288" y="1258675"/>
            <a:ext cx="4684883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Large Tactical Power System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Two 500kW 480V generators</a:t>
            </a:r>
          </a:p>
          <a:p>
            <a:pPr indent="-2286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Undergoing testing at APG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" descr="Picture 1"/>
          <p:cNvPicPr>
            <a:picLocks noChangeAspect="1"/>
          </p:cNvPicPr>
          <p:nvPr/>
        </p:nvPicPr>
        <p:blipFill>
          <a:blip r:embed="rId2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3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4"/>
          <p:cNvSpPr txBox="1"/>
          <p:nvPr/>
        </p:nvSpPr>
        <p:spPr>
          <a:xfrm>
            <a:off x="745288" y="411960"/>
            <a:ext cx="389124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RAPID PROTOTYPING</a:t>
            </a:r>
          </a:p>
        </p:txBody>
      </p:sp>
      <p:grpSp>
        <p:nvGrpSpPr>
          <p:cNvPr id="144" name="Group 25"/>
          <p:cNvGrpSpPr/>
          <p:nvPr/>
        </p:nvGrpSpPr>
        <p:grpSpPr>
          <a:xfrm>
            <a:off x="743844" y="3253882"/>
            <a:ext cx="10704281" cy="672450"/>
            <a:chOff x="0" y="0"/>
            <a:chExt cx="10704281" cy="672450"/>
          </a:xfrm>
        </p:grpSpPr>
        <p:sp>
          <p:nvSpPr>
            <p:cNvPr id="139" name="TextBox 6"/>
            <p:cNvSpPr txBox="1"/>
            <p:nvPr/>
          </p:nvSpPr>
          <p:spPr>
            <a:xfrm>
              <a:off x="-1" y="34909"/>
              <a:ext cx="782202" cy="637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March 1</a:t>
              </a:r>
              <a:r>
                <a:rPr baseline="30000"/>
                <a:t>st</a:t>
              </a:r>
            </a:p>
            <a:p>
              <a:pPr algn="ctr">
                <a:defRPr sz="24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2021</a:t>
              </a:r>
            </a:p>
          </p:txBody>
        </p:sp>
        <p:sp>
          <p:nvSpPr>
            <p:cNvPr id="140" name="TextBox 7"/>
            <p:cNvSpPr txBox="1"/>
            <p:nvPr/>
          </p:nvSpPr>
          <p:spPr>
            <a:xfrm>
              <a:off x="2386251" y="0"/>
              <a:ext cx="900223" cy="637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March-May</a:t>
              </a:r>
            </a:p>
            <a:p>
              <a:pPr algn="ctr">
                <a:defRPr sz="24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2021</a:t>
              </a:r>
            </a:p>
          </p:txBody>
        </p:sp>
        <p:sp>
          <p:nvSpPr>
            <p:cNvPr id="141" name="TextBox 8"/>
            <p:cNvSpPr txBox="1"/>
            <p:nvPr/>
          </p:nvSpPr>
          <p:spPr>
            <a:xfrm>
              <a:off x="4896931" y="28932"/>
              <a:ext cx="860759" cy="637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March 25</a:t>
              </a:r>
              <a:r>
                <a:rPr baseline="30000"/>
                <a:t>th</a:t>
              </a:r>
            </a:p>
            <a:p>
              <a:pPr algn="ctr">
                <a:defRPr sz="24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2021</a:t>
              </a:r>
            </a:p>
          </p:txBody>
        </p:sp>
        <p:sp>
          <p:nvSpPr>
            <p:cNvPr id="142" name="TextBox 9"/>
            <p:cNvSpPr txBox="1"/>
            <p:nvPr/>
          </p:nvSpPr>
          <p:spPr>
            <a:xfrm>
              <a:off x="7355185" y="0"/>
              <a:ext cx="815540" cy="637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June-July</a:t>
              </a:r>
            </a:p>
            <a:p>
              <a:pPr algn="ctr">
                <a:defRPr sz="24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2021</a:t>
              </a:r>
            </a:p>
          </p:txBody>
        </p:sp>
        <p:sp>
          <p:nvSpPr>
            <p:cNvPr id="143" name="TextBox 10"/>
            <p:cNvSpPr txBox="1"/>
            <p:nvPr/>
          </p:nvSpPr>
          <p:spPr>
            <a:xfrm>
              <a:off x="9761841" y="28932"/>
              <a:ext cx="942441" cy="637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August 23</a:t>
              </a:r>
              <a:r>
                <a:rPr baseline="30000"/>
                <a:t>rd</a:t>
              </a:r>
            </a:p>
            <a:p>
              <a:pPr algn="ctr">
                <a:defRPr sz="2400" b="1">
                  <a:latin typeface="Univers"/>
                  <a:ea typeface="Univers"/>
                  <a:cs typeface="Univers"/>
                  <a:sym typeface="Univers"/>
                </a:defRPr>
              </a:pPr>
              <a:r>
                <a:t>2021</a:t>
              </a:r>
            </a:p>
          </p:txBody>
        </p:sp>
      </p:grpSp>
      <p:sp>
        <p:nvSpPr>
          <p:cNvPr id="145" name="TextBox 18"/>
          <p:cNvSpPr txBox="1"/>
          <p:nvPr/>
        </p:nvSpPr>
        <p:spPr>
          <a:xfrm>
            <a:off x="270913" y="4043608"/>
            <a:ext cx="172806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Moser recognizes a need in the existing tactical generator inventory. </a:t>
            </a:r>
          </a:p>
        </p:txBody>
      </p:sp>
      <p:sp>
        <p:nvSpPr>
          <p:cNvPr id="146" name="TextBox 19"/>
          <p:cNvSpPr txBox="1"/>
          <p:nvPr/>
        </p:nvSpPr>
        <p:spPr>
          <a:xfrm>
            <a:off x="2359745" y="2041924"/>
            <a:ext cx="234110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Moser’s design and engineering teams develop unique controls that allow for the ready integration of engine driven generators and battery energy storage and incorporate it as a standard option in the product line. </a:t>
            </a:r>
          </a:p>
        </p:txBody>
      </p:sp>
      <p:sp>
        <p:nvSpPr>
          <p:cNvPr id="147" name="TextBox 20"/>
          <p:cNvSpPr txBox="1"/>
          <p:nvPr/>
        </p:nvSpPr>
        <p:spPr>
          <a:xfrm>
            <a:off x="5117314" y="4043608"/>
            <a:ext cx="1907680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The MTG250HR operates semi-publicly for the first time for a performance and design review with U.S. Army CERL. </a:t>
            </a:r>
          </a:p>
        </p:txBody>
      </p:sp>
      <p:sp>
        <p:nvSpPr>
          <p:cNvPr id="148" name="TextBox 21"/>
          <p:cNvSpPr txBox="1"/>
          <p:nvPr/>
        </p:nvSpPr>
        <p:spPr>
          <a:xfrm>
            <a:off x="7387203" y="2349700"/>
            <a:ext cx="223918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Engineering and design team integrates suggested refinements and enhancements from the performance and design review. </a:t>
            </a:r>
          </a:p>
        </p:txBody>
      </p:sp>
      <p:sp>
        <p:nvSpPr>
          <p:cNvPr id="149" name="TextBox 22"/>
          <p:cNvSpPr txBox="1"/>
          <p:nvPr/>
        </p:nvSpPr>
        <p:spPr>
          <a:xfrm>
            <a:off x="9970997" y="4043608"/>
            <a:ext cx="2011815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Moser first publicly demonstrates the MTG250HR operating at G2 according to ISO8528 in conventional configuration at CBITEC in Fort Leonard Wood, Missouri. </a:t>
            </a:r>
          </a:p>
        </p:txBody>
      </p:sp>
      <p:sp>
        <p:nvSpPr>
          <p:cNvPr id="150" name="Straight Connector 27"/>
          <p:cNvSpPr/>
          <p:nvPr/>
        </p:nvSpPr>
        <p:spPr>
          <a:xfrm>
            <a:off x="1670858" y="3603276"/>
            <a:ext cx="1155470" cy="1"/>
          </a:xfrm>
          <a:prstGeom prst="line">
            <a:avLst/>
          </a:prstGeom>
          <a:ln w="47625">
            <a:solidFill>
              <a:srgbClr val="DF1F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" name="Straight Connector 28"/>
          <p:cNvSpPr/>
          <p:nvPr/>
        </p:nvSpPr>
        <p:spPr>
          <a:xfrm>
            <a:off x="4206240" y="3603276"/>
            <a:ext cx="1155470" cy="1"/>
          </a:xfrm>
          <a:prstGeom prst="line">
            <a:avLst/>
          </a:prstGeom>
          <a:ln w="47625">
            <a:solidFill>
              <a:srgbClr val="DF1F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" name="Straight Connector 29"/>
          <p:cNvSpPr/>
          <p:nvPr/>
        </p:nvSpPr>
        <p:spPr>
          <a:xfrm>
            <a:off x="6716683" y="3603276"/>
            <a:ext cx="1155470" cy="1"/>
          </a:xfrm>
          <a:prstGeom prst="line">
            <a:avLst/>
          </a:prstGeom>
          <a:ln w="47625">
            <a:solidFill>
              <a:srgbClr val="DF1F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" name="Straight Connector 30"/>
          <p:cNvSpPr/>
          <p:nvPr/>
        </p:nvSpPr>
        <p:spPr>
          <a:xfrm>
            <a:off x="9144000" y="3603276"/>
            <a:ext cx="1155470" cy="1"/>
          </a:xfrm>
          <a:prstGeom prst="line">
            <a:avLst/>
          </a:prstGeom>
          <a:ln w="47625">
            <a:solidFill>
              <a:srgbClr val="DF1F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4" name="Picture 42" descr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59" y="2667124"/>
            <a:ext cx="548642" cy="54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44" descr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692" y="2667124"/>
            <a:ext cx="548641" cy="54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46" descr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595" y="3876954"/>
            <a:ext cx="548641" cy="54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48" descr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2584" y="2667124"/>
            <a:ext cx="548641" cy="54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49" descr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976" y="3876954"/>
            <a:ext cx="548641" cy="54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50" descr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212793" y="3477890"/>
            <a:ext cx="192900" cy="250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51" descr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772789" y="3477890"/>
            <a:ext cx="192900" cy="250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52" descr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260595" y="3477890"/>
            <a:ext cx="192900" cy="250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53" descr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729152" y="3477890"/>
            <a:ext cx="192900" cy="250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" descr="Picture 1"/>
          <p:cNvPicPr>
            <a:picLocks noChangeAspect="1"/>
          </p:cNvPicPr>
          <p:nvPr/>
        </p:nvPicPr>
        <p:blipFill>
          <a:blip r:embed="rId2"/>
          <a:srcRect t="86594"/>
          <a:stretch>
            <a:fillRect/>
          </a:stretch>
        </p:blipFill>
        <p:spPr>
          <a:xfrm>
            <a:off x="-38986" y="5976594"/>
            <a:ext cx="12269972" cy="92526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6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4"/>
          <p:cNvSpPr txBox="1"/>
          <p:nvPr/>
        </p:nvSpPr>
        <p:spPr>
          <a:xfrm>
            <a:off x="745289" y="411960"/>
            <a:ext cx="485213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STATING THE CHALLENGE:</a:t>
            </a:r>
          </a:p>
        </p:txBody>
      </p:sp>
      <p:sp>
        <p:nvSpPr>
          <p:cNvPr id="168" name="TextBox 5"/>
          <p:cNvSpPr txBox="1"/>
          <p:nvPr/>
        </p:nvSpPr>
        <p:spPr>
          <a:xfrm>
            <a:off x="745288" y="1607183"/>
            <a:ext cx="4684883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Weapons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Radar/missile defense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Field hospitals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Mobility</a:t>
            </a:r>
          </a:p>
        </p:txBody>
      </p:sp>
      <p:sp>
        <p:nvSpPr>
          <p:cNvPr id="169" name="TextBox 7"/>
          <p:cNvSpPr txBox="1"/>
          <p:nvPr/>
        </p:nvSpPr>
        <p:spPr>
          <a:xfrm>
            <a:off x="745288" y="880665"/>
            <a:ext cx="909922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676767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CONTESTED LOGISTICS IN AN INTENSELY ELECTRIFIED BATTLEFIELD</a:t>
            </a:r>
          </a:p>
        </p:txBody>
      </p:sp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508" y="1329545"/>
            <a:ext cx="6016542" cy="4510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" descr="Picture 1"/>
          <p:cNvPicPr>
            <a:picLocks noChangeAspect="1"/>
          </p:cNvPicPr>
          <p:nvPr/>
        </p:nvPicPr>
        <p:blipFill>
          <a:blip r:embed="rId2"/>
          <a:srcRect t="86184"/>
          <a:stretch>
            <a:fillRect/>
          </a:stretch>
        </p:blipFill>
        <p:spPr>
          <a:xfrm>
            <a:off x="-38986" y="5948312"/>
            <a:ext cx="12269972" cy="95354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2"/>
          <p:cNvSpPr txBox="1"/>
          <p:nvPr/>
        </p:nvSpPr>
        <p:spPr>
          <a:xfrm>
            <a:off x="302894" y="6303002"/>
            <a:ext cx="450373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POWER WHEN YOU NEED IT. WHERE YOU NEED IT.</a:t>
            </a:r>
          </a:p>
        </p:txBody>
      </p:sp>
      <p:pic>
        <p:nvPicPr>
          <p:cNvPr id="17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28" y="6249010"/>
            <a:ext cx="1419669" cy="4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extBox 4"/>
          <p:cNvSpPr txBox="1"/>
          <p:nvPr/>
        </p:nvSpPr>
        <p:spPr>
          <a:xfrm>
            <a:off x="745289" y="411960"/>
            <a:ext cx="479969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DF1F26"/>
                </a:solidFill>
                <a:latin typeface="Univers"/>
                <a:ea typeface="Univers"/>
                <a:cs typeface="Univers"/>
                <a:sym typeface="Univers"/>
              </a:defRPr>
            </a:lvl1pPr>
          </a:lstStyle>
          <a:p>
            <a:r>
              <a:t>LOGISTICAL CHALLENGES</a:t>
            </a:r>
          </a:p>
        </p:txBody>
      </p:sp>
      <p:sp>
        <p:nvSpPr>
          <p:cNvPr id="176" name="TextBox 5"/>
          <p:cNvSpPr txBox="1"/>
          <p:nvPr/>
        </p:nvSpPr>
        <p:spPr>
          <a:xfrm>
            <a:off x="745289" y="1258674"/>
            <a:ext cx="4799693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Fuel demands account for more than 50% of the resupply efforts.</a:t>
            </a:r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Approximately 1 in 24 convoys suffer a casualty. </a:t>
            </a:r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>
                <a:latin typeface="Univers"/>
                <a:ea typeface="Univers"/>
                <a:cs typeface="Univers"/>
                <a:sym typeface="Univers"/>
              </a:defRPr>
            </a:pPr>
            <a:r>
              <a:t>Saving Fuel = Saving Lives </a:t>
            </a:r>
          </a:p>
        </p:txBody>
      </p:sp>
      <p:pic>
        <p:nvPicPr>
          <p:cNvPr id="177" name="Picture 2" descr="Picture 2"/>
          <p:cNvPicPr>
            <a:picLocks noChangeAspect="1"/>
          </p:cNvPicPr>
          <p:nvPr/>
        </p:nvPicPr>
        <p:blipFill>
          <a:blip r:embed="rId4"/>
          <a:srcRect l="30002"/>
          <a:stretch>
            <a:fillRect/>
          </a:stretch>
        </p:blipFill>
        <p:spPr>
          <a:xfrm>
            <a:off x="5821464" y="-27192"/>
            <a:ext cx="6400577" cy="6103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585</Words>
  <Application>Microsoft Office PowerPoint</Application>
  <PresentationFormat>Widescreen</PresentationFormat>
  <Paragraphs>101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Darrin Moorman</dc:creator>
  <cp:lastModifiedBy>Darrin Moorman</cp:lastModifiedBy>
  <cp:revision>1</cp:revision>
  <dcterms:modified xsi:type="dcterms:W3CDTF">2024-05-31T19:27:06Z</dcterms:modified>
</cp:coreProperties>
</file>