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5"/>
  </p:notesMasterIdLst>
  <p:handoutMasterIdLst>
    <p:handoutMasterId r:id="rId16"/>
  </p:handoutMasterIdLst>
  <p:sldIdLst>
    <p:sldId id="256" r:id="rId2"/>
    <p:sldId id="317" r:id="rId3"/>
    <p:sldId id="320" r:id="rId4"/>
    <p:sldId id="326" r:id="rId5"/>
    <p:sldId id="324" r:id="rId6"/>
    <p:sldId id="327" r:id="rId7"/>
    <p:sldId id="323" r:id="rId8"/>
    <p:sldId id="325" r:id="rId9"/>
    <p:sldId id="315" r:id="rId10"/>
    <p:sldId id="312" r:id="rId11"/>
    <p:sldId id="328" r:id="rId12"/>
    <p:sldId id="330" r:id="rId13"/>
    <p:sldId id="329" r:id="rId1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870"/>
    <a:srgbClr val="AFB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30" autoAdjust="0"/>
  </p:normalViewPr>
  <p:slideViewPr>
    <p:cSldViewPr snapToGrid="0">
      <p:cViewPr varScale="1">
        <p:scale>
          <a:sx n="98" d="100"/>
          <a:sy n="98" d="100"/>
        </p:scale>
        <p:origin x="10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85174DF-508B-415D-81F8-BD8931E2F979}" type="datetimeFigureOut">
              <a:rPr lang="en-US" smtClean="0"/>
              <a:pPr/>
              <a:t>5/31/2024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0484877D-75FA-432E-B366-F73B860FFE2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6" tIns="46565" rIns="93156" bIns="4656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6" tIns="46565" rIns="93156" bIns="4656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6" tIns="46565" rIns="93156" bIns="4656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6" tIns="46565" rIns="93156" bIns="4656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6" tIns="46565" rIns="93156" bIns="46565" anchor="b" anchorCtr="0">
            <a:noAutofit/>
          </a:bodyPr>
          <a:lstStyle/>
          <a:p>
            <a:pPr algn="r"/>
            <a:fld id="{00000000-1234-1234-1234-123412341234}" type="slidenum">
              <a:rPr lang="en" sz="1300" smtClean="0">
                <a:solidFill>
                  <a:schemeClr val="dk1"/>
                </a:solidFill>
                <a:latin typeface="Calibri"/>
                <a:ea typeface="Calibri"/>
                <a:cs typeface="Calibri"/>
                <a:sym typeface="Calibri"/>
              </a:rPr>
              <a:pPr algn="r"/>
              <a:t>‹#›</a:t>
            </a:fld>
            <a:endParaRPr lang="en" sz="13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reensarawak.com/wp-content/uploads/2017/12/deapthofdischargeandcyclelife.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1:notes"/>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p>
            <a:pPr marL="0" indent="0">
              <a:buClr>
                <a:schemeClr val="dk1"/>
              </a:buClr>
              <a:buSzPts val="1200"/>
            </a:pPr>
            <a:endParaRPr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https://hawkerbattery.com/wp-content/uploads/2020/06/Hawker-Armasafe-Plus-6TAGM-battery-Data-Sheet-Low-Res.pdf – Hawker 6T datasheet</a:t>
            </a:r>
          </a:p>
          <a:p>
            <a:r>
              <a:rPr lang="en-US" dirty="0">
                <a:hlinkClick r:id="rId3"/>
              </a:rPr>
              <a:t>deapthofdischargeandcyclelife.jpg (1920×942) (greensarawak.com)</a:t>
            </a:r>
            <a:r>
              <a:rPr lang="en-US" dirty="0"/>
              <a:t> – figure</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 sz="1300" smtClean="0">
                <a:solidFill>
                  <a:schemeClr val="dk1"/>
                </a:solidFill>
                <a:latin typeface="Calibri"/>
                <a:ea typeface="Calibri"/>
                <a:cs typeface="Calibri"/>
                <a:sym typeface="Calibri"/>
              </a:rPr>
              <a:pPr algn="r"/>
              <a:t>5</a:t>
            </a:fld>
            <a:endParaRPr lang="en"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30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 sz="1300" smtClean="0">
                <a:solidFill>
                  <a:schemeClr val="dk1"/>
                </a:solidFill>
                <a:latin typeface="Calibri"/>
                <a:ea typeface="Calibri"/>
                <a:cs typeface="Calibri"/>
                <a:sym typeface="Calibri"/>
              </a:rPr>
              <a:pPr algn="r"/>
              <a:t>7</a:t>
            </a:fld>
            <a:endParaRPr lang="en"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20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 sz="1300" smtClean="0">
                <a:solidFill>
                  <a:schemeClr val="dk1"/>
                </a:solidFill>
                <a:latin typeface="Calibri"/>
                <a:ea typeface="Calibri"/>
                <a:cs typeface="Calibri"/>
                <a:sym typeface="Calibri"/>
              </a:rPr>
              <a:pPr algn="r"/>
              <a:t>9</a:t>
            </a:fld>
            <a:endParaRPr lang="en"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36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15600" y="441433"/>
            <a:ext cx="11360800" cy="1095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526870"/>
              </a:buClr>
              <a:buSzPts val="3000"/>
              <a:buFont typeface="Calibri"/>
              <a:buNone/>
              <a:defRPr sz="6400" b="0" i="0" u="none" strike="noStrike" cap="none">
                <a:solidFill>
                  <a:srgbClr val="526870"/>
                </a:solidFill>
                <a:latin typeface="Calibri"/>
                <a:ea typeface="Calibri"/>
                <a:cs typeface="Calibri"/>
                <a:sym typeface="Calibri"/>
              </a:defRPr>
            </a:lvl1pPr>
            <a:lvl2pPr lvl="1">
              <a:spcBef>
                <a:spcPts val="0"/>
              </a:spcBef>
              <a:spcAft>
                <a:spcPts val="0"/>
              </a:spcAft>
              <a:buSzPts val="3000"/>
              <a:buFont typeface="Arial"/>
              <a:buNone/>
              <a:defRPr sz="1800"/>
            </a:lvl2pPr>
            <a:lvl3pPr lvl="2">
              <a:spcBef>
                <a:spcPts val="0"/>
              </a:spcBef>
              <a:spcAft>
                <a:spcPts val="0"/>
              </a:spcAft>
              <a:buSzPts val="3000"/>
              <a:buFont typeface="Arial"/>
              <a:buNone/>
              <a:defRPr sz="1800"/>
            </a:lvl3pPr>
            <a:lvl4pPr lvl="3">
              <a:spcBef>
                <a:spcPts val="0"/>
              </a:spcBef>
              <a:spcAft>
                <a:spcPts val="0"/>
              </a:spcAft>
              <a:buSzPts val="3000"/>
              <a:buFont typeface="Arial"/>
              <a:buNone/>
              <a:defRPr sz="1800"/>
            </a:lvl4pPr>
            <a:lvl5pPr lvl="4">
              <a:spcBef>
                <a:spcPts val="0"/>
              </a:spcBef>
              <a:spcAft>
                <a:spcPts val="0"/>
              </a:spcAft>
              <a:buSzPts val="3000"/>
              <a:buFont typeface="Arial"/>
              <a:buNone/>
              <a:defRPr sz="1800"/>
            </a:lvl5pPr>
            <a:lvl6pPr lvl="5">
              <a:spcBef>
                <a:spcPts val="0"/>
              </a:spcBef>
              <a:spcAft>
                <a:spcPts val="0"/>
              </a:spcAft>
              <a:buSzPts val="3000"/>
              <a:buFont typeface="Arial"/>
              <a:buNone/>
              <a:defRPr sz="1800"/>
            </a:lvl6pPr>
            <a:lvl7pPr lvl="6">
              <a:spcBef>
                <a:spcPts val="0"/>
              </a:spcBef>
              <a:spcAft>
                <a:spcPts val="0"/>
              </a:spcAft>
              <a:buSzPts val="3000"/>
              <a:buFont typeface="Arial"/>
              <a:buNone/>
              <a:defRPr sz="1800"/>
            </a:lvl7pPr>
            <a:lvl8pPr lvl="7">
              <a:spcBef>
                <a:spcPts val="0"/>
              </a:spcBef>
              <a:spcAft>
                <a:spcPts val="0"/>
              </a:spcAft>
              <a:buSzPts val="3000"/>
              <a:buFont typeface="Arial"/>
              <a:buNone/>
              <a:defRPr sz="1800"/>
            </a:lvl8pPr>
            <a:lvl9pPr lvl="8">
              <a:spcBef>
                <a:spcPts val="0"/>
              </a:spcBef>
              <a:spcAft>
                <a:spcPts val="0"/>
              </a:spcAft>
              <a:buSzPts val="3000"/>
              <a:buFont typeface="Arial"/>
              <a:buNone/>
              <a:defRPr sz="1800"/>
            </a:lvl9pPr>
          </a:lstStyle>
          <a:p>
            <a:endParaRPr/>
          </a:p>
        </p:txBody>
      </p:sp>
      <p:sp>
        <p:nvSpPr>
          <p:cNvPr id="16" name="Google Shape;16;p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0"/>
              </a:spcBef>
              <a:spcAft>
                <a:spcPts val="0"/>
              </a:spcAft>
              <a:buClr>
                <a:srgbClr val="526870"/>
              </a:buClr>
              <a:buSzPts val="1800"/>
              <a:buFont typeface="Arial"/>
              <a:buChar char="●"/>
              <a:defRPr sz="2800" b="0" i="0" u="none" strike="noStrike" cap="none">
                <a:solidFill>
                  <a:srgbClr val="526870"/>
                </a:solidFill>
                <a:latin typeface="Calibri"/>
                <a:ea typeface="Calibri"/>
                <a:cs typeface="Calibri"/>
                <a:sym typeface="Calibri"/>
              </a:defRPr>
            </a:lvl1pPr>
            <a:lvl2pPr marL="914400" marR="0" lvl="1" indent="-317500" algn="l" rtl="0">
              <a:lnSpc>
                <a:spcPct val="90000"/>
              </a:lnSpc>
              <a:spcBef>
                <a:spcPts val="2133"/>
              </a:spcBef>
              <a:spcAft>
                <a:spcPts val="0"/>
              </a:spcAft>
              <a:buClr>
                <a:srgbClr val="526870"/>
              </a:buClr>
              <a:buSzPts val="1400"/>
              <a:buFont typeface="Calibri"/>
              <a:buChar char="○"/>
              <a:defRPr sz="2400" b="0" i="0" u="none" strike="noStrike" cap="none">
                <a:solidFill>
                  <a:srgbClr val="526870"/>
                </a:solidFill>
                <a:latin typeface="Calibri"/>
                <a:ea typeface="Calibri"/>
                <a:cs typeface="Calibri"/>
                <a:sym typeface="Calibri"/>
              </a:defRPr>
            </a:lvl2pPr>
            <a:lvl3pPr marL="1371600" marR="0" lvl="2" indent="-317500" algn="l" rtl="0">
              <a:lnSpc>
                <a:spcPct val="90000"/>
              </a:lnSpc>
              <a:spcBef>
                <a:spcPts val="2133"/>
              </a:spcBef>
              <a:spcAft>
                <a:spcPts val="0"/>
              </a:spcAft>
              <a:buClr>
                <a:srgbClr val="526870"/>
              </a:buClr>
              <a:buSzPts val="1400"/>
              <a:buFont typeface="Courier New"/>
              <a:buChar char="■"/>
              <a:defRPr sz="2000" b="0" i="0" u="none" strike="noStrike" cap="none">
                <a:solidFill>
                  <a:srgbClr val="526870"/>
                </a:solidFill>
                <a:latin typeface="Calibri"/>
                <a:ea typeface="Calibri"/>
                <a:cs typeface="Calibri"/>
                <a:sym typeface="Calibri"/>
              </a:defRPr>
            </a:lvl3pPr>
            <a:lvl4pPr marL="1828800" marR="0" lvl="3"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2133"/>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2133"/>
              </a:spcBef>
              <a:spcAft>
                <a:spcPts val="2133"/>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11320333" y="6241345"/>
            <a:ext cx="7316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26870"/>
              </a:buClr>
              <a:buSzPts val="4400"/>
              <a:buFont typeface="Calibri"/>
              <a:buNone/>
              <a:defRPr sz="4400" b="0" i="0" u="none" strike="noStrike" cap="none">
                <a:solidFill>
                  <a:srgbClr val="52687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8" name="Google Shape;2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26870"/>
              </a:buClr>
              <a:buSzPts val="2800"/>
              <a:buFont typeface="Arial"/>
              <a:buChar char="•"/>
              <a:defRPr sz="2800" b="0" i="0" u="none" strike="noStrike" cap="none">
                <a:solidFill>
                  <a:srgbClr val="526870"/>
                </a:solidFill>
                <a:latin typeface="Calibri"/>
                <a:ea typeface="Calibri"/>
                <a:cs typeface="Calibri"/>
                <a:sym typeface="Calibri"/>
              </a:defRPr>
            </a:lvl1pPr>
            <a:lvl2pPr marL="914400" marR="0" lvl="1" indent="-381000" algn="l" rtl="0">
              <a:lnSpc>
                <a:spcPct val="90000"/>
              </a:lnSpc>
              <a:spcBef>
                <a:spcPts val="500"/>
              </a:spcBef>
              <a:spcAft>
                <a:spcPts val="0"/>
              </a:spcAft>
              <a:buClr>
                <a:srgbClr val="526870"/>
              </a:buClr>
              <a:buSzPts val="2400"/>
              <a:buFont typeface="Calibri"/>
              <a:buChar char="−"/>
              <a:defRPr sz="2400" b="0" i="0" u="none" strike="noStrike" cap="none">
                <a:solidFill>
                  <a:srgbClr val="52687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26870"/>
              </a:buClr>
              <a:buSzPts val="2000"/>
              <a:buFont typeface="Courier New"/>
              <a:buChar char="o"/>
              <a:defRPr sz="2000" b="0" i="0" u="none" strike="noStrike" cap="none">
                <a:solidFill>
                  <a:srgbClr val="52687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26870"/>
              </a:buClr>
              <a:buSzPts val="1800"/>
              <a:buFont typeface="Arial"/>
              <a:buChar char="•"/>
              <a:defRPr sz="1800" b="0" i="0" u="none" strike="noStrike" cap="none">
                <a:solidFill>
                  <a:srgbClr val="52687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26870"/>
              </a:buClr>
              <a:buSzPts val="1800"/>
              <a:buFont typeface="Arial"/>
              <a:buChar char="•"/>
              <a:defRPr sz="1800" b="0" i="0" u="none" strike="noStrike" cap="none">
                <a:solidFill>
                  <a:srgbClr val="52687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26870"/>
              </a:buClr>
              <a:buSzPts val="2800"/>
              <a:buFont typeface="Arial"/>
              <a:buChar char="•"/>
              <a:defRPr sz="2800" b="0" i="0" u="none" strike="noStrike" cap="none">
                <a:solidFill>
                  <a:srgbClr val="526870"/>
                </a:solidFill>
                <a:latin typeface="Calibri"/>
                <a:ea typeface="Calibri"/>
                <a:cs typeface="Calibri"/>
                <a:sym typeface="Calibri"/>
              </a:defRPr>
            </a:lvl1pPr>
            <a:lvl2pPr marL="914400" marR="0" lvl="1" indent="-381000" algn="l" rtl="0">
              <a:lnSpc>
                <a:spcPct val="90000"/>
              </a:lnSpc>
              <a:spcBef>
                <a:spcPts val="500"/>
              </a:spcBef>
              <a:spcAft>
                <a:spcPts val="0"/>
              </a:spcAft>
              <a:buClr>
                <a:srgbClr val="526870"/>
              </a:buClr>
              <a:buSzPts val="2400"/>
              <a:buFont typeface="Calibri"/>
              <a:buChar char="−"/>
              <a:defRPr sz="2400" b="0" i="0" u="none" strike="noStrike" cap="none">
                <a:solidFill>
                  <a:srgbClr val="52687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26870"/>
              </a:buClr>
              <a:buSzPts val="2000"/>
              <a:buFont typeface="Courier New"/>
              <a:buChar char="o"/>
              <a:defRPr sz="2000" b="0" i="0" u="none" strike="noStrike" cap="none">
                <a:solidFill>
                  <a:srgbClr val="52687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26870"/>
              </a:buClr>
              <a:buSzPts val="1800"/>
              <a:buFont typeface="Arial"/>
              <a:buChar char="•"/>
              <a:defRPr sz="1800" b="0" i="0" u="none" strike="noStrike" cap="none">
                <a:solidFill>
                  <a:srgbClr val="52687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26870"/>
              </a:buClr>
              <a:buSzPts val="1800"/>
              <a:buFont typeface="Arial"/>
              <a:buChar char="•"/>
              <a:defRPr sz="1800" b="0" i="0" u="none" strike="noStrike" cap="none">
                <a:solidFill>
                  <a:srgbClr val="52687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52687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26870"/>
              </a:buClr>
              <a:buSzPts val="4400"/>
              <a:buFont typeface="Calibri"/>
              <a:buNone/>
              <a:defRPr sz="4400" b="0" i="0" u="none" strike="noStrike" cap="none">
                <a:solidFill>
                  <a:srgbClr val="52687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52687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FB0B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26870"/>
              </a:buClr>
              <a:buSzPts val="4400"/>
              <a:buFont typeface="Calibri"/>
              <a:buNone/>
              <a:defRPr sz="4400" b="0" i="0" u="none" strike="noStrike" cap="none">
                <a:solidFill>
                  <a:srgbClr val="52687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26870"/>
              </a:buClr>
              <a:buSzPts val="2800"/>
              <a:buFont typeface="Arial"/>
              <a:buChar char="•"/>
              <a:defRPr sz="2800" b="0" i="0" u="none" strike="noStrike" cap="none">
                <a:solidFill>
                  <a:srgbClr val="526870"/>
                </a:solidFill>
                <a:latin typeface="Calibri"/>
                <a:ea typeface="Calibri"/>
                <a:cs typeface="Calibri"/>
                <a:sym typeface="Calibri"/>
              </a:defRPr>
            </a:lvl1pPr>
            <a:lvl2pPr marL="914400" marR="0" lvl="1" indent="-381000" algn="l" rtl="0">
              <a:lnSpc>
                <a:spcPct val="90000"/>
              </a:lnSpc>
              <a:spcBef>
                <a:spcPts val="500"/>
              </a:spcBef>
              <a:spcAft>
                <a:spcPts val="0"/>
              </a:spcAft>
              <a:buClr>
                <a:srgbClr val="526870"/>
              </a:buClr>
              <a:buSzPts val="2400"/>
              <a:buFont typeface="Calibri"/>
              <a:buChar char="−"/>
              <a:defRPr sz="2400" b="0" i="0" u="none" strike="noStrike" cap="none">
                <a:solidFill>
                  <a:srgbClr val="52687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26870"/>
              </a:buClr>
              <a:buSzPts val="2000"/>
              <a:buFont typeface="Courier New"/>
              <a:buChar char="o"/>
              <a:defRPr sz="2000" b="0" i="0" u="none" strike="noStrike" cap="none">
                <a:solidFill>
                  <a:srgbClr val="52687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err="1"/>
              <a:t>cvxcv</a:t>
            </a:r>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2687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5">
            <a:alphaModFix/>
          </a:blip>
          <a:srcRect/>
          <a:stretch/>
        </p:blipFill>
        <p:spPr>
          <a:xfrm>
            <a:off x="9741331" y="6311900"/>
            <a:ext cx="1612469" cy="365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tieler@powerfilmsolar.com" TargetMode="External"/><Relationship Id="rId2" Type="http://schemas.openxmlformats.org/officeDocument/2006/relationships/hyperlink" Target="mailto:kjohnson@powerfilmsolar.co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6" name="Google Shape;46;p9">
            <a:extLst>
              <a:ext uri="{FF2B5EF4-FFF2-40B4-BE49-F238E27FC236}">
                <a16:creationId xmlns:a16="http://schemas.microsoft.com/office/drawing/2014/main" id="{7F32A3E5-A7A5-4ED4-9414-AE7A6FAE9380}"/>
              </a:ext>
            </a:extLst>
          </p:cNvPr>
          <p:cNvSpPr txBox="1">
            <a:spLocks/>
          </p:cNvSpPr>
          <p:nvPr/>
        </p:nvSpPr>
        <p:spPr>
          <a:xfrm>
            <a:off x="869131" y="4597118"/>
            <a:ext cx="4128381" cy="1340043"/>
          </a:xfrm>
          <a:prstGeom prst="rect">
            <a:avLst/>
          </a:prstGeom>
          <a:noFill/>
          <a:ln>
            <a:noFill/>
          </a:ln>
        </p:spPr>
        <p:txBody>
          <a:bodyPr spcFirstLastPara="1" wrap="square" lIns="121900" tIns="121900" rIns="121900" bIns="121900" anchor="t" anchorCtr="0">
            <a:noAutofit/>
          </a:bodyPr>
          <a:lstStyle/>
          <a:p>
            <a:pPr>
              <a:lnSpc>
                <a:spcPct val="90000"/>
              </a:lnSpc>
              <a:spcBef>
                <a:spcPts val="600"/>
              </a:spcBef>
              <a:buClr>
                <a:srgbClr val="526870"/>
              </a:buClr>
              <a:buSzPts val="3000"/>
            </a:pPr>
            <a:r>
              <a:rPr lang="en-US" sz="2400" dirty="0">
                <a:solidFill>
                  <a:schemeClr val="bg1"/>
                </a:solidFill>
                <a:latin typeface="Calibri"/>
                <a:ea typeface="Calibri"/>
                <a:cs typeface="Calibri"/>
                <a:sym typeface="Calibri"/>
              </a:rPr>
              <a:t>DPEC 2024 – June 6</a:t>
            </a:r>
          </a:p>
          <a:p>
            <a:pPr>
              <a:lnSpc>
                <a:spcPct val="90000"/>
              </a:lnSpc>
              <a:spcBef>
                <a:spcPts val="600"/>
              </a:spcBef>
              <a:buClr>
                <a:srgbClr val="526870"/>
              </a:buClr>
              <a:buSzPts val="3000"/>
            </a:pPr>
            <a:r>
              <a:rPr lang="en-US" sz="2400" dirty="0">
                <a:solidFill>
                  <a:schemeClr val="bg1"/>
                </a:solidFill>
                <a:latin typeface="Calibri"/>
                <a:ea typeface="Calibri"/>
                <a:cs typeface="Calibri"/>
                <a:sym typeface="Calibri"/>
              </a:rPr>
              <a:t>By:  Dan Stieler</a:t>
            </a:r>
          </a:p>
          <a:p>
            <a:pPr>
              <a:lnSpc>
                <a:spcPct val="90000"/>
              </a:lnSpc>
              <a:spcBef>
                <a:spcPts val="600"/>
              </a:spcBef>
              <a:buClr>
                <a:srgbClr val="526870"/>
              </a:buClr>
              <a:buSzPts val="3000"/>
            </a:pPr>
            <a:r>
              <a:rPr lang="en-US" sz="2400" dirty="0">
                <a:solidFill>
                  <a:schemeClr val="bg1"/>
                </a:solidFill>
                <a:latin typeface="Calibri"/>
                <a:ea typeface="Calibri"/>
                <a:cs typeface="Calibri"/>
                <a:sym typeface="Calibri"/>
              </a:rPr>
              <a:t>dstieler@powerfilmsolar.com</a:t>
            </a:r>
          </a:p>
          <a:p>
            <a:pPr marL="0" marR="0" lvl="0" indent="0" algn="ctr" defTabSz="914400" rtl="0" eaLnBrk="1" fontAlgn="auto" latinLnBrk="0" hangingPunct="1">
              <a:lnSpc>
                <a:spcPct val="90000"/>
              </a:lnSpc>
              <a:spcBef>
                <a:spcPts val="0"/>
              </a:spcBef>
              <a:spcAft>
                <a:spcPts val="0"/>
              </a:spcAft>
              <a:buClr>
                <a:srgbClr val="526870"/>
              </a:buClr>
              <a:buSzPts val="3000"/>
              <a:buFont typeface="Calibri"/>
              <a:buNone/>
              <a:tabLst/>
              <a:defRPr/>
            </a:pPr>
            <a:endParaRPr lang="en-US" sz="4800" dirty="0">
              <a:solidFill>
                <a:schemeClr val="bg1"/>
              </a:solidFill>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526870"/>
              </a:buClr>
              <a:buSzPts val="3000"/>
              <a:buFont typeface="Calibri"/>
              <a:buNone/>
              <a:tabLst/>
              <a:defRPr/>
            </a:pPr>
            <a:endParaRPr lang="en-US" sz="4800" dirty="0">
              <a:solidFill>
                <a:schemeClr val="bg1"/>
              </a:solidFill>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526870"/>
              </a:buClr>
              <a:buSzPts val="3000"/>
              <a:buFont typeface="Calibri"/>
              <a:buNone/>
              <a:tabLst/>
              <a:defRPr/>
            </a:pPr>
            <a:endParaRPr lang="en-US" sz="4800" dirty="0">
              <a:solidFill>
                <a:schemeClr val="bg1"/>
              </a:solidFill>
              <a:latin typeface="Calibri"/>
              <a:ea typeface="Calibri"/>
              <a:cs typeface="Calibri"/>
              <a:sym typeface="Calibri"/>
            </a:endParaRPr>
          </a:p>
        </p:txBody>
      </p:sp>
      <p:sp>
        <p:nvSpPr>
          <p:cNvPr id="41" name="Google Shape;41;p8"/>
          <p:cNvSpPr/>
          <p:nvPr/>
        </p:nvSpPr>
        <p:spPr>
          <a:xfrm>
            <a:off x="9414456" y="5937161"/>
            <a:ext cx="2330711" cy="9208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 name="Google Shape;46;p9">
            <a:extLst>
              <a:ext uri="{FF2B5EF4-FFF2-40B4-BE49-F238E27FC236}">
                <a16:creationId xmlns:a16="http://schemas.microsoft.com/office/drawing/2014/main" id="{7F32A3E5-A7A5-4ED4-9414-AE7A6FAE9380}"/>
              </a:ext>
            </a:extLst>
          </p:cNvPr>
          <p:cNvSpPr txBox="1">
            <a:spLocks noGrp="1"/>
          </p:cNvSpPr>
          <p:nvPr>
            <p:ph type="title"/>
          </p:nvPr>
        </p:nvSpPr>
        <p:spPr>
          <a:xfrm>
            <a:off x="604463" y="737489"/>
            <a:ext cx="10983074" cy="3220581"/>
          </a:xfrm>
          <a:prstGeom prst="rect">
            <a:avLst/>
          </a:prstGeom>
          <a:noFill/>
          <a:ln>
            <a:noFill/>
          </a:ln>
        </p:spPr>
        <p:txBody>
          <a:bodyPr spcFirstLastPara="1" wrap="square" lIns="121900" tIns="121900" rIns="121900" bIns="121900" anchor="t" anchorCtr="0">
            <a:noAutofit/>
          </a:bodyPr>
          <a:lstStyle/>
          <a:p>
            <a:pPr lvl="0" algn="ctr"/>
            <a:r>
              <a:rPr lang="en-US" sz="6600" dirty="0"/>
              <a:t>Elimination of Premature Combat Vehicle Battery Failure using Solar Charging</a:t>
            </a:r>
            <a:endParaRPr sz="6600" i="0" u="none" strike="noStrike" cap="none"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5E08-7C3C-4D58-9319-DBD211D10C2F}"/>
              </a:ext>
            </a:extLst>
          </p:cNvPr>
          <p:cNvSpPr>
            <a:spLocks noGrp="1"/>
          </p:cNvSpPr>
          <p:nvPr>
            <p:ph type="title"/>
          </p:nvPr>
        </p:nvSpPr>
        <p:spPr/>
        <p:txBody>
          <a:bodyPr/>
          <a:lstStyle/>
          <a:p>
            <a:r>
              <a:rPr lang="en-US" sz="5400" dirty="0"/>
              <a:t>Durability/Performance Advantages</a:t>
            </a:r>
          </a:p>
        </p:txBody>
      </p:sp>
      <p:sp>
        <p:nvSpPr>
          <p:cNvPr id="3" name="Text Placeholder 2">
            <a:extLst>
              <a:ext uri="{FF2B5EF4-FFF2-40B4-BE49-F238E27FC236}">
                <a16:creationId xmlns:a16="http://schemas.microsoft.com/office/drawing/2014/main" id="{0B5D608D-108C-4A66-B7F5-92AA2B11FE41}"/>
              </a:ext>
            </a:extLst>
          </p:cNvPr>
          <p:cNvSpPr>
            <a:spLocks noGrp="1"/>
          </p:cNvSpPr>
          <p:nvPr>
            <p:ph type="body" idx="1"/>
          </p:nvPr>
        </p:nvSpPr>
        <p:spPr/>
        <p:txBody>
          <a:bodyPr/>
          <a:lstStyle/>
          <a:p>
            <a:pPr>
              <a:buClr>
                <a:schemeClr val="bg1"/>
              </a:buClr>
            </a:pPr>
            <a:r>
              <a:rPr lang="en-US" dirty="0">
                <a:solidFill>
                  <a:schemeClr val="bg1"/>
                </a:solidFill>
              </a:rPr>
              <a:t>Accelerated lifetime tested to 25 year standard PV standard or Mil 810G</a:t>
            </a:r>
          </a:p>
          <a:p>
            <a:pPr>
              <a:buClr>
                <a:schemeClr val="bg1"/>
              </a:buClr>
            </a:pPr>
            <a:r>
              <a:rPr lang="en-US" dirty="0">
                <a:solidFill>
                  <a:schemeClr val="bg1"/>
                </a:solidFill>
              </a:rPr>
              <a:t>Thermal Shock - 185F to -40F cycling for 1 week (IEC61646)</a:t>
            </a:r>
          </a:p>
          <a:p>
            <a:pPr>
              <a:buClr>
                <a:schemeClr val="bg1"/>
              </a:buClr>
            </a:pPr>
            <a:r>
              <a:rPr lang="en-US" dirty="0">
                <a:solidFill>
                  <a:schemeClr val="bg1"/>
                </a:solidFill>
              </a:rPr>
              <a:t>Damp Heat – 185F/85% RH for 1000 hours (IEC61646)</a:t>
            </a:r>
          </a:p>
          <a:p>
            <a:pPr>
              <a:buClr>
                <a:schemeClr val="bg1"/>
              </a:buClr>
            </a:pPr>
            <a:r>
              <a:rPr lang="en-US" dirty="0">
                <a:solidFill>
                  <a:schemeClr val="bg1"/>
                </a:solidFill>
              </a:rPr>
              <a:t>Humidity Freeze – 185F/85RH to -40F for 10 cycles(IEC61646)</a:t>
            </a:r>
          </a:p>
          <a:p>
            <a:pPr>
              <a:buClr>
                <a:schemeClr val="bg1"/>
              </a:buClr>
            </a:pPr>
            <a:r>
              <a:rPr lang="en-US" dirty="0">
                <a:solidFill>
                  <a:schemeClr val="bg1"/>
                </a:solidFill>
              </a:rPr>
              <a:t>IP67</a:t>
            </a:r>
          </a:p>
          <a:p>
            <a:pPr>
              <a:buClr>
                <a:schemeClr val="bg1"/>
              </a:buClr>
            </a:pPr>
            <a:endParaRPr lang="en-US" dirty="0">
              <a:solidFill>
                <a:schemeClr val="bg1"/>
              </a:solidFill>
            </a:endParaRPr>
          </a:p>
        </p:txBody>
      </p:sp>
      <p:sp>
        <p:nvSpPr>
          <p:cNvPr id="4" name="Text Placeholder 3">
            <a:extLst>
              <a:ext uri="{FF2B5EF4-FFF2-40B4-BE49-F238E27FC236}">
                <a16:creationId xmlns:a16="http://schemas.microsoft.com/office/drawing/2014/main" id="{3638F539-CF5A-EA54-CAFC-B1F777621DC0}"/>
              </a:ext>
            </a:extLst>
          </p:cNvPr>
          <p:cNvSpPr>
            <a:spLocks noGrp="1"/>
          </p:cNvSpPr>
          <p:nvPr>
            <p:ph type="body" idx="2"/>
          </p:nvPr>
        </p:nvSpPr>
        <p:spPr/>
        <p:txBody>
          <a:bodyPr/>
          <a:lstStyle/>
          <a:p>
            <a:pPr>
              <a:buClr>
                <a:schemeClr val="bg1"/>
              </a:buClr>
            </a:pPr>
            <a:r>
              <a:rPr lang="en-US" dirty="0">
                <a:solidFill>
                  <a:schemeClr val="bg1"/>
                </a:solidFill>
              </a:rPr>
              <a:t>Shock - 50g, 6.3mS (Trucking Specified)</a:t>
            </a:r>
          </a:p>
          <a:p>
            <a:pPr>
              <a:buClr>
                <a:schemeClr val="bg1"/>
              </a:buClr>
            </a:pPr>
            <a:r>
              <a:rPr lang="en-US" dirty="0">
                <a:solidFill>
                  <a:schemeClr val="bg1"/>
                </a:solidFill>
              </a:rPr>
              <a:t> Vibration – 15.3grms (EN60068-2 64:1993)</a:t>
            </a:r>
          </a:p>
          <a:p>
            <a:pPr>
              <a:buClr>
                <a:schemeClr val="bg1"/>
              </a:buClr>
            </a:pPr>
            <a:r>
              <a:rPr lang="en-US" dirty="0">
                <a:solidFill>
                  <a:schemeClr val="bg1"/>
                </a:solidFill>
              </a:rPr>
              <a:t>Salt Fog – 5% salt solution spray for 500 hours (ASTM-B-117-73)</a:t>
            </a:r>
          </a:p>
          <a:p>
            <a:pPr>
              <a:buClr>
                <a:schemeClr val="bg1"/>
              </a:buClr>
            </a:pPr>
            <a:r>
              <a:rPr lang="en-US" dirty="0">
                <a:solidFill>
                  <a:schemeClr val="bg1"/>
                </a:solidFill>
              </a:rPr>
              <a:t>UV Exposure – QUV accelerated aging for 1000 hours</a:t>
            </a:r>
          </a:p>
        </p:txBody>
      </p:sp>
    </p:spTree>
    <p:extLst>
      <p:ext uri="{BB962C8B-B14F-4D97-AF65-F5344CB8AC3E}">
        <p14:creationId xmlns:p14="http://schemas.microsoft.com/office/powerpoint/2010/main" val="304071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5E08-7C3C-4D58-9319-DBD211D10C2F}"/>
              </a:ext>
            </a:extLst>
          </p:cNvPr>
          <p:cNvSpPr>
            <a:spLocks noGrp="1"/>
          </p:cNvSpPr>
          <p:nvPr>
            <p:ph type="title"/>
          </p:nvPr>
        </p:nvSpPr>
        <p:spPr/>
        <p:txBody>
          <a:bodyPr/>
          <a:lstStyle/>
          <a:p>
            <a:r>
              <a:rPr lang="en-US" sz="5400" dirty="0"/>
              <a:t>Durability/Performance Advantages</a:t>
            </a:r>
          </a:p>
        </p:txBody>
      </p:sp>
      <p:sp>
        <p:nvSpPr>
          <p:cNvPr id="3" name="Text Placeholder 2">
            <a:extLst>
              <a:ext uri="{FF2B5EF4-FFF2-40B4-BE49-F238E27FC236}">
                <a16:creationId xmlns:a16="http://schemas.microsoft.com/office/drawing/2014/main" id="{0B5D608D-108C-4A66-B7F5-92AA2B11FE41}"/>
              </a:ext>
            </a:extLst>
          </p:cNvPr>
          <p:cNvSpPr>
            <a:spLocks noGrp="1"/>
          </p:cNvSpPr>
          <p:nvPr>
            <p:ph type="body" idx="1"/>
          </p:nvPr>
        </p:nvSpPr>
        <p:spPr/>
        <p:txBody>
          <a:bodyPr/>
          <a:lstStyle/>
          <a:p>
            <a:pPr>
              <a:buClr>
                <a:schemeClr val="bg1"/>
              </a:buClr>
            </a:pPr>
            <a:r>
              <a:rPr lang="en-US" dirty="0">
                <a:solidFill>
                  <a:schemeClr val="bg1"/>
                </a:solidFill>
              </a:rPr>
              <a:t>Hail Impact - &lt;3% reduction in power after 5 hits with ¾” steel ball</a:t>
            </a:r>
          </a:p>
          <a:p>
            <a:pPr>
              <a:buClr>
                <a:schemeClr val="bg1"/>
              </a:buClr>
            </a:pPr>
            <a:r>
              <a:rPr lang="en-US" dirty="0">
                <a:solidFill>
                  <a:schemeClr val="bg1"/>
                </a:solidFill>
              </a:rPr>
              <a:t>Laminate – ETFE</a:t>
            </a:r>
          </a:p>
          <a:p>
            <a:pPr lvl="1">
              <a:buClr>
                <a:schemeClr val="bg1"/>
              </a:buClr>
            </a:pPr>
            <a:r>
              <a:rPr lang="en-US" dirty="0">
                <a:solidFill>
                  <a:schemeClr val="bg1"/>
                </a:solidFill>
              </a:rPr>
              <a:t>95% clarity vs 85% for PET</a:t>
            </a:r>
          </a:p>
          <a:p>
            <a:pPr lvl="1">
              <a:buClr>
                <a:schemeClr val="bg1"/>
              </a:buClr>
            </a:pPr>
            <a:r>
              <a:rPr lang="en-US" dirty="0">
                <a:solidFill>
                  <a:schemeClr val="bg1"/>
                </a:solidFill>
              </a:rPr>
              <a:t>Self Cleaning and </a:t>
            </a:r>
            <a:r>
              <a:rPr lang="en-US" dirty="0" err="1">
                <a:solidFill>
                  <a:schemeClr val="bg1"/>
                </a:solidFill>
              </a:rPr>
              <a:t>Decontaminatable</a:t>
            </a:r>
            <a:endParaRPr lang="en-US" dirty="0">
              <a:solidFill>
                <a:schemeClr val="bg1"/>
              </a:solidFill>
            </a:endParaRPr>
          </a:p>
          <a:p>
            <a:pPr>
              <a:buClr>
                <a:schemeClr val="bg1"/>
              </a:buClr>
            </a:pPr>
            <a:r>
              <a:rPr lang="en-US" dirty="0">
                <a:solidFill>
                  <a:schemeClr val="bg1"/>
                </a:solidFill>
              </a:rPr>
              <a:t>EMI emissions complaint</a:t>
            </a:r>
          </a:p>
          <a:p>
            <a:pPr>
              <a:buClr>
                <a:schemeClr val="bg1"/>
              </a:buClr>
            </a:pPr>
            <a:r>
              <a:rPr lang="en-US" dirty="0">
                <a:solidFill>
                  <a:schemeClr val="bg1"/>
                </a:solidFill>
              </a:rPr>
              <a:t>Superior low intensity light collection</a:t>
            </a:r>
          </a:p>
          <a:p>
            <a:endParaRPr lang="en-US" dirty="0"/>
          </a:p>
        </p:txBody>
      </p:sp>
      <p:sp>
        <p:nvSpPr>
          <p:cNvPr id="4" name="Text Placeholder 3">
            <a:extLst>
              <a:ext uri="{FF2B5EF4-FFF2-40B4-BE49-F238E27FC236}">
                <a16:creationId xmlns:a16="http://schemas.microsoft.com/office/drawing/2014/main" id="{5F8CD161-AEAC-968F-2399-429E1D8F2FF1}"/>
              </a:ext>
            </a:extLst>
          </p:cNvPr>
          <p:cNvSpPr>
            <a:spLocks noGrp="1"/>
          </p:cNvSpPr>
          <p:nvPr>
            <p:ph type="body" idx="2"/>
          </p:nvPr>
        </p:nvSpPr>
        <p:spPr/>
        <p:txBody>
          <a:bodyPr/>
          <a:lstStyle/>
          <a:p>
            <a:pPr>
              <a:buClr>
                <a:schemeClr val="bg1"/>
              </a:buClr>
            </a:pPr>
            <a:r>
              <a:rPr lang="en-US" dirty="0">
                <a:solidFill>
                  <a:schemeClr val="bg1"/>
                </a:solidFill>
              </a:rPr>
              <a:t>Flexibility – To 17” radius</a:t>
            </a:r>
          </a:p>
          <a:p>
            <a:pPr>
              <a:buClr>
                <a:schemeClr val="bg1"/>
              </a:buClr>
            </a:pPr>
            <a:r>
              <a:rPr lang="en-US" dirty="0">
                <a:solidFill>
                  <a:schemeClr val="bg1"/>
                </a:solidFill>
              </a:rPr>
              <a:t>Temperature -60F to 185F </a:t>
            </a:r>
          </a:p>
          <a:p>
            <a:pPr>
              <a:buClr>
                <a:schemeClr val="bg1"/>
              </a:buClr>
            </a:pPr>
            <a:r>
              <a:rPr lang="en-US" dirty="0">
                <a:solidFill>
                  <a:schemeClr val="bg1"/>
                </a:solidFill>
              </a:rPr>
              <a:t>Humidity 0 to 100% </a:t>
            </a:r>
          </a:p>
          <a:p>
            <a:pPr>
              <a:buClr>
                <a:schemeClr val="bg1"/>
              </a:buClr>
            </a:pPr>
            <a:r>
              <a:rPr lang="en-US" dirty="0">
                <a:solidFill>
                  <a:schemeClr val="bg1"/>
                </a:solidFill>
              </a:rPr>
              <a:t>Altitude 0 to 40,000+MSL </a:t>
            </a:r>
          </a:p>
          <a:p>
            <a:pPr>
              <a:buClr>
                <a:schemeClr val="bg1"/>
              </a:buClr>
            </a:pPr>
            <a:r>
              <a:rPr lang="en-US" dirty="0">
                <a:solidFill>
                  <a:schemeClr val="bg1"/>
                </a:solidFill>
              </a:rPr>
              <a:t>Fungus – No growth</a:t>
            </a:r>
          </a:p>
          <a:p>
            <a:pPr>
              <a:buClr>
                <a:schemeClr val="bg1"/>
              </a:buClr>
            </a:pPr>
            <a:r>
              <a:rPr lang="en-US" dirty="0">
                <a:solidFill>
                  <a:schemeClr val="bg1"/>
                </a:solidFill>
              </a:rPr>
              <a:t>Icing – No damage </a:t>
            </a:r>
          </a:p>
          <a:p>
            <a:pPr>
              <a:buClr>
                <a:schemeClr val="bg1"/>
              </a:buClr>
            </a:pPr>
            <a:r>
              <a:rPr lang="en-US" dirty="0">
                <a:solidFill>
                  <a:schemeClr val="bg1"/>
                </a:solidFill>
              </a:rPr>
              <a:t>Low temperature coefficient-0.29%/C vs 0.42%/C</a:t>
            </a:r>
            <a:endParaRPr lang="en-US" dirty="0"/>
          </a:p>
        </p:txBody>
      </p:sp>
    </p:spTree>
    <p:extLst>
      <p:ext uri="{BB962C8B-B14F-4D97-AF65-F5344CB8AC3E}">
        <p14:creationId xmlns:p14="http://schemas.microsoft.com/office/powerpoint/2010/main" val="18115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117D-5140-D0DF-9B43-9748EA5B9A66}"/>
              </a:ext>
            </a:extLst>
          </p:cNvPr>
          <p:cNvSpPr>
            <a:spLocks noGrp="1"/>
          </p:cNvSpPr>
          <p:nvPr>
            <p:ph type="title"/>
          </p:nvPr>
        </p:nvSpPr>
        <p:spPr/>
        <p:txBody>
          <a:bodyPr/>
          <a:lstStyle/>
          <a:p>
            <a:r>
              <a:rPr lang="en-US" dirty="0"/>
              <a:t>Current Application</a:t>
            </a:r>
          </a:p>
        </p:txBody>
      </p:sp>
      <p:sp>
        <p:nvSpPr>
          <p:cNvPr id="3" name="Text Placeholder 2">
            <a:extLst>
              <a:ext uri="{FF2B5EF4-FFF2-40B4-BE49-F238E27FC236}">
                <a16:creationId xmlns:a16="http://schemas.microsoft.com/office/drawing/2014/main" id="{E30E7E33-7B5B-A6E7-29FB-CB67F2998580}"/>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A1CA797-21BD-6675-8B40-CEDBFD9F7A1B}"/>
              </a:ext>
            </a:extLst>
          </p:cNvPr>
          <p:cNvSpPr>
            <a:spLocks noGrp="1"/>
          </p:cNvSpPr>
          <p:nvPr>
            <p:ph type="body" idx="2"/>
          </p:nvPr>
        </p:nvSpPr>
        <p:spPr>
          <a:xfrm>
            <a:off x="6527260" y="1825625"/>
            <a:ext cx="4826540" cy="4351338"/>
          </a:xfrm>
        </p:spPr>
        <p:txBody>
          <a:bodyPr/>
          <a:lstStyle/>
          <a:p>
            <a:r>
              <a:rPr lang="en-US" dirty="0"/>
              <a:t>BEAR Power Unit – 800kW</a:t>
            </a:r>
          </a:p>
          <a:p>
            <a:r>
              <a:rPr lang="en-US" dirty="0"/>
              <a:t>12kW starter battery</a:t>
            </a:r>
          </a:p>
          <a:p>
            <a:r>
              <a:rPr lang="en-US" dirty="0"/>
              <a:t>240-2400WHr monthly parasitic loss</a:t>
            </a:r>
          </a:p>
          <a:p>
            <a:r>
              <a:rPr lang="en-US" dirty="0"/>
              <a:t>Two 110W panels produce up to 1100WHr per day or 33kWhr per month</a:t>
            </a:r>
          </a:p>
        </p:txBody>
      </p:sp>
      <p:pic>
        <p:nvPicPr>
          <p:cNvPr id="7" name="Picture 6">
            <a:extLst>
              <a:ext uri="{FF2B5EF4-FFF2-40B4-BE49-F238E27FC236}">
                <a16:creationId xmlns:a16="http://schemas.microsoft.com/office/drawing/2014/main" id="{A4F077D8-8E52-A3BC-614E-562EA1A02A80}"/>
              </a:ext>
            </a:extLst>
          </p:cNvPr>
          <p:cNvPicPr>
            <a:picLocks noChangeAspect="1"/>
          </p:cNvPicPr>
          <p:nvPr/>
        </p:nvPicPr>
        <p:blipFill>
          <a:blip r:embed="rId2"/>
          <a:stretch>
            <a:fillRect/>
          </a:stretch>
        </p:blipFill>
        <p:spPr>
          <a:xfrm>
            <a:off x="831321" y="1927141"/>
            <a:ext cx="5695939" cy="3003718"/>
          </a:xfrm>
          <a:prstGeom prst="rect">
            <a:avLst/>
          </a:prstGeom>
        </p:spPr>
      </p:pic>
    </p:spTree>
    <p:extLst>
      <p:ext uri="{BB962C8B-B14F-4D97-AF65-F5344CB8AC3E}">
        <p14:creationId xmlns:p14="http://schemas.microsoft.com/office/powerpoint/2010/main" val="240543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179825-AD71-20A5-9B44-5C26C239D159}"/>
              </a:ext>
            </a:extLst>
          </p:cNvPr>
          <p:cNvSpPr>
            <a:spLocks noGrp="1"/>
          </p:cNvSpPr>
          <p:nvPr>
            <p:ph type="title"/>
          </p:nvPr>
        </p:nvSpPr>
        <p:spPr/>
        <p:txBody>
          <a:bodyPr/>
          <a:lstStyle/>
          <a:p>
            <a:r>
              <a:rPr lang="en-US" sz="5400" dirty="0"/>
              <a:t>Questions</a:t>
            </a:r>
          </a:p>
        </p:txBody>
      </p:sp>
      <p:sp>
        <p:nvSpPr>
          <p:cNvPr id="6" name="Text Placeholder 5">
            <a:extLst>
              <a:ext uri="{FF2B5EF4-FFF2-40B4-BE49-F238E27FC236}">
                <a16:creationId xmlns:a16="http://schemas.microsoft.com/office/drawing/2014/main" id="{5344F02C-5B38-8212-4469-A4588DF446CD}"/>
              </a:ext>
            </a:extLst>
          </p:cNvPr>
          <p:cNvSpPr>
            <a:spLocks noGrp="1"/>
          </p:cNvSpPr>
          <p:nvPr>
            <p:ph type="body" idx="1"/>
          </p:nvPr>
        </p:nvSpPr>
        <p:spPr/>
        <p:txBody>
          <a:bodyPr/>
          <a:lstStyle/>
          <a:p>
            <a:pPr>
              <a:buClr>
                <a:schemeClr val="bg1"/>
              </a:buClr>
            </a:pPr>
            <a:r>
              <a:rPr lang="en-US" dirty="0">
                <a:solidFill>
                  <a:schemeClr val="bg1"/>
                </a:solidFill>
              </a:rPr>
              <a:t>For more details contact </a:t>
            </a:r>
          </a:p>
          <a:p>
            <a:pPr lvl="1">
              <a:buClr>
                <a:schemeClr val="bg1"/>
              </a:buClr>
            </a:pPr>
            <a:r>
              <a:rPr lang="en-US" dirty="0">
                <a:solidFill>
                  <a:schemeClr val="bg1"/>
                </a:solidFill>
              </a:rPr>
              <a:t>Kip Johnson, VP Marketing &amp; Sales</a:t>
            </a:r>
            <a:br>
              <a:rPr lang="en-US" dirty="0">
                <a:solidFill>
                  <a:schemeClr val="bg1"/>
                </a:solidFill>
              </a:rPr>
            </a:br>
            <a:r>
              <a:rPr lang="en-US" dirty="0">
                <a:solidFill>
                  <a:schemeClr val="bg1"/>
                </a:solidFill>
              </a:rPr>
              <a:t>515-292-7606 Ext 140</a:t>
            </a:r>
            <a:br>
              <a:rPr lang="en-US" dirty="0">
                <a:solidFill>
                  <a:schemeClr val="bg1"/>
                </a:solidFill>
              </a:rPr>
            </a:br>
            <a:r>
              <a:rPr lang="en-US" dirty="0">
                <a:solidFill>
                  <a:schemeClr val="bg1"/>
                </a:solidFill>
                <a:hlinkClick r:id="rId2">
                  <a:extLst>
                    <a:ext uri="{A12FA001-AC4F-418D-AE19-62706E023703}">
                      <ahyp:hlinkClr xmlns:ahyp="http://schemas.microsoft.com/office/drawing/2018/hyperlinkcolor" val="tx"/>
                    </a:ext>
                  </a:extLst>
                </a:hlinkClick>
              </a:rPr>
              <a:t>kjohnson@powerfilmsolar.com</a:t>
            </a:r>
            <a:endParaRPr lang="en-US" dirty="0">
              <a:solidFill>
                <a:schemeClr val="bg1"/>
              </a:solidFill>
            </a:endParaRPr>
          </a:p>
          <a:p>
            <a:pPr lvl="1">
              <a:buClr>
                <a:schemeClr val="bg1"/>
              </a:buClr>
            </a:pPr>
            <a:r>
              <a:rPr lang="en-US" dirty="0">
                <a:solidFill>
                  <a:schemeClr val="bg1"/>
                </a:solidFill>
              </a:rPr>
              <a:t>Dan Stieler, President</a:t>
            </a:r>
            <a:br>
              <a:rPr lang="en-US" dirty="0">
                <a:solidFill>
                  <a:schemeClr val="bg1"/>
                </a:solidFill>
              </a:rPr>
            </a:br>
            <a:r>
              <a:rPr lang="en-US" dirty="0">
                <a:solidFill>
                  <a:schemeClr val="bg1"/>
                </a:solidFill>
              </a:rPr>
              <a:t>515-292-7606 Ext 177</a:t>
            </a:r>
            <a:br>
              <a:rPr lang="en-US" dirty="0">
                <a:solidFill>
                  <a:schemeClr val="bg1"/>
                </a:solidFill>
              </a:rPr>
            </a:br>
            <a:r>
              <a:rPr lang="en-US" dirty="0">
                <a:solidFill>
                  <a:schemeClr val="bg1"/>
                </a:solidFill>
                <a:hlinkClick r:id="rId3">
                  <a:extLst>
                    <a:ext uri="{A12FA001-AC4F-418D-AE19-62706E023703}">
                      <ahyp:hlinkClr xmlns:ahyp="http://schemas.microsoft.com/office/drawing/2018/hyperlinkcolor" val="tx"/>
                    </a:ext>
                  </a:extLst>
                </a:hlinkClick>
              </a:rPr>
              <a:t>dstieler@powerfilmsolar.com</a:t>
            </a:r>
            <a:endParaRPr lang="en-US" dirty="0">
              <a:solidFill>
                <a:schemeClr val="bg1"/>
              </a:solidFill>
            </a:endParaRPr>
          </a:p>
          <a:p>
            <a:pPr lvl="1"/>
            <a:endParaRPr lang="en-US" dirty="0">
              <a:solidFill>
                <a:schemeClr val="bg1"/>
              </a:solidFill>
            </a:endParaRPr>
          </a:p>
        </p:txBody>
      </p:sp>
      <p:pic>
        <p:nvPicPr>
          <p:cNvPr id="1026" name="Picture 2" descr="soldier unfolding a foldable solar panel">
            <a:extLst>
              <a:ext uri="{FF2B5EF4-FFF2-40B4-BE49-F238E27FC236}">
                <a16:creationId xmlns:a16="http://schemas.microsoft.com/office/drawing/2014/main" id="{1CA0189C-67AF-6EC1-9B28-91E6E64D7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865" y="2089092"/>
            <a:ext cx="4153364" cy="27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74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6;p9">
            <a:extLst>
              <a:ext uri="{FF2B5EF4-FFF2-40B4-BE49-F238E27FC236}">
                <a16:creationId xmlns:a16="http://schemas.microsoft.com/office/drawing/2014/main" id="{EEC6A096-2396-4D6A-AEC6-9BF933B537D9}"/>
              </a:ext>
            </a:extLst>
          </p:cNvPr>
          <p:cNvSpPr txBox="1">
            <a:spLocks noGrp="1"/>
          </p:cNvSpPr>
          <p:nvPr>
            <p:ph type="title"/>
          </p:nvPr>
        </p:nvSpPr>
        <p:spPr>
          <a:xfrm>
            <a:off x="415600" y="468233"/>
            <a:ext cx="11360800" cy="10684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526870"/>
              </a:buClr>
              <a:buSzPts val="3000"/>
              <a:buFont typeface="Calibri"/>
              <a:buNone/>
            </a:pPr>
            <a:r>
              <a:rPr lang="en" sz="5400" b="0" i="0" u="none" strike="noStrike" cap="none" dirty="0">
                <a:solidFill>
                  <a:srgbClr val="526870"/>
                </a:solidFill>
                <a:latin typeface="Calibri"/>
                <a:ea typeface="Calibri"/>
                <a:cs typeface="Calibri"/>
                <a:sym typeface="Calibri"/>
              </a:rPr>
              <a:t>Who is PowerFilm</a:t>
            </a:r>
            <a:endParaRPr sz="5400" b="0" i="0" u="none" strike="noStrike" cap="none" dirty="0">
              <a:solidFill>
                <a:srgbClr val="526870"/>
              </a:solidFill>
              <a:latin typeface="Calibri"/>
              <a:ea typeface="Calibri"/>
              <a:cs typeface="Calibri"/>
              <a:sym typeface="Calibri"/>
            </a:endParaRPr>
          </a:p>
        </p:txBody>
      </p:sp>
      <p:sp>
        <p:nvSpPr>
          <p:cNvPr id="7" name="Google Shape;47;p9">
            <a:extLst>
              <a:ext uri="{FF2B5EF4-FFF2-40B4-BE49-F238E27FC236}">
                <a16:creationId xmlns:a16="http://schemas.microsoft.com/office/drawing/2014/main" id="{EBD6D2DD-102B-4053-A086-80AF0866AC30}"/>
              </a:ext>
            </a:extLst>
          </p:cNvPr>
          <p:cNvSpPr txBox="1">
            <a:spLocks/>
          </p:cNvSpPr>
          <p:nvPr/>
        </p:nvSpPr>
        <p:spPr>
          <a:xfrm>
            <a:off x="415600" y="1536633"/>
            <a:ext cx="7657500" cy="455519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1800"/>
            </a:pPr>
            <a:r>
              <a:rPr lang="en-US" sz="2400" dirty="0">
                <a:solidFill>
                  <a:srgbClr val="FFFFFF"/>
                </a:solidFill>
                <a:latin typeface="Calibri"/>
                <a:ea typeface="Calibri"/>
                <a:cs typeface="Calibri"/>
                <a:sym typeface="Calibri"/>
              </a:rPr>
              <a:t>A company offering custom design, engineering and manufacturing of remote, portable solar solutions to meet client needs. We make our home in Ames, Iowa, and our solutions are manufactured in the United States. </a:t>
            </a:r>
          </a:p>
          <a:p>
            <a:pPr>
              <a:lnSpc>
                <a:spcPct val="90000"/>
              </a:lnSpc>
              <a:spcBef>
                <a:spcPts val="2133"/>
              </a:spcBef>
              <a:buClr>
                <a:srgbClr val="FFFFFF"/>
              </a:buClr>
              <a:buSzPts val="1800"/>
            </a:pPr>
            <a:r>
              <a:rPr lang="en-US" sz="2400" dirty="0">
                <a:solidFill>
                  <a:srgbClr val="FFFFFF"/>
                </a:solidFill>
                <a:latin typeface="Calibri"/>
                <a:ea typeface="Calibri"/>
                <a:cs typeface="Calibri"/>
                <a:sym typeface="Calibri"/>
              </a:rPr>
              <a:t>We pride ourselves in building complete solutions tailored to your specific needs. This includes a rapid prototyping process and volume production to fit your needs.</a:t>
            </a:r>
            <a:endParaRPr lang="en-US" sz="2400" dirty="0"/>
          </a:p>
          <a:p>
            <a:pPr>
              <a:lnSpc>
                <a:spcPct val="90000"/>
              </a:lnSpc>
              <a:spcBef>
                <a:spcPts val="2133"/>
              </a:spcBef>
              <a:buClr>
                <a:srgbClr val="FFFFFF"/>
              </a:buClr>
              <a:buSzPts val="1800"/>
            </a:pPr>
            <a:r>
              <a:rPr lang="en-US" sz="2400" dirty="0">
                <a:solidFill>
                  <a:srgbClr val="FFFFFF"/>
                </a:solidFill>
                <a:latin typeface="Calibri"/>
                <a:ea typeface="Calibri"/>
                <a:cs typeface="Calibri"/>
                <a:sym typeface="Calibri"/>
              </a:rPr>
              <a:t>Founded in 1988, we bring deep expertise to both government and commercial customers across a wide range of solar technologies, encapsulants, substrates and electronics.</a:t>
            </a:r>
          </a:p>
          <a:p>
            <a:pPr>
              <a:lnSpc>
                <a:spcPct val="90000"/>
              </a:lnSpc>
              <a:spcBef>
                <a:spcPts val="2133"/>
              </a:spcBef>
              <a:spcAft>
                <a:spcPts val="2133"/>
              </a:spcAft>
              <a:buClr>
                <a:srgbClr val="526870"/>
              </a:buClr>
              <a:buSzPts val="1800"/>
            </a:pPr>
            <a:endParaRPr lang="en-US" sz="2800" dirty="0">
              <a:solidFill>
                <a:srgbClr val="526870"/>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BD4E7423-412F-4CC2-B469-57299C0C0A53}"/>
              </a:ext>
            </a:extLst>
          </p:cNvPr>
          <p:cNvPicPr>
            <a:picLocks noChangeAspect="1"/>
          </p:cNvPicPr>
          <p:nvPr/>
        </p:nvPicPr>
        <p:blipFill rotWithShape="1">
          <a:blip r:embed="rId2"/>
          <a:srcRect t="19086" r="89225" b="50000"/>
          <a:stretch/>
        </p:blipFill>
        <p:spPr>
          <a:xfrm>
            <a:off x="9134506" y="1290631"/>
            <a:ext cx="2252136" cy="1412637"/>
          </a:xfrm>
          <a:prstGeom prst="rect">
            <a:avLst/>
          </a:prstGeom>
        </p:spPr>
      </p:pic>
      <p:pic>
        <p:nvPicPr>
          <p:cNvPr id="9" name="Picture 8">
            <a:extLst>
              <a:ext uri="{FF2B5EF4-FFF2-40B4-BE49-F238E27FC236}">
                <a16:creationId xmlns:a16="http://schemas.microsoft.com/office/drawing/2014/main" id="{44605A5E-128A-4837-BFB2-F2C964C41B83}"/>
              </a:ext>
            </a:extLst>
          </p:cNvPr>
          <p:cNvPicPr>
            <a:picLocks noChangeAspect="1"/>
          </p:cNvPicPr>
          <p:nvPr/>
        </p:nvPicPr>
        <p:blipFill rotWithShape="1">
          <a:blip r:embed="rId2"/>
          <a:srcRect l="32422" t="76619" r="44138"/>
          <a:stretch/>
        </p:blipFill>
        <p:spPr>
          <a:xfrm>
            <a:off x="8718993" y="2642610"/>
            <a:ext cx="3083161" cy="672381"/>
          </a:xfrm>
          <a:prstGeom prst="rect">
            <a:avLst/>
          </a:prstGeom>
        </p:spPr>
      </p:pic>
      <p:pic>
        <p:nvPicPr>
          <p:cNvPr id="11" name="Picture 10">
            <a:extLst>
              <a:ext uri="{FF2B5EF4-FFF2-40B4-BE49-F238E27FC236}">
                <a16:creationId xmlns:a16="http://schemas.microsoft.com/office/drawing/2014/main" id="{D5EBC622-1808-477A-B3EE-08F5B4CC171D}"/>
              </a:ext>
            </a:extLst>
          </p:cNvPr>
          <p:cNvPicPr>
            <a:picLocks noChangeAspect="1"/>
          </p:cNvPicPr>
          <p:nvPr/>
        </p:nvPicPr>
        <p:blipFill>
          <a:blip r:embed="rId3"/>
          <a:stretch>
            <a:fillRect/>
          </a:stretch>
        </p:blipFill>
        <p:spPr>
          <a:xfrm>
            <a:off x="9167850" y="3809245"/>
            <a:ext cx="2185445" cy="1555809"/>
          </a:xfrm>
          <a:prstGeom prst="rect">
            <a:avLst/>
          </a:prstGeom>
        </p:spPr>
      </p:pic>
    </p:spTree>
    <p:extLst>
      <p:ext uri="{BB962C8B-B14F-4D97-AF65-F5344CB8AC3E}">
        <p14:creationId xmlns:p14="http://schemas.microsoft.com/office/powerpoint/2010/main" val="214795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p12">
            <a:extLst>
              <a:ext uri="{FF2B5EF4-FFF2-40B4-BE49-F238E27FC236}">
                <a16:creationId xmlns:a16="http://schemas.microsoft.com/office/drawing/2014/main" id="{67AE7DF5-591A-41E5-9BF5-2D2E9975B8F4}"/>
              </a:ext>
            </a:extLst>
          </p:cNvPr>
          <p:cNvSpPr txBox="1">
            <a:spLocks noGrp="1"/>
          </p:cNvSpPr>
          <p:nvPr>
            <p:ph type="title"/>
          </p:nvPr>
        </p:nvSpPr>
        <p:spPr>
          <a:xfrm>
            <a:off x="415600" y="422583"/>
            <a:ext cx="11360700" cy="10953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526870"/>
              </a:buClr>
              <a:buSzPts val="3000"/>
              <a:buFont typeface="Calibri"/>
              <a:buNone/>
            </a:pPr>
            <a:r>
              <a:rPr lang="en" sz="5400" b="0" i="0" u="none" strike="noStrike" cap="none" dirty="0">
                <a:solidFill>
                  <a:srgbClr val="526870"/>
                </a:solidFill>
                <a:latin typeface="Calibri"/>
                <a:ea typeface="Calibri"/>
                <a:cs typeface="Calibri"/>
                <a:sym typeface="Calibri"/>
              </a:rPr>
              <a:t>Markets Served</a:t>
            </a:r>
            <a:endParaRPr sz="5400" b="0" i="0" u="none" strike="noStrike" cap="none" dirty="0">
              <a:solidFill>
                <a:srgbClr val="526870"/>
              </a:solidFill>
              <a:latin typeface="Calibri"/>
              <a:ea typeface="Calibri"/>
              <a:cs typeface="Calibri"/>
              <a:sym typeface="Calibri"/>
            </a:endParaRPr>
          </a:p>
        </p:txBody>
      </p:sp>
      <p:sp>
        <p:nvSpPr>
          <p:cNvPr id="4" name="Google Shape;66;p12">
            <a:extLst>
              <a:ext uri="{FF2B5EF4-FFF2-40B4-BE49-F238E27FC236}">
                <a16:creationId xmlns:a16="http://schemas.microsoft.com/office/drawing/2014/main" id="{4B86A552-7B47-4C8C-AD90-61E52858EAA0}"/>
              </a:ext>
            </a:extLst>
          </p:cNvPr>
          <p:cNvSpPr txBox="1">
            <a:spLocks/>
          </p:cNvSpPr>
          <p:nvPr/>
        </p:nvSpPr>
        <p:spPr>
          <a:xfrm>
            <a:off x="480300" y="1630025"/>
            <a:ext cx="7955362" cy="477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1800"/>
            </a:pPr>
            <a:r>
              <a:rPr lang="en-US" sz="2400" dirty="0">
                <a:solidFill>
                  <a:srgbClr val="FFFFFF"/>
                </a:solidFill>
                <a:latin typeface="Calibri"/>
                <a:ea typeface="Calibri"/>
                <a:cs typeface="Calibri"/>
                <a:sym typeface="Calibri"/>
              </a:rPr>
              <a:t>Government Solutions: MIL-STD-810G certified products to both US and Allied militaries. Combat-proven solutions have been deployed globally in man portable, vehicle and basing configurations.</a:t>
            </a:r>
          </a:p>
          <a:p>
            <a:pPr>
              <a:lnSpc>
                <a:spcPct val="90000"/>
              </a:lnSpc>
              <a:spcBef>
                <a:spcPts val="2133"/>
              </a:spcBef>
              <a:buClr>
                <a:srgbClr val="FFFFFF"/>
              </a:buClr>
              <a:buSzPts val="1800"/>
            </a:pPr>
            <a:r>
              <a:rPr lang="en-US" sz="2400" dirty="0">
                <a:solidFill>
                  <a:srgbClr val="FFFFFF"/>
                </a:solidFill>
                <a:latin typeface="Calibri"/>
                <a:ea typeface="Calibri"/>
                <a:cs typeface="Calibri"/>
                <a:sym typeface="Calibri"/>
              </a:rPr>
              <a:t>Commercial Designs: Our custom technology and engineering expertise provide quick understanding and response to your application needs in power, supporting electronics and performance under varying environmental conditions.</a:t>
            </a:r>
          </a:p>
          <a:p>
            <a:pPr>
              <a:lnSpc>
                <a:spcPct val="90000"/>
              </a:lnSpc>
              <a:spcBef>
                <a:spcPts val="2133"/>
              </a:spcBef>
              <a:spcAft>
                <a:spcPts val="2133"/>
              </a:spcAft>
              <a:buClr>
                <a:srgbClr val="FFFFFF"/>
              </a:buClr>
              <a:buSzPts val="1800"/>
            </a:pPr>
            <a:r>
              <a:rPr lang="en-US" sz="2400" dirty="0">
                <a:solidFill>
                  <a:srgbClr val="FFFFFF"/>
                </a:solidFill>
                <a:latin typeface="Calibri"/>
                <a:ea typeface="Calibri"/>
                <a:cs typeface="Calibri"/>
                <a:sym typeface="Calibri"/>
              </a:rPr>
              <a:t>Consumers Directly: Through an international network of distributors, our customers receive cutting edge products designed and engineered to withstand the toughest tests under the most challenging conditions.</a:t>
            </a:r>
          </a:p>
        </p:txBody>
      </p:sp>
      <p:pic>
        <p:nvPicPr>
          <p:cNvPr id="6" name="Picture 2" descr="PowerFilm 2Kilowatt PowerShade Jakotas 1 cleaned2.tif">
            <a:extLst>
              <a:ext uri="{FF2B5EF4-FFF2-40B4-BE49-F238E27FC236}">
                <a16:creationId xmlns:a16="http://schemas.microsoft.com/office/drawing/2014/main" id="{2C338121-863F-41D5-B9CA-6B1B6F2C39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7637" y="1375987"/>
            <a:ext cx="2327701" cy="155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15B2386-E5D3-4A37-B11D-9D26985E4E37}"/>
              </a:ext>
            </a:extLst>
          </p:cNvPr>
          <p:cNvPicPr>
            <a:picLocks noChangeAspect="1"/>
          </p:cNvPicPr>
          <p:nvPr/>
        </p:nvPicPr>
        <p:blipFill>
          <a:blip r:embed="rId3"/>
          <a:stretch>
            <a:fillRect/>
          </a:stretch>
        </p:blipFill>
        <p:spPr>
          <a:xfrm>
            <a:off x="9073402" y="4868325"/>
            <a:ext cx="2331936" cy="1554235"/>
          </a:xfrm>
          <a:prstGeom prst="rect">
            <a:avLst/>
          </a:prstGeom>
        </p:spPr>
      </p:pic>
      <p:pic>
        <p:nvPicPr>
          <p:cNvPr id="2" name="Picture 1" descr="The front of a car&#10;&#10;Description automatically generated with low confidence">
            <a:extLst>
              <a:ext uri="{FF2B5EF4-FFF2-40B4-BE49-F238E27FC236}">
                <a16:creationId xmlns:a16="http://schemas.microsoft.com/office/drawing/2014/main" id="{35946149-C893-E240-0D18-4A9B5E9472C0}"/>
              </a:ext>
            </a:extLst>
          </p:cNvPr>
          <p:cNvPicPr>
            <a:picLocks noChangeAspect="1"/>
          </p:cNvPicPr>
          <p:nvPr/>
        </p:nvPicPr>
        <p:blipFill>
          <a:blip r:embed="rId4"/>
          <a:stretch>
            <a:fillRect/>
          </a:stretch>
        </p:blipFill>
        <p:spPr>
          <a:xfrm>
            <a:off x="9073402" y="3059760"/>
            <a:ext cx="2341359" cy="1647731"/>
          </a:xfrm>
          <a:prstGeom prst="rect">
            <a:avLst/>
          </a:prstGeom>
        </p:spPr>
      </p:pic>
    </p:spTree>
    <p:extLst>
      <p:ext uri="{BB962C8B-B14F-4D97-AF65-F5344CB8AC3E}">
        <p14:creationId xmlns:p14="http://schemas.microsoft.com/office/powerpoint/2010/main" val="80058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8BE5-9656-2C97-FD58-5EBD75119101}"/>
              </a:ext>
            </a:extLst>
          </p:cNvPr>
          <p:cNvSpPr>
            <a:spLocks noGrp="1"/>
          </p:cNvSpPr>
          <p:nvPr>
            <p:ph type="title"/>
          </p:nvPr>
        </p:nvSpPr>
        <p:spPr/>
        <p:txBody>
          <a:bodyPr/>
          <a:lstStyle/>
          <a:p>
            <a:r>
              <a:rPr lang="en-US" sz="5400" dirty="0"/>
              <a:t>Battery Issues in Low-Usage Vehicles</a:t>
            </a:r>
          </a:p>
        </p:txBody>
      </p:sp>
      <p:sp>
        <p:nvSpPr>
          <p:cNvPr id="5" name="Text Placeholder 4">
            <a:extLst>
              <a:ext uri="{FF2B5EF4-FFF2-40B4-BE49-F238E27FC236}">
                <a16:creationId xmlns:a16="http://schemas.microsoft.com/office/drawing/2014/main" id="{354376FF-577F-F30E-2924-946A2E08C968}"/>
              </a:ext>
            </a:extLst>
          </p:cNvPr>
          <p:cNvSpPr>
            <a:spLocks noGrp="1"/>
          </p:cNvSpPr>
          <p:nvPr>
            <p:ph type="body" idx="1"/>
          </p:nvPr>
        </p:nvSpPr>
        <p:spPr>
          <a:xfrm>
            <a:off x="415600" y="1536633"/>
            <a:ext cx="8232641" cy="4555200"/>
          </a:xfrm>
        </p:spPr>
        <p:txBody>
          <a:bodyPr/>
          <a:lstStyle/>
          <a:p>
            <a:pPr>
              <a:lnSpc>
                <a:spcPct val="100000"/>
              </a:lnSpc>
              <a:spcAft>
                <a:spcPts val="600"/>
              </a:spcAft>
              <a:buClr>
                <a:schemeClr val="bg1"/>
              </a:buClr>
            </a:pPr>
            <a:r>
              <a:rPr lang="en-US" dirty="0">
                <a:solidFill>
                  <a:schemeClr val="bg1"/>
                </a:solidFill>
              </a:rPr>
              <a:t>Battery failure is #1 part driver in frequency and #13 in cost for all Non-Misson Capable (NMC) orders*</a:t>
            </a:r>
          </a:p>
          <a:p>
            <a:pPr>
              <a:lnSpc>
                <a:spcPct val="100000"/>
              </a:lnSpc>
              <a:spcAft>
                <a:spcPts val="600"/>
              </a:spcAft>
              <a:buClr>
                <a:schemeClr val="bg1"/>
              </a:buClr>
            </a:pPr>
            <a:r>
              <a:rPr lang="en-US" dirty="0">
                <a:solidFill>
                  <a:schemeClr val="bg1"/>
                </a:solidFill>
              </a:rPr>
              <a:t>During FY 2016 DOD spent over $80M replacing 373,000 6T batteries*</a:t>
            </a:r>
          </a:p>
          <a:p>
            <a:pPr>
              <a:lnSpc>
                <a:spcPct val="100000"/>
              </a:lnSpc>
              <a:spcAft>
                <a:spcPts val="600"/>
              </a:spcAft>
              <a:buClr>
                <a:schemeClr val="bg1"/>
              </a:buClr>
            </a:pPr>
            <a:r>
              <a:rPr lang="en-US" dirty="0">
                <a:solidFill>
                  <a:schemeClr val="bg1"/>
                </a:solidFill>
              </a:rPr>
              <a:t>Average battery replacement interval is 13 months, but should be 6 to 8 years*</a:t>
            </a:r>
          </a:p>
          <a:p>
            <a:pPr>
              <a:lnSpc>
                <a:spcPct val="100000"/>
              </a:lnSpc>
              <a:spcAft>
                <a:spcPts val="600"/>
              </a:spcAft>
              <a:buClr>
                <a:schemeClr val="bg1"/>
              </a:buClr>
            </a:pPr>
            <a:r>
              <a:rPr lang="en-US" dirty="0">
                <a:solidFill>
                  <a:schemeClr val="bg1"/>
                </a:solidFill>
              </a:rPr>
              <a:t>Discharged and unbalanced vehicle batteries negatively affect a unit’s readiness, maintenance costs, logistics, disposal, and environmental impact*</a:t>
            </a:r>
          </a:p>
          <a:p>
            <a:pPr>
              <a:lnSpc>
                <a:spcPct val="100000"/>
              </a:lnSpc>
              <a:spcAft>
                <a:spcPts val="600"/>
              </a:spcAft>
              <a:buClr>
                <a:schemeClr val="bg1"/>
              </a:buClr>
            </a:pPr>
            <a:endParaRPr lang="en-US" dirty="0">
              <a:solidFill>
                <a:schemeClr val="bg1"/>
              </a:solidFill>
            </a:endParaRPr>
          </a:p>
        </p:txBody>
      </p:sp>
      <p:sp>
        <p:nvSpPr>
          <p:cNvPr id="6" name="TextBox 5">
            <a:extLst>
              <a:ext uri="{FF2B5EF4-FFF2-40B4-BE49-F238E27FC236}">
                <a16:creationId xmlns:a16="http://schemas.microsoft.com/office/drawing/2014/main" id="{F42EFECE-7548-8868-EE9D-1AF7C7CDD70C}"/>
              </a:ext>
            </a:extLst>
          </p:cNvPr>
          <p:cNvSpPr txBox="1"/>
          <p:nvPr/>
        </p:nvSpPr>
        <p:spPr>
          <a:xfrm>
            <a:off x="705080" y="6108790"/>
            <a:ext cx="7943161" cy="523220"/>
          </a:xfrm>
          <a:prstGeom prst="rect">
            <a:avLst/>
          </a:prstGeom>
          <a:noFill/>
        </p:spPr>
        <p:txBody>
          <a:bodyPr wrap="square" rtlCol="0">
            <a:spAutoFit/>
          </a:bodyPr>
          <a:lstStyle/>
          <a:p>
            <a:r>
              <a:rPr lang="en-US" dirty="0"/>
              <a:t>*</a:t>
            </a:r>
            <a:r>
              <a:rPr lang="en-US" dirty="0" err="1"/>
              <a:t>Luoto</a:t>
            </a:r>
            <a:r>
              <a:rPr lang="en-US" dirty="0"/>
              <a:t>, E.A., “Tactical Vehicle Solar Recharging”.  DAC-FA-22-0032-AORS 2020, CCDC DAC. September 2020</a:t>
            </a:r>
          </a:p>
        </p:txBody>
      </p:sp>
      <p:pic>
        <p:nvPicPr>
          <p:cNvPr id="8" name="Picture 7">
            <a:extLst>
              <a:ext uri="{FF2B5EF4-FFF2-40B4-BE49-F238E27FC236}">
                <a16:creationId xmlns:a16="http://schemas.microsoft.com/office/drawing/2014/main" id="{51F2D108-EE71-EDE2-AEF7-2666F73ABAF1}"/>
              </a:ext>
            </a:extLst>
          </p:cNvPr>
          <p:cNvPicPr>
            <a:picLocks noChangeAspect="1"/>
          </p:cNvPicPr>
          <p:nvPr/>
        </p:nvPicPr>
        <p:blipFill rotWithShape="1">
          <a:blip r:embed="rId2"/>
          <a:srcRect l="21619"/>
          <a:stretch/>
        </p:blipFill>
        <p:spPr>
          <a:xfrm>
            <a:off x="8817560" y="2007220"/>
            <a:ext cx="3066038" cy="3299715"/>
          </a:xfrm>
          <a:prstGeom prst="rect">
            <a:avLst/>
          </a:prstGeom>
        </p:spPr>
      </p:pic>
      <p:sp>
        <p:nvSpPr>
          <p:cNvPr id="10" name="TextBox 9">
            <a:extLst>
              <a:ext uri="{FF2B5EF4-FFF2-40B4-BE49-F238E27FC236}">
                <a16:creationId xmlns:a16="http://schemas.microsoft.com/office/drawing/2014/main" id="{57EDCDCC-E8BD-D5D2-978E-30F912941F0F}"/>
              </a:ext>
            </a:extLst>
          </p:cNvPr>
          <p:cNvSpPr txBox="1"/>
          <p:nvPr/>
        </p:nvSpPr>
        <p:spPr>
          <a:xfrm>
            <a:off x="8817560" y="5306935"/>
            <a:ext cx="3066038" cy="738664"/>
          </a:xfrm>
          <a:prstGeom prst="rect">
            <a:avLst/>
          </a:prstGeom>
          <a:noFill/>
        </p:spPr>
        <p:txBody>
          <a:bodyPr wrap="square">
            <a:spAutoFit/>
          </a:bodyPr>
          <a:lstStyle/>
          <a:p>
            <a:r>
              <a:rPr lang="en-US" dirty="0"/>
              <a:t>https://oshkoshdefense.com/vehicles/medium-tactical-vehicles/fmtv/fmtv-a2/</a:t>
            </a:r>
          </a:p>
        </p:txBody>
      </p:sp>
    </p:spTree>
    <p:extLst>
      <p:ext uri="{BB962C8B-B14F-4D97-AF65-F5344CB8AC3E}">
        <p14:creationId xmlns:p14="http://schemas.microsoft.com/office/powerpoint/2010/main" val="393013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D74B-45A1-4B8C-AB7B-C376D2C7C549}"/>
              </a:ext>
            </a:extLst>
          </p:cNvPr>
          <p:cNvSpPr>
            <a:spLocks noGrp="1"/>
          </p:cNvSpPr>
          <p:nvPr>
            <p:ph type="title"/>
          </p:nvPr>
        </p:nvSpPr>
        <p:spPr/>
        <p:txBody>
          <a:bodyPr/>
          <a:lstStyle/>
          <a:p>
            <a:r>
              <a:rPr lang="en" sz="5400" dirty="0">
                <a:solidFill>
                  <a:srgbClr val="526870"/>
                </a:solidFill>
                <a:latin typeface="Calibri" panose="020F0502020204030204" pitchFamily="34" charset="0"/>
                <a:cs typeface="Calibri" panose="020F0502020204030204" pitchFamily="34" charset="0"/>
              </a:rPr>
              <a:t>Why do Low-Usage Vehicles Suffer from Battery Failure?</a:t>
            </a:r>
            <a:endParaRPr lang="en-US" sz="5400" dirty="0"/>
          </a:p>
        </p:txBody>
      </p:sp>
      <p:sp>
        <p:nvSpPr>
          <p:cNvPr id="3" name="Text Placeholder 2">
            <a:extLst>
              <a:ext uri="{FF2B5EF4-FFF2-40B4-BE49-F238E27FC236}">
                <a16:creationId xmlns:a16="http://schemas.microsoft.com/office/drawing/2014/main" id="{3FAB5E1E-0076-4E8E-BEFA-9A735273D6E6}"/>
              </a:ext>
            </a:extLst>
          </p:cNvPr>
          <p:cNvSpPr>
            <a:spLocks noGrp="1"/>
          </p:cNvSpPr>
          <p:nvPr>
            <p:ph type="body" idx="1"/>
          </p:nvPr>
        </p:nvSpPr>
        <p:spPr>
          <a:xfrm>
            <a:off x="838200" y="1948390"/>
            <a:ext cx="5712912" cy="4228573"/>
          </a:xfrm>
        </p:spPr>
        <p:txBody>
          <a:bodyPr/>
          <a:lstStyle/>
          <a:p>
            <a:pPr>
              <a:buClr>
                <a:schemeClr val="bg1"/>
              </a:buClr>
            </a:pPr>
            <a:r>
              <a:rPr lang="en-US" dirty="0">
                <a:solidFill>
                  <a:schemeClr val="bg1"/>
                </a:solidFill>
              </a:rPr>
              <a:t>Parasitic draws on vehicles deplete and unbalance sets of batteries</a:t>
            </a:r>
          </a:p>
          <a:p>
            <a:pPr>
              <a:buClr>
                <a:schemeClr val="bg1"/>
              </a:buClr>
            </a:pPr>
            <a:r>
              <a:rPr lang="en-US" dirty="0">
                <a:solidFill>
                  <a:schemeClr val="bg1"/>
                </a:solidFill>
              </a:rPr>
              <a:t>Lifetime dependent on Depth of Discharge (DOD) of batteries</a:t>
            </a:r>
          </a:p>
          <a:p>
            <a:pPr>
              <a:buClr>
                <a:schemeClr val="bg1"/>
              </a:buClr>
            </a:pPr>
            <a:r>
              <a:rPr lang="en-US" dirty="0">
                <a:solidFill>
                  <a:schemeClr val="bg1"/>
                </a:solidFill>
              </a:rPr>
              <a:t>Hawker 6T Datasheet*</a:t>
            </a:r>
          </a:p>
          <a:p>
            <a:pPr lvl="1">
              <a:buClr>
                <a:schemeClr val="bg1"/>
              </a:buClr>
            </a:pPr>
            <a:r>
              <a:rPr lang="en-US" dirty="0">
                <a:solidFill>
                  <a:schemeClr val="bg1"/>
                </a:solidFill>
              </a:rPr>
              <a:t>40% DOD =&gt; 900+ cycles</a:t>
            </a:r>
          </a:p>
          <a:p>
            <a:pPr lvl="1">
              <a:buClr>
                <a:schemeClr val="bg1"/>
              </a:buClr>
            </a:pPr>
            <a:r>
              <a:rPr lang="en-US" dirty="0">
                <a:solidFill>
                  <a:schemeClr val="bg1"/>
                </a:solidFill>
              </a:rPr>
              <a:t>100% DOD =&gt; 180+ cycles</a:t>
            </a:r>
          </a:p>
        </p:txBody>
      </p:sp>
      <p:pic>
        <p:nvPicPr>
          <p:cNvPr id="8" name="Picture 7">
            <a:extLst>
              <a:ext uri="{FF2B5EF4-FFF2-40B4-BE49-F238E27FC236}">
                <a16:creationId xmlns:a16="http://schemas.microsoft.com/office/drawing/2014/main" id="{83390719-2C86-B993-B9B6-C73F0B0D38D0}"/>
              </a:ext>
            </a:extLst>
          </p:cNvPr>
          <p:cNvPicPr>
            <a:picLocks noChangeAspect="1"/>
          </p:cNvPicPr>
          <p:nvPr/>
        </p:nvPicPr>
        <p:blipFill>
          <a:blip r:embed="rId3"/>
          <a:stretch>
            <a:fillRect/>
          </a:stretch>
        </p:blipFill>
        <p:spPr>
          <a:xfrm>
            <a:off x="6715817" y="1948390"/>
            <a:ext cx="4637983" cy="3825089"/>
          </a:xfrm>
          <a:prstGeom prst="rect">
            <a:avLst/>
          </a:prstGeom>
        </p:spPr>
      </p:pic>
      <p:sp>
        <p:nvSpPr>
          <p:cNvPr id="5" name="TextBox 4">
            <a:extLst>
              <a:ext uri="{FF2B5EF4-FFF2-40B4-BE49-F238E27FC236}">
                <a16:creationId xmlns:a16="http://schemas.microsoft.com/office/drawing/2014/main" id="{86F15E66-9EA6-BC16-719C-EB48344B4CD1}"/>
              </a:ext>
            </a:extLst>
          </p:cNvPr>
          <p:cNvSpPr txBox="1"/>
          <p:nvPr/>
        </p:nvSpPr>
        <p:spPr>
          <a:xfrm>
            <a:off x="613175" y="5773479"/>
            <a:ext cx="5591005" cy="738664"/>
          </a:xfrm>
          <a:prstGeom prst="rect">
            <a:avLst/>
          </a:prstGeom>
          <a:noFill/>
        </p:spPr>
        <p:txBody>
          <a:bodyPr wrap="square">
            <a:spAutoFit/>
          </a:bodyPr>
          <a:lstStyle/>
          <a:p>
            <a:r>
              <a:rPr lang="en-US" dirty="0"/>
              <a:t>*https://hawkerbattery.com/wp-content/uploads/2020/06/Hawker-Armasafe-Plus-6TAGM-battery-Data-Sheet-Low-Res.pdf – Hawker 6T datasheet</a:t>
            </a:r>
          </a:p>
        </p:txBody>
      </p:sp>
      <p:sp>
        <p:nvSpPr>
          <p:cNvPr id="7" name="TextBox 6">
            <a:extLst>
              <a:ext uri="{FF2B5EF4-FFF2-40B4-BE49-F238E27FC236}">
                <a16:creationId xmlns:a16="http://schemas.microsoft.com/office/drawing/2014/main" id="{B915264A-ACA6-5E03-EEC1-EBAA94CD3073}"/>
              </a:ext>
            </a:extLst>
          </p:cNvPr>
          <p:cNvSpPr txBox="1"/>
          <p:nvPr/>
        </p:nvSpPr>
        <p:spPr>
          <a:xfrm>
            <a:off x="6715817" y="5773479"/>
            <a:ext cx="5247140" cy="523220"/>
          </a:xfrm>
          <a:prstGeom prst="rect">
            <a:avLst/>
          </a:prstGeom>
          <a:noFill/>
        </p:spPr>
        <p:txBody>
          <a:bodyPr wrap="square">
            <a:spAutoFit/>
          </a:bodyPr>
          <a:lstStyle/>
          <a:p>
            <a:r>
              <a:rPr lang="en-US" dirty="0"/>
              <a:t>https://greensarawak.com/wp-content/uploads/2017/12/deapthofdischargeandcyclelife.jpg </a:t>
            </a:r>
          </a:p>
        </p:txBody>
      </p:sp>
    </p:spTree>
    <p:extLst>
      <p:ext uri="{BB962C8B-B14F-4D97-AF65-F5344CB8AC3E}">
        <p14:creationId xmlns:p14="http://schemas.microsoft.com/office/powerpoint/2010/main" val="190398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06DF02-0C33-4B5D-989E-7942D00347FE}"/>
              </a:ext>
            </a:extLst>
          </p:cNvPr>
          <p:cNvSpPr>
            <a:spLocks noGrp="1"/>
          </p:cNvSpPr>
          <p:nvPr>
            <p:ph type="title"/>
          </p:nvPr>
        </p:nvSpPr>
        <p:spPr/>
        <p:txBody>
          <a:bodyPr/>
          <a:lstStyle/>
          <a:p>
            <a:r>
              <a:rPr lang="en-US" sz="5400" dirty="0"/>
              <a:t>Impact of Extending Battery Life</a:t>
            </a:r>
          </a:p>
        </p:txBody>
      </p:sp>
      <p:pic>
        <p:nvPicPr>
          <p:cNvPr id="6" name="Picture 5">
            <a:extLst>
              <a:ext uri="{FF2B5EF4-FFF2-40B4-BE49-F238E27FC236}">
                <a16:creationId xmlns:a16="http://schemas.microsoft.com/office/drawing/2014/main" id="{C2A4BDCA-CCAF-30DF-2AA7-C3FC0E6B9EAB}"/>
              </a:ext>
            </a:extLst>
          </p:cNvPr>
          <p:cNvPicPr>
            <a:picLocks noChangeAspect="1"/>
          </p:cNvPicPr>
          <p:nvPr/>
        </p:nvPicPr>
        <p:blipFill>
          <a:blip r:embed="rId2"/>
          <a:stretch>
            <a:fillRect/>
          </a:stretch>
        </p:blipFill>
        <p:spPr>
          <a:xfrm>
            <a:off x="1276121" y="1537751"/>
            <a:ext cx="9639758" cy="4582056"/>
          </a:xfrm>
          <a:prstGeom prst="rect">
            <a:avLst/>
          </a:prstGeom>
        </p:spPr>
      </p:pic>
      <p:sp>
        <p:nvSpPr>
          <p:cNvPr id="10" name="TextBox 9">
            <a:extLst>
              <a:ext uri="{FF2B5EF4-FFF2-40B4-BE49-F238E27FC236}">
                <a16:creationId xmlns:a16="http://schemas.microsoft.com/office/drawing/2014/main" id="{A36521FA-73AB-E1BF-054A-F9A15FECC243}"/>
              </a:ext>
            </a:extLst>
          </p:cNvPr>
          <p:cNvSpPr txBox="1"/>
          <p:nvPr/>
        </p:nvSpPr>
        <p:spPr>
          <a:xfrm>
            <a:off x="1276121" y="6119807"/>
            <a:ext cx="7943161" cy="523220"/>
          </a:xfrm>
          <a:prstGeom prst="rect">
            <a:avLst/>
          </a:prstGeom>
          <a:noFill/>
        </p:spPr>
        <p:txBody>
          <a:bodyPr wrap="square" rtlCol="0">
            <a:spAutoFit/>
          </a:bodyPr>
          <a:lstStyle/>
          <a:p>
            <a:r>
              <a:rPr lang="en-US" dirty="0"/>
              <a:t>*</a:t>
            </a:r>
            <a:r>
              <a:rPr lang="en-US" dirty="0" err="1"/>
              <a:t>Luoto</a:t>
            </a:r>
            <a:r>
              <a:rPr lang="en-US" dirty="0"/>
              <a:t>, E.A., “Tactical Vehicle Solar Recharging”.  DAC-FA-22-0032-AORS 2020, CCDC DAC. September 2020</a:t>
            </a:r>
          </a:p>
        </p:txBody>
      </p:sp>
    </p:spTree>
    <p:extLst>
      <p:ext uri="{BB962C8B-B14F-4D97-AF65-F5344CB8AC3E}">
        <p14:creationId xmlns:p14="http://schemas.microsoft.com/office/powerpoint/2010/main" val="366082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830680-2160-4FBB-A067-40FFE654DC98}"/>
              </a:ext>
            </a:extLst>
          </p:cNvPr>
          <p:cNvSpPr>
            <a:spLocks noGrp="1"/>
          </p:cNvSpPr>
          <p:nvPr>
            <p:ph type="title"/>
          </p:nvPr>
        </p:nvSpPr>
        <p:spPr/>
        <p:txBody>
          <a:bodyPr/>
          <a:lstStyle/>
          <a:p>
            <a:r>
              <a:rPr lang="en-US" sz="5400" dirty="0"/>
              <a:t>Solar System Requirements</a:t>
            </a:r>
          </a:p>
        </p:txBody>
      </p:sp>
      <p:sp>
        <p:nvSpPr>
          <p:cNvPr id="7" name="Text Placeholder 6">
            <a:extLst>
              <a:ext uri="{FF2B5EF4-FFF2-40B4-BE49-F238E27FC236}">
                <a16:creationId xmlns:a16="http://schemas.microsoft.com/office/drawing/2014/main" id="{BDC90C6A-B8D4-484B-843F-5B05A0C54983}"/>
              </a:ext>
            </a:extLst>
          </p:cNvPr>
          <p:cNvSpPr>
            <a:spLocks noGrp="1"/>
          </p:cNvSpPr>
          <p:nvPr>
            <p:ph type="body" idx="1"/>
          </p:nvPr>
        </p:nvSpPr>
        <p:spPr>
          <a:xfrm>
            <a:off x="838199" y="1825625"/>
            <a:ext cx="10515600" cy="4351338"/>
          </a:xfrm>
        </p:spPr>
        <p:txBody>
          <a:bodyPr/>
          <a:lstStyle/>
          <a:p>
            <a:pPr>
              <a:buClr>
                <a:schemeClr val="bg1"/>
              </a:buClr>
            </a:pPr>
            <a:r>
              <a:rPr lang="en-US" dirty="0">
                <a:solidFill>
                  <a:schemeClr val="bg1"/>
                </a:solidFill>
              </a:rPr>
              <a:t>Maximum desired time to recharge a vehicle battery system from 0% SOC to 100% SOC is 60 days</a:t>
            </a:r>
          </a:p>
          <a:p>
            <a:pPr lvl="1">
              <a:buClr>
                <a:schemeClr val="bg1"/>
              </a:buClr>
            </a:pPr>
            <a:r>
              <a:rPr lang="en-US" dirty="0">
                <a:solidFill>
                  <a:schemeClr val="bg1"/>
                </a:solidFill>
              </a:rPr>
              <a:t>Requires 5-25W of solar per 120AH Hawker Battery</a:t>
            </a:r>
          </a:p>
          <a:p>
            <a:pPr lvl="1">
              <a:buClr>
                <a:schemeClr val="bg1"/>
              </a:buClr>
            </a:pPr>
            <a:r>
              <a:rPr lang="en-US" dirty="0">
                <a:solidFill>
                  <a:schemeClr val="bg1"/>
                </a:solidFill>
              </a:rPr>
              <a:t>20W system in southern US</a:t>
            </a:r>
          </a:p>
          <a:p>
            <a:pPr lvl="1">
              <a:buClr>
                <a:schemeClr val="bg1"/>
              </a:buClr>
            </a:pPr>
            <a:r>
              <a:rPr lang="en-US" dirty="0">
                <a:solidFill>
                  <a:schemeClr val="bg1"/>
                </a:solidFill>
              </a:rPr>
              <a:t>50W system anywhere in CONUS</a:t>
            </a:r>
          </a:p>
          <a:p>
            <a:pPr lvl="1">
              <a:buClr>
                <a:schemeClr val="bg1"/>
              </a:buClr>
            </a:pPr>
            <a:r>
              <a:rPr lang="en-US" dirty="0">
                <a:solidFill>
                  <a:schemeClr val="bg1"/>
                </a:solidFill>
              </a:rPr>
              <a:t>100W system farther north like Alaska</a:t>
            </a:r>
          </a:p>
          <a:p>
            <a:pPr>
              <a:buClr>
                <a:schemeClr val="bg1"/>
              </a:buClr>
            </a:pPr>
            <a:r>
              <a:rPr lang="en-US" dirty="0">
                <a:solidFill>
                  <a:schemeClr val="bg1"/>
                </a:solidFill>
              </a:rPr>
              <a:t>Charge controller</a:t>
            </a:r>
          </a:p>
          <a:p>
            <a:pPr lvl="1">
              <a:buClr>
                <a:schemeClr val="bg1"/>
              </a:buClr>
            </a:pPr>
            <a:r>
              <a:rPr lang="en-US" dirty="0">
                <a:solidFill>
                  <a:schemeClr val="bg1"/>
                </a:solidFill>
              </a:rPr>
              <a:t>Maximum Power Point Tracking (MPPT) preferred</a:t>
            </a:r>
          </a:p>
          <a:p>
            <a:pPr lvl="1">
              <a:buClr>
                <a:schemeClr val="bg1"/>
              </a:buClr>
            </a:pPr>
            <a:r>
              <a:rPr lang="en-US" dirty="0">
                <a:solidFill>
                  <a:schemeClr val="bg1"/>
                </a:solidFill>
              </a:rPr>
              <a:t>Available with built in battery balancing</a:t>
            </a:r>
          </a:p>
          <a:p>
            <a:pPr lvl="1">
              <a:buClr>
                <a:schemeClr val="bg1"/>
              </a:buClr>
            </a:pPr>
            <a:r>
              <a:rPr lang="en-US" dirty="0">
                <a:solidFill>
                  <a:schemeClr val="bg1"/>
                </a:solidFill>
              </a:rPr>
              <a:t>Waterproofing required</a:t>
            </a:r>
          </a:p>
          <a:p>
            <a:pPr lvl="1">
              <a:buClr>
                <a:schemeClr val="bg1"/>
              </a:buClr>
            </a:pPr>
            <a:endParaRPr lang="en-US" dirty="0">
              <a:solidFill>
                <a:schemeClr val="bg1"/>
              </a:solidFill>
            </a:endParaRPr>
          </a:p>
        </p:txBody>
      </p:sp>
      <p:pic>
        <p:nvPicPr>
          <p:cNvPr id="3" name="Picture 2">
            <a:extLst>
              <a:ext uri="{FF2B5EF4-FFF2-40B4-BE49-F238E27FC236}">
                <a16:creationId xmlns:a16="http://schemas.microsoft.com/office/drawing/2014/main" id="{DAE852BD-09FE-D74D-2E6C-AF061D7594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599" y="2971641"/>
            <a:ext cx="2743200" cy="2059305"/>
          </a:xfrm>
          <a:prstGeom prst="rect">
            <a:avLst/>
          </a:prstGeom>
          <a:noFill/>
          <a:ln>
            <a:noFill/>
          </a:ln>
        </p:spPr>
      </p:pic>
    </p:spTree>
    <p:extLst>
      <p:ext uri="{BB962C8B-B14F-4D97-AF65-F5344CB8AC3E}">
        <p14:creationId xmlns:p14="http://schemas.microsoft.com/office/powerpoint/2010/main" val="52745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256E6A-9E17-8C77-30F4-53FE8806880D}"/>
              </a:ext>
            </a:extLst>
          </p:cNvPr>
          <p:cNvSpPr>
            <a:spLocks noGrp="1"/>
          </p:cNvSpPr>
          <p:nvPr>
            <p:ph type="title"/>
          </p:nvPr>
        </p:nvSpPr>
        <p:spPr/>
        <p:txBody>
          <a:bodyPr/>
          <a:lstStyle/>
          <a:p>
            <a:r>
              <a:rPr lang="en-US" sz="5400" dirty="0"/>
              <a:t>Solutions Available from </a:t>
            </a:r>
            <a:r>
              <a:rPr lang="en-US" sz="5400" dirty="0" err="1"/>
              <a:t>PowerFilm</a:t>
            </a:r>
            <a:endParaRPr lang="en-US" sz="5400" dirty="0"/>
          </a:p>
        </p:txBody>
      </p:sp>
      <p:sp>
        <p:nvSpPr>
          <p:cNvPr id="6" name="Text Placeholder 5">
            <a:extLst>
              <a:ext uri="{FF2B5EF4-FFF2-40B4-BE49-F238E27FC236}">
                <a16:creationId xmlns:a16="http://schemas.microsoft.com/office/drawing/2014/main" id="{FF4A46DC-E417-045B-9886-14162AD5079D}"/>
              </a:ext>
            </a:extLst>
          </p:cNvPr>
          <p:cNvSpPr>
            <a:spLocks noGrp="1"/>
          </p:cNvSpPr>
          <p:nvPr>
            <p:ph type="body" idx="1"/>
          </p:nvPr>
        </p:nvSpPr>
        <p:spPr/>
        <p:txBody>
          <a:bodyPr/>
          <a:lstStyle/>
          <a:p>
            <a:endParaRPr lang="en-US" dirty="0"/>
          </a:p>
        </p:txBody>
      </p:sp>
      <p:pic>
        <p:nvPicPr>
          <p:cNvPr id="8" name="Picture 7">
            <a:extLst>
              <a:ext uri="{FF2B5EF4-FFF2-40B4-BE49-F238E27FC236}">
                <a16:creationId xmlns:a16="http://schemas.microsoft.com/office/drawing/2014/main" id="{669D5848-9E95-CD0B-2967-23CC2A63B6C2}"/>
              </a:ext>
            </a:extLst>
          </p:cNvPr>
          <p:cNvPicPr>
            <a:picLocks noChangeAspect="1"/>
          </p:cNvPicPr>
          <p:nvPr/>
        </p:nvPicPr>
        <p:blipFill>
          <a:blip r:embed="rId2"/>
          <a:stretch>
            <a:fillRect/>
          </a:stretch>
        </p:blipFill>
        <p:spPr>
          <a:xfrm>
            <a:off x="5801794" y="1570436"/>
            <a:ext cx="5974606" cy="4634602"/>
          </a:xfrm>
          <a:prstGeom prst="rect">
            <a:avLst/>
          </a:prstGeom>
        </p:spPr>
      </p:pic>
      <p:pic>
        <p:nvPicPr>
          <p:cNvPr id="10" name="Picture 9">
            <a:extLst>
              <a:ext uri="{FF2B5EF4-FFF2-40B4-BE49-F238E27FC236}">
                <a16:creationId xmlns:a16="http://schemas.microsoft.com/office/drawing/2014/main" id="{F505D917-051E-E66D-A406-5214B9B644FB}"/>
              </a:ext>
            </a:extLst>
          </p:cNvPr>
          <p:cNvPicPr>
            <a:picLocks noChangeAspect="1"/>
          </p:cNvPicPr>
          <p:nvPr/>
        </p:nvPicPr>
        <p:blipFill>
          <a:blip r:embed="rId3"/>
          <a:stretch>
            <a:fillRect/>
          </a:stretch>
        </p:blipFill>
        <p:spPr>
          <a:xfrm>
            <a:off x="415600" y="2188868"/>
            <a:ext cx="5330581" cy="3397737"/>
          </a:xfrm>
          <a:prstGeom prst="rect">
            <a:avLst/>
          </a:prstGeom>
        </p:spPr>
      </p:pic>
    </p:spTree>
    <p:extLst>
      <p:ext uri="{BB962C8B-B14F-4D97-AF65-F5344CB8AC3E}">
        <p14:creationId xmlns:p14="http://schemas.microsoft.com/office/powerpoint/2010/main" val="193186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595B-53C1-471F-BCB7-B4527201EDD2}"/>
              </a:ext>
            </a:extLst>
          </p:cNvPr>
          <p:cNvSpPr>
            <a:spLocks noGrp="1"/>
          </p:cNvSpPr>
          <p:nvPr>
            <p:ph type="title"/>
          </p:nvPr>
        </p:nvSpPr>
        <p:spPr/>
        <p:txBody>
          <a:bodyPr/>
          <a:lstStyle/>
          <a:p>
            <a:r>
              <a:rPr lang="en-US" sz="5400" dirty="0"/>
              <a:t>Charge Controller</a:t>
            </a:r>
          </a:p>
        </p:txBody>
      </p:sp>
      <p:sp>
        <p:nvSpPr>
          <p:cNvPr id="3" name="Text Placeholder 2">
            <a:extLst>
              <a:ext uri="{FF2B5EF4-FFF2-40B4-BE49-F238E27FC236}">
                <a16:creationId xmlns:a16="http://schemas.microsoft.com/office/drawing/2014/main" id="{794A6F50-52A2-404F-AD34-8C18031A40AD}"/>
              </a:ext>
            </a:extLst>
          </p:cNvPr>
          <p:cNvSpPr>
            <a:spLocks noGrp="1"/>
          </p:cNvSpPr>
          <p:nvPr>
            <p:ph type="body" idx="1"/>
          </p:nvPr>
        </p:nvSpPr>
        <p:spPr>
          <a:xfrm>
            <a:off x="838200" y="1690688"/>
            <a:ext cx="10515600" cy="4351338"/>
          </a:xfrm>
        </p:spPr>
        <p:txBody>
          <a:bodyPr/>
          <a:lstStyle/>
          <a:p>
            <a:pPr>
              <a:buClr>
                <a:schemeClr val="bg1"/>
              </a:buClr>
            </a:pPr>
            <a:r>
              <a:rPr lang="en-US" dirty="0">
                <a:solidFill>
                  <a:schemeClr val="bg1"/>
                </a:solidFill>
              </a:rPr>
              <a:t>Integrated into junction box on panel for easy installation and lower cost vs additional component to mount</a:t>
            </a:r>
          </a:p>
          <a:p>
            <a:pPr>
              <a:buClr>
                <a:schemeClr val="bg1"/>
              </a:buClr>
            </a:pPr>
            <a:r>
              <a:rPr lang="en-US" dirty="0">
                <a:solidFill>
                  <a:schemeClr val="bg1"/>
                </a:solidFill>
              </a:rPr>
              <a:t>Mechanically connected to panel vs glued</a:t>
            </a:r>
          </a:p>
          <a:p>
            <a:pPr>
              <a:buClr>
                <a:schemeClr val="bg1"/>
              </a:buClr>
            </a:pPr>
            <a:r>
              <a:rPr lang="en-US" dirty="0">
                <a:solidFill>
                  <a:schemeClr val="bg1"/>
                </a:solidFill>
              </a:rPr>
              <a:t>Customer specified connectors</a:t>
            </a:r>
          </a:p>
          <a:p>
            <a:pPr>
              <a:buClr>
                <a:schemeClr val="bg1"/>
              </a:buClr>
            </a:pPr>
            <a:r>
              <a:rPr lang="en-US" dirty="0">
                <a:solidFill>
                  <a:schemeClr val="bg1"/>
                </a:solidFill>
              </a:rPr>
              <a:t>Short circuit protected</a:t>
            </a:r>
          </a:p>
          <a:p>
            <a:pPr>
              <a:buClr>
                <a:schemeClr val="bg1"/>
              </a:buClr>
            </a:pPr>
            <a:r>
              <a:rPr lang="en-US" dirty="0">
                <a:solidFill>
                  <a:schemeClr val="bg1"/>
                </a:solidFill>
              </a:rPr>
              <a:t>Maximum Power Point Tracking (MPPT) yields 30% more power over entire battery voltage range vs Pulse Wave Modulation (PWM) </a:t>
            </a:r>
          </a:p>
          <a:p>
            <a:pPr>
              <a:buClr>
                <a:schemeClr val="bg1"/>
              </a:buClr>
            </a:pPr>
            <a:r>
              <a:rPr lang="en-US" dirty="0">
                <a:solidFill>
                  <a:schemeClr val="bg1"/>
                </a:solidFill>
              </a:rPr>
              <a:t>Coroplast abrasion tape or double jacketed wires</a:t>
            </a:r>
          </a:p>
          <a:p>
            <a:pPr>
              <a:buClr>
                <a:schemeClr val="bg1"/>
              </a:buClr>
            </a:pPr>
            <a:r>
              <a:rPr lang="en-US" dirty="0">
                <a:solidFill>
                  <a:schemeClr val="bg1"/>
                </a:solidFill>
              </a:rPr>
              <a:t>Charge controller can include balancing of multiple batteries</a:t>
            </a:r>
          </a:p>
        </p:txBody>
      </p:sp>
      <p:pic>
        <p:nvPicPr>
          <p:cNvPr id="5" name="Picture 4">
            <a:extLst>
              <a:ext uri="{FF2B5EF4-FFF2-40B4-BE49-F238E27FC236}">
                <a16:creationId xmlns:a16="http://schemas.microsoft.com/office/drawing/2014/main" id="{B151EC4A-ADB9-48CC-844D-FD54A3E86BA2}"/>
              </a:ext>
            </a:extLst>
          </p:cNvPr>
          <p:cNvPicPr>
            <a:picLocks noChangeAspect="1"/>
          </p:cNvPicPr>
          <p:nvPr/>
        </p:nvPicPr>
        <p:blipFill rotWithShape="1">
          <a:blip r:embed="rId3"/>
          <a:srcRect l="15946" t="29396" r="74467" b="34809"/>
          <a:stretch/>
        </p:blipFill>
        <p:spPr>
          <a:xfrm rot="5400000">
            <a:off x="10259490" y="-216755"/>
            <a:ext cx="1235234" cy="2020187"/>
          </a:xfrm>
          <a:prstGeom prst="rect">
            <a:avLst/>
          </a:prstGeom>
        </p:spPr>
      </p:pic>
    </p:spTree>
    <p:extLst>
      <p:ext uri="{BB962C8B-B14F-4D97-AF65-F5344CB8AC3E}">
        <p14:creationId xmlns:p14="http://schemas.microsoft.com/office/powerpoint/2010/main" val="9221776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16718</TotalTime>
  <Words>853</Words>
  <Application>Microsoft Office PowerPoint</Application>
  <PresentationFormat>Widescreen</PresentationFormat>
  <Paragraphs>87</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Courier New</vt:lpstr>
      <vt:lpstr>Office Theme</vt:lpstr>
      <vt:lpstr>Elimination of Premature Combat Vehicle Battery Failure using Solar Charging</vt:lpstr>
      <vt:lpstr>Who is PowerFilm</vt:lpstr>
      <vt:lpstr>Markets Served</vt:lpstr>
      <vt:lpstr>Battery Issues in Low-Usage Vehicles</vt:lpstr>
      <vt:lpstr>Why do Low-Usage Vehicles Suffer from Battery Failure?</vt:lpstr>
      <vt:lpstr>Impact of Extending Battery Life</vt:lpstr>
      <vt:lpstr>Solar System Requirements</vt:lpstr>
      <vt:lpstr>Solutions Available from PowerFilm</vt:lpstr>
      <vt:lpstr>Charge Controller</vt:lpstr>
      <vt:lpstr>Durability/Performance Advantages</vt:lpstr>
      <vt:lpstr>Durability/Performance Advantages</vt:lpstr>
      <vt:lpstr>Current Application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Harvesting Solutions for IoT</dc:title>
  <dc:creator>Sam Jones</dc:creator>
  <cp:lastModifiedBy>Dan Stieler</cp:lastModifiedBy>
  <cp:revision>152</cp:revision>
  <dcterms:modified xsi:type="dcterms:W3CDTF">2024-05-31T19:29:35Z</dcterms:modified>
</cp:coreProperties>
</file>