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4"/>
    <p:sldMasterId id="2147483723" r:id="rId5"/>
    <p:sldMasterId id="2147483670" r:id="rId6"/>
    <p:sldMasterId id="2147483660" r:id="rId7"/>
    <p:sldMasterId id="2147483704" r:id="rId8"/>
  </p:sldMasterIdLst>
  <p:notesMasterIdLst>
    <p:notesMasterId r:id="rId40"/>
  </p:notesMasterIdLst>
  <p:handoutMasterIdLst>
    <p:handoutMasterId r:id="rId41"/>
  </p:handoutMasterIdLst>
  <p:sldIdLst>
    <p:sldId id="303" r:id="rId9"/>
    <p:sldId id="320" r:id="rId10"/>
    <p:sldId id="321" r:id="rId11"/>
    <p:sldId id="319" r:id="rId12"/>
    <p:sldId id="310" r:id="rId13"/>
    <p:sldId id="323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09" r:id="rId25"/>
    <p:sldId id="336" r:id="rId26"/>
    <p:sldId id="337" r:id="rId27"/>
    <p:sldId id="338" r:id="rId28"/>
    <p:sldId id="339" r:id="rId29"/>
    <p:sldId id="304" r:id="rId30"/>
    <p:sldId id="340" r:id="rId31"/>
    <p:sldId id="2331" r:id="rId32"/>
    <p:sldId id="342" r:id="rId33"/>
    <p:sldId id="2203" r:id="rId34"/>
    <p:sldId id="343" r:id="rId35"/>
    <p:sldId id="344" r:id="rId36"/>
    <p:sldId id="345" r:id="rId37"/>
    <p:sldId id="292" r:id="rId38"/>
    <p:sldId id="2328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6"/>
    <a:srgbClr val="70BCE8"/>
    <a:srgbClr val="002454"/>
    <a:srgbClr val="000000"/>
    <a:srgbClr val="69AA2D"/>
    <a:srgbClr val="60687A"/>
    <a:srgbClr val="D5001B"/>
    <a:srgbClr val="E0031B"/>
    <a:srgbClr val="888888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35" autoAdjust="0"/>
  </p:normalViewPr>
  <p:slideViewPr>
    <p:cSldViewPr snapToGrid="0" snapToObjects="1">
      <p:cViewPr varScale="1">
        <p:scale>
          <a:sx n="86" d="100"/>
          <a:sy n="86" d="100"/>
        </p:scale>
        <p:origin x="636" y="72"/>
      </p:cViewPr>
      <p:guideLst>
        <p:guide orient="horz" pos="62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11" d="100"/>
          <a:sy n="111" d="100"/>
        </p:scale>
        <p:origin x="38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yang\Desktop\Reference%20Data%20File\Testing%20Results\SLC-202%20Rate%20Test%20Result%20Data%20File%20(Constant%20Current%20Test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yang\Desktop\Reference%20Data%20File\Testing%20Results\SLC-202%20Rate%20Test%20Result%20Data%20File%20(Constant%20Current%20Test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Rate Test at 25 degC</a:t>
            </a:r>
          </a:p>
        </c:rich>
      </c:tx>
      <c:layout>
        <c:manualLayout>
          <c:xMode val="edge"/>
          <c:yMode val="edge"/>
          <c:x val="0.2859306649168854"/>
          <c:y val="3.0954177602799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48840769903762"/>
          <c:y val="0.1235304744912839"/>
          <c:w val="0.82340048118985121"/>
          <c:h val="0.77076334880958997"/>
        </c:manualLayout>
      </c:layout>
      <c:scatterChart>
        <c:scatterStyle val="lineMarker"/>
        <c:varyColors val="0"/>
        <c:ser>
          <c:idx val="0"/>
          <c:order val="0"/>
          <c:tx>
            <c:v>S2-3W34-19F14-2370-A1 (Baseline, 5% FEC, 1% VC)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noFill/>
              </a:ln>
              <a:effectLst/>
            </c:spPr>
          </c:marker>
          <c:xVal>
            <c:numLit>
              <c:formatCode>General</c:formatCode>
              <c:ptCount val="7"/>
              <c:pt idx="0">
                <c:v>0.33300000000000002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pt idx="4">
                <c:v>6</c:v>
              </c:pt>
              <c:pt idx="5">
                <c:v>8</c:v>
              </c:pt>
              <c:pt idx="6">
                <c:v>10</c:v>
              </c:pt>
            </c:numLit>
          </c:xVal>
          <c:yVal>
            <c:numRef>
              <c:f>'Cell Energy'!$AU$3:$BA$3</c:f>
              <c:numCache>
                <c:formatCode>0.0%</c:formatCode>
                <c:ptCount val="7"/>
                <c:pt idx="0" formatCode="0%">
                  <c:v>1</c:v>
                </c:pt>
                <c:pt idx="1">
                  <c:v>0.96546864769454055</c:v>
                </c:pt>
                <c:pt idx="2">
                  <c:v>0.93751496849458649</c:v>
                </c:pt>
                <c:pt idx="3">
                  <c:v>0.90511405930635813</c:v>
                </c:pt>
                <c:pt idx="4">
                  <c:v>0.88031552715241346</c:v>
                </c:pt>
                <c:pt idx="5">
                  <c:v>0.84882069423940132</c:v>
                </c:pt>
                <c:pt idx="6">
                  <c:v>0.81156015903325307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91-41B6-89BC-596E61E90A18}"/>
            </c:ext>
          </c:extLst>
        </c:ser>
        <c:ser>
          <c:idx val="1"/>
          <c:order val="1"/>
          <c:tx>
            <c:v>6297A-1 (S2-3D34-19F14-2370, EPT RF electrolyte)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Lit>
              <c:formatCode>General</c:formatCode>
              <c:ptCount val="7"/>
              <c:pt idx="0">
                <c:v>0.33300000000000002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pt idx="4">
                <c:v>6</c:v>
              </c:pt>
              <c:pt idx="5">
                <c:v>8</c:v>
              </c:pt>
              <c:pt idx="6">
                <c:v>10</c:v>
              </c:pt>
            </c:numLit>
          </c:xVal>
          <c:yVal>
            <c:numRef>
              <c:f>'Cell Energy'!$AU$19:$BA$19</c:f>
              <c:numCache>
                <c:formatCode>0%</c:formatCode>
                <c:ptCount val="7"/>
                <c:pt idx="0">
                  <c:v>1</c:v>
                </c:pt>
                <c:pt idx="1">
                  <c:v>0.96686636618695287</c:v>
                </c:pt>
                <c:pt idx="2">
                  <c:v>0.9379519961531908</c:v>
                </c:pt>
                <c:pt idx="3">
                  <c:v>0.89315060829236703</c:v>
                </c:pt>
                <c:pt idx="4">
                  <c:v>0.81835643199290242</c:v>
                </c:pt>
                <c:pt idx="5">
                  <c:v>0.73500038041257454</c:v>
                </c:pt>
                <c:pt idx="6">
                  <c:v>0.66680102686074494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991-41B6-89BC-596E61E90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405232"/>
        <c:axId val="430406064"/>
      </c:scatterChart>
      <c:valAx>
        <c:axId val="430405232"/>
        <c:scaling>
          <c:logBase val="10"/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Rate (C-Rate)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06064"/>
        <c:crosses val="autoZero"/>
        <c:crossBetween val="midCat"/>
      </c:valAx>
      <c:valAx>
        <c:axId val="43040606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Retention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05232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499037620297463"/>
          <c:y val="0.79329259623797022"/>
          <c:w val="0.77062839020122487"/>
          <c:h val="9.4052110673665798E-2"/>
        </c:manualLayout>
      </c:layout>
      <c:overlay val="0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Rate Test at 40 degC</a:t>
            </a:r>
          </a:p>
        </c:rich>
      </c:tx>
      <c:layout>
        <c:manualLayout>
          <c:xMode val="edge"/>
          <c:yMode val="edge"/>
          <c:x val="0.35877192283959058"/>
          <c:y val="3.44265256778987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48840769903762"/>
          <c:y val="0.1235304744912839"/>
          <c:w val="0.82340048118985121"/>
          <c:h val="0.77076334880958997"/>
        </c:manualLayout>
      </c:layout>
      <c:scatterChart>
        <c:scatterStyle val="lineMarker"/>
        <c:varyColors val="0"/>
        <c:ser>
          <c:idx val="0"/>
          <c:order val="0"/>
          <c:tx>
            <c:v>S2-3W34-19F14-2370-A1 (Baseline, 5% FEC, 1% VC)</c:v>
          </c:tx>
          <c:spPr>
            <a:ln w="25400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noFill/>
              </a:ln>
              <a:effectLst/>
            </c:spPr>
          </c:marker>
          <c:xVal>
            <c:numLit>
              <c:formatCode>General</c:formatCode>
              <c:ptCount val="7"/>
              <c:pt idx="0">
                <c:v>0.33300000000000002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pt idx="4">
                <c:v>6</c:v>
              </c:pt>
              <c:pt idx="5">
                <c:v>8</c:v>
              </c:pt>
              <c:pt idx="6">
                <c:v>10</c:v>
              </c:pt>
            </c:numLit>
          </c:xVal>
          <c:yVal>
            <c:numRef>
              <c:f>'Cell Energy'!$AU$2:$BA$2</c:f>
              <c:numCache>
                <c:formatCode>0.0%</c:formatCode>
                <c:ptCount val="7"/>
                <c:pt idx="0" formatCode="0%">
                  <c:v>1</c:v>
                </c:pt>
                <c:pt idx="1">
                  <c:v>0.97610741088032871</c:v>
                </c:pt>
                <c:pt idx="2">
                  <c:v>0.95314707706990021</c:v>
                </c:pt>
                <c:pt idx="3">
                  <c:v>0.92014552890546875</c:v>
                </c:pt>
                <c:pt idx="4">
                  <c:v>0.89617711329516081</c:v>
                </c:pt>
                <c:pt idx="5">
                  <c:v>0.87946196033694979</c:v>
                </c:pt>
                <c:pt idx="6">
                  <c:v>0.85552336820305463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6C4-436F-A38B-A403F05E2FF8}"/>
            </c:ext>
          </c:extLst>
        </c:ser>
        <c:ser>
          <c:idx val="1"/>
          <c:order val="1"/>
          <c:tx>
            <c:v>6297A-1 (S2-3D34-19F14-2370, EPT RF electrolyte)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Lit>
              <c:formatCode>General</c:formatCode>
              <c:ptCount val="7"/>
              <c:pt idx="0">
                <c:v>0.33300000000000002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  <c:pt idx="4">
                <c:v>6</c:v>
              </c:pt>
              <c:pt idx="5">
                <c:v>8</c:v>
              </c:pt>
              <c:pt idx="6">
                <c:v>10</c:v>
              </c:pt>
            </c:numLit>
          </c:xVal>
          <c:yVal>
            <c:numRef>
              <c:f>'Cell Energy'!$AU$18:$BA$18</c:f>
              <c:numCache>
                <c:formatCode>0%</c:formatCode>
                <c:ptCount val="7"/>
                <c:pt idx="0">
                  <c:v>1</c:v>
                </c:pt>
                <c:pt idx="1">
                  <c:v>0.97352047672925823</c:v>
                </c:pt>
                <c:pt idx="2">
                  <c:v>0.94625905392602561</c:v>
                </c:pt>
                <c:pt idx="3">
                  <c:v>0.90177173099487951</c:v>
                </c:pt>
                <c:pt idx="4">
                  <c:v>0.86171606505944565</c:v>
                </c:pt>
                <c:pt idx="5">
                  <c:v>0.78638861187150144</c:v>
                </c:pt>
                <c:pt idx="6">
                  <c:v>0.67112418120687645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C4-436F-A38B-A403F05E2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405232"/>
        <c:axId val="430406064"/>
      </c:scatterChart>
      <c:valAx>
        <c:axId val="430405232"/>
        <c:scaling>
          <c:logBase val="10"/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Rate (C-Rate)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06064"/>
        <c:crosses val="autoZero"/>
        <c:crossBetween val="midCat"/>
      </c:valAx>
      <c:valAx>
        <c:axId val="43040606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Retention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05232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943482064741907"/>
          <c:y val="0.77940370734908138"/>
          <c:w val="0.75673950131233592"/>
          <c:h val="0.10099655511811023"/>
        </c:manualLayout>
      </c:layout>
      <c:overlay val="0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0.28409</cdr:x>
      <cdr:y>0.13304</cdr:y>
    </cdr:from>
    <cdr:to>
      <cdr:x>0.37951</cdr:x>
      <cdr:y>0.20984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77B6EB-9A99-5F8E-44A8-02E6FB1954FF}"/>
            </a:ext>
          </a:extLst>
        </cdr:cNvPr>
        <cdr:cNvSpPr txBox="1"/>
      </cdr:nvSpPr>
      <cdr:spPr>
        <a:xfrm xmlns:a="http://schemas.openxmlformats.org/drawingml/2006/main">
          <a:off x="1298872" y="486589"/>
          <a:ext cx="436257" cy="280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C/3</a:t>
          </a:r>
        </a:p>
      </cdr:txBody>
    </cdr:sp>
  </cdr:relSizeAnchor>
  <cdr:relSizeAnchor xmlns:cdr="http://schemas.openxmlformats.org/drawingml/2006/chartDrawing">
    <cdr:from>
      <cdr:x>0.45914</cdr:x>
      <cdr:y>0.1828</cdr:y>
    </cdr:from>
    <cdr:to>
      <cdr:x>0.54248</cdr:x>
      <cdr:y>0.25799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C286911-5D31-9AD1-2506-A84AB9BFF51F}"/>
            </a:ext>
          </a:extLst>
        </cdr:cNvPr>
        <cdr:cNvSpPr txBox="1"/>
      </cdr:nvSpPr>
      <cdr:spPr>
        <a:xfrm xmlns:a="http://schemas.openxmlformats.org/drawingml/2006/main">
          <a:off x="2099188" y="668609"/>
          <a:ext cx="381009" cy="275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1C</a:t>
          </a:r>
        </a:p>
      </cdr:txBody>
    </cdr:sp>
  </cdr:relSizeAnchor>
  <cdr:relSizeAnchor xmlns:cdr="http://schemas.openxmlformats.org/drawingml/2006/chartDrawing">
    <cdr:from>
      <cdr:x>0.57296</cdr:x>
      <cdr:y>0.22043</cdr:y>
    </cdr:from>
    <cdr:to>
      <cdr:x>0.66544</cdr:x>
      <cdr:y>0.28947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73AAA32-6251-EF58-29A9-019D130568B2}"/>
            </a:ext>
          </a:extLst>
        </cdr:cNvPr>
        <cdr:cNvSpPr txBox="1"/>
      </cdr:nvSpPr>
      <cdr:spPr>
        <a:xfrm xmlns:a="http://schemas.openxmlformats.org/drawingml/2006/main">
          <a:off x="2619573" y="806245"/>
          <a:ext cx="422810" cy="25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2C</a:t>
          </a:r>
        </a:p>
      </cdr:txBody>
    </cdr:sp>
  </cdr:relSizeAnchor>
  <cdr:relSizeAnchor xmlns:cdr="http://schemas.openxmlformats.org/drawingml/2006/chartDrawing">
    <cdr:from>
      <cdr:x>0.68288</cdr:x>
      <cdr:y>0.26747</cdr:y>
    </cdr:from>
    <cdr:to>
      <cdr:x>0.79285</cdr:x>
      <cdr:y>0.35243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57E1B58-04B4-93EA-CE55-A9D71CAB5192}"/>
            </a:ext>
          </a:extLst>
        </cdr:cNvPr>
        <cdr:cNvSpPr txBox="1"/>
      </cdr:nvSpPr>
      <cdr:spPr>
        <a:xfrm xmlns:a="http://schemas.openxmlformats.org/drawingml/2006/main">
          <a:off x="3122126" y="978298"/>
          <a:ext cx="502763" cy="310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4C</a:t>
          </a:r>
        </a:p>
      </cdr:txBody>
    </cdr:sp>
  </cdr:relSizeAnchor>
  <cdr:relSizeAnchor xmlns:cdr="http://schemas.openxmlformats.org/drawingml/2006/chartDrawing">
    <cdr:from>
      <cdr:x>0.75389</cdr:x>
      <cdr:y>0.30914</cdr:y>
    </cdr:from>
    <cdr:to>
      <cdr:x>0.88322</cdr:x>
      <cdr:y>0.39873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B80CBBC-1873-2A17-AD87-40F04078D2B4}"/>
            </a:ext>
          </a:extLst>
        </cdr:cNvPr>
        <cdr:cNvSpPr txBox="1"/>
      </cdr:nvSpPr>
      <cdr:spPr>
        <a:xfrm xmlns:a="http://schemas.openxmlformats.org/drawingml/2006/main">
          <a:off x="3446785" y="1130710"/>
          <a:ext cx="591278" cy="327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6C</a:t>
          </a:r>
        </a:p>
      </cdr:txBody>
    </cdr:sp>
  </cdr:relSizeAnchor>
  <cdr:relSizeAnchor xmlns:cdr="http://schemas.openxmlformats.org/drawingml/2006/chartDrawing">
    <cdr:from>
      <cdr:x>0.80063</cdr:x>
      <cdr:y>0.36932</cdr:y>
    </cdr:from>
    <cdr:to>
      <cdr:x>0.9084</cdr:x>
      <cdr:y>0.45799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D9EF832A-1EDE-353A-01DA-8C33BBDFEEC2}"/>
            </a:ext>
          </a:extLst>
        </cdr:cNvPr>
        <cdr:cNvSpPr txBox="1"/>
      </cdr:nvSpPr>
      <cdr:spPr>
        <a:xfrm xmlns:a="http://schemas.openxmlformats.org/drawingml/2006/main">
          <a:off x="3660493" y="1350818"/>
          <a:ext cx="492716" cy="324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8C</a:t>
          </a:r>
        </a:p>
      </cdr:txBody>
    </cdr:sp>
  </cdr:relSizeAnchor>
  <cdr:relSizeAnchor xmlns:cdr="http://schemas.openxmlformats.org/drawingml/2006/chartDrawing">
    <cdr:from>
      <cdr:x>0.84454</cdr:x>
      <cdr:y>0.44825</cdr:y>
    </cdr:from>
    <cdr:to>
      <cdr:x>0.94692</cdr:x>
      <cdr:y>0.55175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81991C89-B8D5-AF64-0A54-033BF1A6B131}"/>
            </a:ext>
          </a:extLst>
        </cdr:cNvPr>
        <cdr:cNvSpPr txBox="1"/>
      </cdr:nvSpPr>
      <cdr:spPr>
        <a:xfrm xmlns:a="http://schemas.openxmlformats.org/drawingml/2006/main">
          <a:off x="3861246" y="1639519"/>
          <a:ext cx="468071" cy="378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10C</a:t>
          </a:r>
        </a:p>
      </cdr:txBody>
    </cdr:sp>
  </cdr:relSizeAnchor>
  <cdr:relSizeAnchor xmlns:cdr="http://schemas.openxmlformats.org/drawingml/2006/chartDrawing">
    <cdr:from>
      <cdr:x>0.14922</cdr:x>
      <cdr:y>0.68808</cdr:y>
    </cdr:from>
    <cdr:to>
      <cdr:x>0.71136</cdr:x>
      <cdr:y>0.78206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0E4E25A1-7D10-23EF-35C2-2A59A01B3DCD}"/>
            </a:ext>
          </a:extLst>
        </cdr:cNvPr>
        <cdr:cNvSpPr txBox="1"/>
      </cdr:nvSpPr>
      <cdr:spPr>
        <a:xfrm xmlns:a="http://schemas.openxmlformats.org/drawingml/2006/main">
          <a:off x="682240" y="2516717"/>
          <a:ext cx="2570116" cy="343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Different Electrolyte</a:t>
          </a:r>
          <a:r>
            <a:rPr lang="en-US" sz="1100" b="1" baseline="0" dirty="0"/>
            <a:t> Formulation</a:t>
          </a:r>
          <a:endParaRPr lang="en-US" sz="1100" b="1" dirty="0"/>
        </a:p>
        <a:p xmlns:a="http://schemas.openxmlformats.org/drawingml/2006/main"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0.28557</cdr:x>
      <cdr:y>0.13303</cdr:y>
    </cdr:from>
    <cdr:to>
      <cdr:x>0.39111</cdr:x>
      <cdr:y>0.19687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77B6EB-9A99-5F8E-44A8-02E6FB1954FF}"/>
            </a:ext>
          </a:extLst>
        </cdr:cNvPr>
        <cdr:cNvSpPr txBox="1"/>
      </cdr:nvSpPr>
      <cdr:spPr>
        <a:xfrm xmlns:a="http://schemas.openxmlformats.org/drawingml/2006/main">
          <a:off x="1305646" y="486588"/>
          <a:ext cx="482514" cy="2335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C/3</a:t>
          </a:r>
        </a:p>
      </cdr:txBody>
    </cdr:sp>
  </cdr:relSizeAnchor>
  <cdr:relSizeAnchor xmlns:cdr="http://schemas.openxmlformats.org/drawingml/2006/chartDrawing">
    <cdr:from>
      <cdr:x>0.45463</cdr:x>
      <cdr:y>0.16799</cdr:y>
    </cdr:from>
    <cdr:to>
      <cdr:x>0.56141</cdr:x>
      <cdr:y>0.24132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C286911-5D31-9AD1-2506-A84AB9BFF51F}"/>
            </a:ext>
          </a:extLst>
        </cdr:cNvPr>
        <cdr:cNvSpPr txBox="1"/>
      </cdr:nvSpPr>
      <cdr:spPr>
        <a:xfrm xmlns:a="http://schemas.openxmlformats.org/drawingml/2006/main">
          <a:off x="2078562" y="614422"/>
          <a:ext cx="488225" cy="268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1C</a:t>
          </a:r>
        </a:p>
      </cdr:txBody>
    </cdr:sp>
  </cdr:relSizeAnchor>
  <cdr:relSizeAnchor xmlns:cdr="http://schemas.openxmlformats.org/drawingml/2006/chartDrawing">
    <cdr:from>
      <cdr:x>0.57148</cdr:x>
      <cdr:y>0.21117</cdr:y>
    </cdr:from>
    <cdr:to>
      <cdr:x>0.68</cdr:x>
      <cdr:y>0.27836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73AAA32-6251-EF58-29A9-019D130568B2}"/>
            </a:ext>
          </a:extLst>
        </cdr:cNvPr>
        <cdr:cNvSpPr txBox="1"/>
      </cdr:nvSpPr>
      <cdr:spPr>
        <a:xfrm xmlns:a="http://schemas.openxmlformats.org/drawingml/2006/main">
          <a:off x="2612799" y="772379"/>
          <a:ext cx="496160" cy="245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2C</a:t>
          </a:r>
        </a:p>
      </cdr:txBody>
    </cdr:sp>
  </cdr:relSizeAnchor>
  <cdr:relSizeAnchor xmlns:cdr="http://schemas.openxmlformats.org/drawingml/2006/chartDrawing">
    <cdr:from>
      <cdr:x>0.67695</cdr:x>
      <cdr:y>0.26006</cdr:y>
    </cdr:from>
    <cdr:to>
      <cdr:x>0.76593</cdr:x>
      <cdr:y>0.32095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57E1B58-04B4-93EA-CE55-A9D71CAB5192}"/>
            </a:ext>
          </a:extLst>
        </cdr:cNvPr>
        <cdr:cNvSpPr txBox="1"/>
      </cdr:nvSpPr>
      <cdr:spPr>
        <a:xfrm xmlns:a="http://schemas.openxmlformats.org/drawingml/2006/main">
          <a:off x="3095034" y="951205"/>
          <a:ext cx="406780" cy="222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4C</a:t>
          </a:r>
        </a:p>
      </cdr:txBody>
    </cdr:sp>
  </cdr:relSizeAnchor>
  <cdr:relSizeAnchor xmlns:cdr="http://schemas.openxmlformats.org/drawingml/2006/chartDrawing">
    <cdr:from>
      <cdr:x>0.74056</cdr:x>
      <cdr:y>0.29433</cdr:y>
    </cdr:from>
    <cdr:to>
      <cdr:x>0.85481</cdr:x>
      <cdr:y>0.38762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B80CBBC-1873-2A17-AD87-40F04078D2B4}"/>
            </a:ext>
          </a:extLst>
        </cdr:cNvPr>
        <cdr:cNvSpPr txBox="1"/>
      </cdr:nvSpPr>
      <cdr:spPr>
        <a:xfrm xmlns:a="http://schemas.openxmlformats.org/drawingml/2006/main">
          <a:off x="3385825" y="1076524"/>
          <a:ext cx="522388" cy="341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6C</a:t>
          </a:r>
        </a:p>
      </cdr:txBody>
    </cdr:sp>
  </cdr:relSizeAnchor>
  <cdr:relSizeAnchor xmlns:cdr="http://schemas.openxmlformats.org/drawingml/2006/chartDrawing">
    <cdr:from>
      <cdr:x>0.78878</cdr:x>
      <cdr:y>0.33969</cdr:y>
    </cdr:from>
    <cdr:to>
      <cdr:x>0.88593</cdr:x>
      <cdr:y>0.40428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D9EF832A-1EDE-353A-01DA-8C33BBDFEEC2}"/>
            </a:ext>
          </a:extLst>
        </cdr:cNvPr>
        <cdr:cNvSpPr txBox="1"/>
      </cdr:nvSpPr>
      <cdr:spPr>
        <a:xfrm xmlns:a="http://schemas.openxmlformats.org/drawingml/2006/main">
          <a:off x="3606307" y="1242445"/>
          <a:ext cx="444146" cy="236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8C</a:t>
          </a:r>
        </a:p>
      </cdr:txBody>
    </cdr:sp>
  </cdr:relSizeAnchor>
  <cdr:relSizeAnchor xmlns:cdr="http://schemas.openxmlformats.org/drawingml/2006/chartDrawing">
    <cdr:from>
      <cdr:x>0.85047</cdr:x>
      <cdr:y>0.38354</cdr:y>
    </cdr:from>
    <cdr:to>
      <cdr:x>0.94815</cdr:x>
      <cdr:y>0.45428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81991C89-B8D5-AF64-0A54-033BF1A6B131}"/>
            </a:ext>
          </a:extLst>
        </cdr:cNvPr>
        <cdr:cNvSpPr txBox="1"/>
      </cdr:nvSpPr>
      <cdr:spPr>
        <a:xfrm xmlns:a="http://schemas.openxmlformats.org/drawingml/2006/main">
          <a:off x="3888339" y="1402824"/>
          <a:ext cx="446594" cy="258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10C</a:t>
          </a:r>
        </a:p>
      </cdr:txBody>
    </cdr:sp>
  </cdr:relSizeAnchor>
  <cdr:relSizeAnchor xmlns:cdr="http://schemas.openxmlformats.org/drawingml/2006/chartDrawing">
    <cdr:from>
      <cdr:x>0.18774</cdr:x>
      <cdr:y>0.64919</cdr:y>
    </cdr:from>
    <cdr:to>
      <cdr:x>0.44553</cdr:x>
      <cdr:y>0.70296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0E4E25A1-7D10-23EF-35C2-2A59A01B3DCD}"/>
            </a:ext>
          </a:extLst>
        </cdr:cNvPr>
        <cdr:cNvSpPr txBox="1"/>
      </cdr:nvSpPr>
      <cdr:spPr>
        <a:xfrm xmlns:a="http://schemas.openxmlformats.org/drawingml/2006/main">
          <a:off x="1626809" y="4071283"/>
          <a:ext cx="2233766" cy="3372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Different Electrolyte</a:t>
          </a:r>
          <a:r>
            <a:rPr lang="en-US" sz="1100" b="1" baseline="0"/>
            <a:t> Formulation</a:t>
          </a:r>
          <a:endParaRPr lang="en-US" sz="1100" b="1"/>
        </a:p>
        <a:p xmlns:a="http://schemas.openxmlformats.org/drawingml/2006/main">
          <a:endParaRPr lang="en-US" sz="11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ABFC5-CE16-AC47-89A5-408B3BB129C3}" type="datetime1">
              <a:rPr lang="en-US" smtClean="0">
                <a:latin typeface="Arial"/>
              </a:rPr>
              <a:t>6/4/2024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40631-667B-8841-9448-63988E45EDD4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13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5D2EF44-AEFA-214B-923B-89F825DBB273}" type="datetime1">
              <a:rPr lang="en-US" smtClean="0"/>
              <a:t>6/4/2024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A3406008-8684-4A40-BEED-F5A0BBAE15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7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87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4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2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15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57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81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20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01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0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2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70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61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25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48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95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21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88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68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52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5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62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5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3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0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7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88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9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41C45CF-5DE7-AF43-9131-4D4FAF5C63EF}"/>
              </a:ext>
            </a:extLst>
          </p:cNvPr>
          <p:cNvSpPr/>
          <p:nvPr userDrawn="1"/>
        </p:nvSpPr>
        <p:spPr>
          <a:xfrm flipV="1">
            <a:off x="0" y="1128485"/>
            <a:ext cx="4205158" cy="3377675"/>
          </a:xfrm>
          <a:prstGeom prst="rect">
            <a:avLst/>
          </a:prstGeom>
          <a:solidFill>
            <a:srgbClr val="0024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031B"/>
              </a:solidFill>
              <a:latin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D5A29AB-3068-DD4D-B221-BEB5553A2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17" y="266406"/>
            <a:ext cx="2558143" cy="52691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F95FFA-C733-2F40-B832-BB664C70831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" y="1143000"/>
            <a:ext cx="4196162" cy="2905960"/>
          </a:xfrm>
          <a:prstGeom prst="rect">
            <a:avLst/>
          </a:prstGeom>
        </p:spPr>
        <p:txBody>
          <a:bodyPr lIns="228600" tIns="0" rIns="228600" bIns="0" anchor="ctr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E0D36E-1697-6545-A766-46906CE4D82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-1" y="4048960"/>
            <a:ext cx="4205159" cy="457200"/>
          </a:xfrm>
          <a:prstGeom prst="rect">
            <a:avLst/>
          </a:prstGeom>
        </p:spPr>
        <p:txBody>
          <a:bodyPr lIns="228600" tIns="0" rIns="228600" bIns="0" anchor="ctr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r="1978"/>
          <a:stretch/>
        </p:blipFill>
        <p:spPr>
          <a:xfrm>
            <a:off x="6811324" y="1140436"/>
            <a:ext cx="2332676" cy="1596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8" t="17822" r="18005" b="3618"/>
          <a:stretch/>
        </p:blipFill>
        <p:spPr>
          <a:xfrm>
            <a:off x="4343979" y="2918127"/>
            <a:ext cx="2328523" cy="1602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22185" r="32105" b="12145"/>
          <a:stretch/>
        </p:blipFill>
        <p:spPr>
          <a:xfrm>
            <a:off x="4343978" y="1140436"/>
            <a:ext cx="2328524" cy="1599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19004"/>
          <a:stretch/>
        </p:blipFill>
        <p:spPr>
          <a:xfrm>
            <a:off x="6812280" y="2918127"/>
            <a:ext cx="2335795" cy="16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9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ure, Colo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0" y="914400"/>
            <a:ext cx="5486400" cy="3703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715000" y="914400"/>
            <a:ext cx="3429000" cy="3703320"/>
          </a:xfrm>
          <a:prstGeom prst="rect">
            <a:avLst/>
          </a:prstGeom>
          <a:solidFill>
            <a:srgbClr val="62B5E5"/>
          </a:solidFill>
        </p:spPr>
        <p:txBody>
          <a:bodyPr lIns="182880" tIns="182880" rIns="182880" bIns="182880" anchor="ctr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0872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E410F1-2C50-4048-844B-D61D47FB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57600"/>
            <a:ext cx="6400800" cy="4572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none" baseline="0">
                <a:solidFill>
                  <a:srgbClr val="56565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F856BC-7AE3-014A-B39E-31FEE94B7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71600" y="914400"/>
            <a:ext cx="64008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1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2248470-C371-734D-B43D-A0CD300D860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31520" y="2148840"/>
            <a:ext cx="1628665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118AB79-C633-BA4A-85DE-CF0CFB392B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51760" y="2148840"/>
            <a:ext cx="1628665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091FA86-3D63-344E-A9C2-D3F6B5AC845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572000" y="2148840"/>
            <a:ext cx="1628665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0589EA4-0518-E945-88E9-2027EA5531E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522138" y="2148840"/>
            <a:ext cx="1628665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B9748C4-E3A8-3A43-A0E7-DF22C2564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r="3461" b="19809"/>
          <a:stretch/>
        </p:blipFill>
        <p:spPr>
          <a:xfrm>
            <a:off x="2651760" y="1143000"/>
            <a:ext cx="1641138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17822" r="11427" b="3618"/>
          <a:stretch/>
        </p:blipFill>
        <p:spPr>
          <a:xfrm>
            <a:off x="6521116" y="1143000"/>
            <a:ext cx="1644315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27400" r="30064" b="17596"/>
          <a:stretch/>
        </p:blipFill>
        <p:spPr>
          <a:xfrm>
            <a:off x="731945" y="1143001"/>
            <a:ext cx="1641007" cy="9143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2115"/>
          <a:stretch/>
        </p:blipFill>
        <p:spPr>
          <a:xfrm>
            <a:off x="4571706" y="1143000"/>
            <a:ext cx="16495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2" y="0"/>
            <a:ext cx="9525" cy="9525"/>
          </a:xfrm>
          <a:prstGeom prst="octagon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249A0D-7465-504E-9777-831FDC32F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181" y="1422709"/>
            <a:ext cx="385572" cy="38557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A1C89BE-59CE-1247-BFF9-F425ED40109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22401" y="1386895"/>
            <a:ext cx="4572000" cy="457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200" b="1">
                <a:solidFill>
                  <a:srgbClr val="002454"/>
                </a:solidFill>
              </a:defRPr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closing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35178" y="4652129"/>
            <a:ext cx="4056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6B2BB-1696-4AD7-A621-60611128CCA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593" r="6807" b="19809"/>
          <a:stretch/>
        </p:blipFill>
        <p:spPr>
          <a:xfrm>
            <a:off x="4654296" y="3291840"/>
            <a:ext cx="2151524" cy="1232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t="17822" r="9941" b="3618"/>
          <a:stretch/>
        </p:blipFill>
        <p:spPr>
          <a:xfrm>
            <a:off x="0" y="3290330"/>
            <a:ext cx="2148994" cy="1234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5379"/>
          <a:stretch/>
        </p:blipFill>
        <p:spPr>
          <a:xfrm>
            <a:off x="2329363" y="3290128"/>
            <a:ext cx="2144564" cy="1234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27400" r="32873" b="18716"/>
          <a:stretch/>
        </p:blipFill>
        <p:spPr>
          <a:xfrm>
            <a:off x="6992547" y="3291840"/>
            <a:ext cx="2151453" cy="12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F7F4F80-CEA8-664F-AC70-1B3BB1B3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011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4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A63B2E-58B4-064F-81AA-254E3367B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" y="1028701"/>
            <a:ext cx="9144000" cy="3552092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58366" indent="-258366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9106" indent="-213122">
              <a:buClr>
                <a:srgbClr val="62B5E5"/>
              </a:buClr>
              <a:buFont typeface="Arial" panose="020B0604020202020204" pitchFamily="34" charset="0"/>
              <a:buChar char="+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6281" indent="-213122">
              <a:buClr>
                <a:srgbClr val="62B5E5"/>
              </a:buClr>
              <a:buFont typeface="Arial" panose="020B0604020202020204" pitchFamily="34" charset="0"/>
              <a:buChar char="+"/>
              <a:defRPr sz="15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44166" indent="-173831">
              <a:buClr>
                <a:srgbClr val="62B5E5"/>
              </a:buClr>
              <a:buFont typeface="Arial" panose="020B0604020202020204" pitchFamily="34" charset="0"/>
              <a:buChar char="+"/>
              <a:defRPr sz="13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FontTx/>
              <a:buNone/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3706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446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F7F4F80-CEA8-664F-AC70-1B3BB1B3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011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4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A63B2E-58B4-064F-81AA-254E3367B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" y="1028701"/>
            <a:ext cx="9144000" cy="32385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58366" indent="-258366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9106" indent="-213122">
              <a:buClr>
                <a:srgbClr val="62B5E5"/>
              </a:buClr>
              <a:buFont typeface="Arial" panose="020B0604020202020204" pitchFamily="34" charset="0"/>
              <a:buChar char="+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6281" indent="-213122">
              <a:buClr>
                <a:srgbClr val="62B5E5"/>
              </a:buClr>
              <a:buFont typeface="Arial" panose="020B0604020202020204" pitchFamily="34" charset="0"/>
              <a:buChar char="+"/>
              <a:defRPr sz="15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44166" indent="-173831">
              <a:buClr>
                <a:srgbClr val="62B5E5"/>
              </a:buClr>
              <a:buFont typeface="Arial" panose="020B0604020202020204" pitchFamily="34" charset="0"/>
              <a:buChar char="+"/>
              <a:defRPr sz="13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FontTx/>
              <a:buNone/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A63B2E-58B4-064F-81AA-254E3367BAA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" y="4251960"/>
            <a:ext cx="9144000" cy="275493"/>
          </a:xfrm>
          <a:prstGeom prst="rect">
            <a:avLst/>
          </a:prstGeom>
          <a:solidFill>
            <a:srgbClr val="002554"/>
          </a:solidFill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9106" indent="-213122">
              <a:buClr>
                <a:srgbClr val="62B5E5"/>
              </a:buClr>
              <a:buFont typeface="Arial" panose="020B0604020202020204" pitchFamily="34" charset="0"/>
              <a:buChar char="+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6281" indent="-213122">
              <a:buClr>
                <a:srgbClr val="62B5E5"/>
              </a:buClr>
              <a:buFont typeface="Arial" panose="020B0604020202020204" pitchFamily="34" charset="0"/>
              <a:buChar char="+"/>
              <a:defRPr sz="15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44166" indent="-173831">
              <a:buClr>
                <a:srgbClr val="62B5E5"/>
              </a:buClr>
              <a:buFont typeface="Arial" panose="020B0604020202020204" pitchFamily="34" charset="0"/>
              <a:buChar char="+"/>
              <a:defRPr sz="13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FontTx/>
              <a:buNone/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5277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E7AB70-AAAD-354F-9A5C-62A6389E0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5"/>
            <a:ext cx="9144000" cy="514178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flipV="1">
            <a:off x="0" y="3425"/>
            <a:ext cx="9144000" cy="5143501"/>
          </a:xfrm>
          <a:prstGeom prst="rect">
            <a:avLst/>
          </a:prstGeom>
          <a:solidFill>
            <a:srgbClr val="00245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46930-33DA-A046-AAF7-DF5A5E9AAD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955C25-4D5C-9547-9855-67176FD5F3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13594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ption 1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b="9971"/>
          <a:stretch/>
        </p:blipFill>
        <p:spPr>
          <a:xfrm>
            <a:off x="0" y="0"/>
            <a:ext cx="9144000" cy="51524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D3201E-2189-FF47-B106-0586CEF5FEC3}"/>
              </a:ext>
            </a:extLst>
          </p:cNvPr>
          <p:cNvSpPr/>
          <p:nvPr userDrawn="1"/>
        </p:nvSpPr>
        <p:spPr>
          <a:xfrm flipV="1">
            <a:off x="0" y="-1"/>
            <a:ext cx="9144000" cy="5143501"/>
          </a:xfrm>
          <a:prstGeom prst="rect">
            <a:avLst/>
          </a:prstGeom>
          <a:solidFill>
            <a:srgbClr val="00245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9D832-487E-EB4D-B9F7-4ACF0961D2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95930D-B1D0-F04F-85E6-489CBD56FA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43482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35E4E-9AF0-A74B-8B45-A50B906C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158379-2EA6-5140-A75A-DCCFFF4F64BB}"/>
              </a:ext>
            </a:extLst>
          </p:cNvPr>
          <p:cNvSpPr/>
          <p:nvPr userDrawn="1"/>
        </p:nvSpPr>
        <p:spPr>
          <a:xfrm flipV="1">
            <a:off x="0" y="0"/>
            <a:ext cx="9144000" cy="5143501"/>
          </a:xfrm>
          <a:prstGeom prst="rect">
            <a:avLst/>
          </a:prstGeom>
          <a:solidFill>
            <a:srgbClr val="00245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E72BC3-B861-CB4E-A800-D497EF3079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7EFDD0-5271-EB45-A839-2510E14109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325925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477D3BA-32AB-4242-9B88-869A3E00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A63B2E-58B4-064F-81AA-254E3367B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914400"/>
            <a:ext cx="9143999" cy="36576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85750" indent="-285750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1600"/>
            </a:lvl1pPr>
            <a:lvl2pPr marL="627063" indent="-285750">
              <a:buFont typeface="Arial" panose="020B0604020202020204" pitchFamily="34" charset="0"/>
              <a:buChar char="+"/>
              <a:defRPr sz="1275"/>
            </a:lvl2pPr>
            <a:lvl3pPr marL="857233" indent="-171450">
              <a:buFont typeface="Arial" panose="020B0604020202020204" pitchFamily="34" charset="0"/>
              <a:buChar char="+"/>
              <a:defRPr sz="1200" baseline="0"/>
            </a:lvl3pPr>
            <a:lvl4pPr marL="1200125" indent="-171450">
              <a:buClr>
                <a:srgbClr val="70BCE8"/>
              </a:buClr>
              <a:buFont typeface="Arial" panose="020B0604020202020204" pitchFamily="34" charset="0"/>
              <a:buChar char="+"/>
              <a:defRPr sz="1125" baseline="0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9716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689FA4-EA31-9849-9F4B-9A477D451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8C9A00-D3AF-E54D-A2D6-57EB5240411B}"/>
              </a:ext>
            </a:extLst>
          </p:cNvPr>
          <p:cNvSpPr/>
          <p:nvPr userDrawn="1"/>
        </p:nvSpPr>
        <p:spPr>
          <a:xfrm flipV="1">
            <a:off x="0" y="0"/>
            <a:ext cx="9144000" cy="5143501"/>
          </a:xfrm>
          <a:prstGeom prst="rect">
            <a:avLst/>
          </a:prstGeom>
          <a:solidFill>
            <a:srgbClr val="00245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50353-4B04-7549-A9C2-F139986E26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0CC6E1-20B0-7C4D-A360-FF04B0D84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3455432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B0899B-1EFE-2B42-9FD5-0E0ED8AE9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-5550"/>
            <a:ext cx="9144000" cy="5143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158379-2EA6-5140-A75A-DCCFFF4F64BB}"/>
              </a:ext>
            </a:extLst>
          </p:cNvPr>
          <p:cNvSpPr/>
          <p:nvPr userDrawn="1"/>
        </p:nvSpPr>
        <p:spPr>
          <a:xfrm flipV="1">
            <a:off x="0" y="0"/>
            <a:ext cx="9144000" cy="5143501"/>
          </a:xfrm>
          <a:prstGeom prst="rect">
            <a:avLst/>
          </a:prstGeom>
          <a:solidFill>
            <a:srgbClr val="00245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E72BC3-B861-CB4E-A800-D497EF3079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7EFDD0-5271-EB45-A839-2510E14109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3809829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3E0FCB-812C-8443-9C70-92BF8E46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flipV="1">
            <a:off x="0" y="0"/>
            <a:ext cx="9144000" cy="5143501"/>
          </a:xfrm>
          <a:prstGeom prst="rect">
            <a:avLst/>
          </a:prstGeom>
          <a:solidFill>
            <a:srgbClr val="00245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46930-33DA-A046-AAF7-DF5A5E9AAD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955C25-4D5C-9547-9855-67176FD5F3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2106638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158379-2EA6-5140-A75A-DCCFFF4F64BB}"/>
              </a:ext>
            </a:extLst>
          </p:cNvPr>
          <p:cNvSpPr/>
          <p:nvPr userDrawn="1"/>
        </p:nvSpPr>
        <p:spPr>
          <a:xfrm flipV="1">
            <a:off x="0" y="0"/>
            <a:ext cx="9144000" cy="5143501"/>
          </a:xfrm>
          <a:prstGeom prst="rect">
            <a:avLst/>
          </a:prstGeom>
          <a:solidFill>
            <a:srgbClr val="00245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65656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E72BC3-B861-CB4E-A800-D497EF3079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98121"/>
            <a:ext cx="2209800" cy="455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7EFDD0-5271-EB45-A839-2510E14109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743200"/>
            <a:ext cx="7772400" cy="1143000"/>
          </a:xfrm>
          <a:prstGeom prst="rect">
            <a:avLst/>
          </a:prstGeom>
        </p:spPr>
        <p:txBody>
          <a:bodyPr anchor="ctr"/>
          <a:lstStyle>
            <a:lvl1pPr>
              <a:defRPr b="1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transition</a:t>
            </a:r>
          </a:p>
        </p:txBody>
      </p:sp>
    </p:spTree>
    <p:extLst>
      <p:ext uri="{BB962C8B-B14F-4D97-AF65-F5344CB8AC3E}">
        <p14:creationId xmlns:p14="http://schemas.microsoft.com/office/powerpoint/2010/main" val="300740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F682CB-EF7A-8D40-B789-A343977AB172}"/>
              </a:ext>
            </a:extLst>
          </p:cNvPr>
          <p:cNvSpPr txBox="1"/>
          <p:nvPr userDrawn="1"/>
        </p:nvSpPr>
        <p:spPr>
          <a:xfrm>
            <a:off x="1" y="4676664"/>
            <a:ext cx="9143999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70BC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visit </a:t>
            </a:r>
            <a:r>
              <a:rPr lang="en-US" sz="1200" dirty="0" err="1">
                <a:solidFill>
                  <a:srgbClr val="70BC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www.eaglepicher.com</a:t>
            </a:r>
            <a:r>
              <a:rPr lang="en-US" sz="1200" dirty="0">
                <a:solidFill>
                  <a:srgbClr val="70BC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6200C3-8B6B-A449-B628-7349B9CDE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81" y="1422709"/>
            <a:ext cx="385572" cy="385572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5BE19B0-E449-BC4D-954F-15C6055850B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22401" y="1386895"/>
            <a:ext cx="4572000" cy="457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2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closing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70F021-E920-4C42-805F-34CEDDB9DF7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22401" y="1846690"/>
            <a:ext cx="4572000" cy="457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600" b="0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closing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A62550-0718-2E45-B438-767DCEAAA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4700792"/>
            <a:ext cx="1774445" cy="367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593" r="6807" b="19809"/>
          <a:stretch/>
        </p:blipFill>
        <p:spPr>
          <a:xfrm>
            <a:off x="0" y="3291840"/>
            <a:ext cx="2151524" cy="1232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t="17822" r="9941" b="3618"/>
          <a:stretch/>
        </p:blipFill>
        <p:spPr>
          <a:xfrm>
            <a:off x="4650989" y="3290330"/>
            <a:ext cx="2148994" cy="1234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5379"/>
          <a:stretch/>
        </p:blipFill>
        <p:spPr>
          <a:xfrm>
            <a:off x="2329363" y="3290128"/>
            <a:ext cx="2144564" cy="1234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27400" r="32873" b="18716"/>
          <a:stretch/>
        </p:blipFill>
        <p:spPr>
          <a:xfrm>
            <a:off x="6992547" y="3291840"/>
            <a:ext cx="2151453" cy="12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457201" y="-97925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10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F59F49-3DCE-254E-BCF3-1A274CDC21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143000"/>
            <a:ext cx="9143999" cy="34290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85750" indent="-285750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1600"/>
            </a:lvl1pPr>
            <a:lvl2pPr marL="628642" indent="-285750">
              <a:buFont typeface="Arial" panose="020B0604020202020204" pitchFamily="34" charset="0"/>
              <a:buChar char="+"/>
              <a:defRPr sz="1275"/>
            </a:lvl2pPr>
            <a:lvl3pPr marL="857233" indent="-171450">
              <a:buFont typeface="Arial" panose="020B0604020202020204" pitchFamily="34" charset="0"/>
              <a:buChar char="+"/>
              <a:defRPr sz="1200" baseline="0"/>
            </a:lvl3pPr>
            <a:lvl4pPr marL="1200125" indent="-171450">
              <a:buClr>
                <a:srgbClr val="70BCE8"/>
              </a:buClr>
              <a:buFont typeface="Arial" panose="020B0604020202020204" pitchFamily="34" charset="0"/>
              <a:buChar char="+"/>
              <a:defRPr sz="1125" baseline="0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" y="685800"/>
            <a:ext cx="9143999" cy="457200"/>
          </a:xfrm>
          <a:prstGeom prst="rect">
            <a:avLst/>
          </a:prstGeom>
        </p:spPr>
        <p:txBody>
          <a:bodyPr lIns="457200" tIns="0" rIns="457200" bIns="0" anchor="ctr" anchorCtr="0">
            <a:noAutofit/>
          </a:bodyPr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07168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7225BB9-FAA7-D342-9AFF-4CC18365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BC00B2-0667-1940-A1CA-DF3F795A135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914400"/>
            <a:ext cx="4572000" cy="36576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85750" indent="-285750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1600"/>
            </a:lvl1pPr>
            <a:lvl2pPr marL="627063" indent="-285750">
              <a:buFont typeface="Arial" panose="020B0604020202020204" pitchFamily="34" charset="0"/>
              <a:buChar char="+"/>
              <a:defRPr sz="1275"/>
            </a:lvl2pPr>
            <a:lvl3pPr marL="857233" indent="-171450">
              <a:buFont typeface="Arial" panose="020B0604020202020204" pitchFamily="34" charset="0"/>
              <a:buChar char="+"/>
              <a:defRPr sz="1200" baseline="0"/>
            </a:lvl3pPr>
            <a:lvl4pPr marL="1200125" indent="-171450">
              <a:buClr>
                <a:srgbClr val="70BCE8"/>
              </a:buClr>
              <a:buFont typeface="Arial" panose="020B0604020202020204" pitchFamily="34" charset="0"/>
              <a:buChar char="+"/>
              <a:defRPr sz="1125" baseline="0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C52A8D-14B7-7D42-8786-66D3C8E5DE8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72000" y="914400"/>
            <a:ext cx="4572000" cy="36576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85750" indent="-285750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1600"/>
            </a:lvl1pPr>
            <a:lvl2pPr marL="628642" indent="-285750">
              <a:buFont typeface="Arial" panose="020B0604020202020204" pitchFamily="34" charset="0"/>
              <a:buChar char="+"/>
              <a:defRPr sz="1275"/>
            </a:lvl2pPr>
            <a:lvl3pPr marL="857233" indent="-171450">
              <a:buFont typeface="Arial" panose="020B0604020202020204" pitchFamily="34" charset="0"/>
              <a:buChar char="+"/>
              <a:defRPr sz="1200" baseline="0"/>
            </a:lvl3pPr>
            <a:lvl4pPr marL="1200125" indent="-171450">
              <a:buClr>
                <a:srgbClr val="70BCE8"/>
              </a:buClr>
              <a:buFont typeface="Arial" panose="020B0604020202020204" pitchFamily="34" charset="0"/>
              <a:buChar char="+"/>
              <a:defRPr sz="1125" baseline="0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250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457201" y="-8734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F59F49-3DCE-254E-BCF3-1A274CDC21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143000"/>
            <a:ext cx="4572000" cy="34290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85750" indent="-285750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1600"/>
            </a:lvl1pPr>
            <a:lvl2pPr marL="628642" indent="-285750">
              <a:buFont typeface="Arial" panose="020B0604020202020204" pitchFamily="34" charset="0"/>
              <a:buChar char="+"/>
              <a:defRPr sz="1275"/>
            </a:lvl2pPr>
            <a:lvl3pPr marL="857233" indent="-171450">
              <a:buFont typeface="Arial" panose="020B0604020202020204" pitchFamily="34" charset="0"/>
              <a:buChar char="+"/>
              <a:defRPr sz="1200" baseline="0"/>
            </a:lvl3pPr>
            <a:lvl4pPr marL="1200125" indent="-171450">
              <a:buClr>
                <a:srgbClr val="70BCE8"/>
              </a:buClr>
              <a:buFont typeface="Arial" panose="020B0604020202020204" pitchFamily="34" charset="0"/>
              <a:buChar char="+"/>
              <a:defRPr sz="1125" baseline="0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F59F49-3DCE-254E-BCF3-1A274CDC218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72000" y="1143000"/>
            <a:ext cx="4572000" cy="3429000"/>
          </a:xfrm>
          <a:prstGeom prst="rect">
            <a:avLst/>
          </a:prstGeom>
        </p:spPr>
        <p:txBody>
          <a:bodyPr lIns="457200" rIns="457200">
            <a:normAutofit/>
          </a:bodyPr>
          <a:lstStyle>
            <a:lvl1pPr marL="285750" indent="-285750">
              <a:lnSpc>
                <a:spcPct val="110000"/>
              </a:lnSpc>
              <a:buClr>
                <a:srgbClr val="62B5E5"/>
              </a:buClr>
              <a:buFont typeface="Arial" panose="020B0604020202020204" pitchFamily="34" charset="0"/>
              <a:buChar char="+"/>
              <a:defRPr sz="1600"/>
            </a:lvl1pPr>
            <a:lvl2pPr marL="628642" indent="-285750">
              <a:buFont typeface="Arial" panose="020B0604020202020204" pitchFamily="34" charset="0"/>
              <a:buChar char="+"/>
              <a:defRPr sz="1275"/>
            </a:lvl2pPr>
            <a:lvl3pPr marL="857233" indent="-171450">
              <a:buFont typeface="Arial" panose="020B0604020202020204" pitchFamily="34" charset="0"/>
              <a:buChar char="+"/>
              <a:defRPr sz="1200" baseline="0"/>
            </a:lvl3pPr>
            <a:lvl4pPr marL="1200125" indent="-171450">
              <a:buClr>
                <a:srgbClr val="70BCE8"/>
              </a:buClr>
              <a:buFont typeface="Arial" panose="020B0604020202020204" pitchFamily="34" charset="0"/>
              <a:buChar char="+"/>
              <a:defRPr sz="1125" baseline="0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" y="685800"/>
            <a:ext cx="4572000" cy="457200"/>
          </a:xfrm>
          <a:prstGeom prst="rect">
            <a:avLst/>
          </a:prstGeom>
        </p:spPr>
        <p:txBody>
          <a:bodyPr lIns="457200" tIns="0" rIns="457200" bIns="0" anchor="ctr" anchorCtr="0">
            <a:noAutofit/>
          </a:bodyPr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4572000" y="682668"/>
            <a:ext cx="4572000" cy="457200"/>
          </a:xfrm>
          <a:prstGeom prst="rect">
            <a:avLst/>
          </a:prstGeom>
        </p:spPr>
        <p:txBody>
          <a:bodyPr lIns="457200" tIns="0" rIns="457200" bIns="0" anchor="ctr" anchorCtr="0">
            <a:noAutofit/>
          </a:bodyPr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24937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F59F49-3DCE-254E-BCF3-1A274CDC2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9" y="994173"/>
            <a:ext cx="7731071" cy="3346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500"/>
            </a:lvl1pPr>
            <a:lvl2pPr marL="342892" indent="0">
              <a:buFontTx/>
              <a:buNone/>
              <a:defRPr sz="1275"/>
            </a:lvl2pPr>
            <a:lvl3pPr marL="685783" indent="0">
              <a:buFontTx/>
              <a:buNone/>
              <a:defRPr sz="1200"/>
            </a:lvl3pPr>
            <a:lvl4pPr marL="1028675" indent="0">
              <a:buFontTx/>
              <a:buNone/>
              <a:defRPr sz="1125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F7F4F80-CEA8-664F-AC70-1B3BB1B3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8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16504" y="1012244"/>
            <a:ext cx="3755571" cy="3226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94173"/>
            <a:ext cx="4038600" cy="3346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Tx/>
              <a:buNone/>
              <a:defRPr sz="1500"/>
            </a:lvl1pPr>
            <a:lvl2pPr marL="342892" indent="0">
              <a:buFontTx/>
              <a:buNone/>
              <a:defRPr sz="1275"/>
            </a:lvl2pPr>
            <a:lvl3pPr marL="685783" indent="0">
              <a:buFontTx/>
              <a:buNone/>
              <a:defRPr sz="1200"/>
            </a:lvl3pPr>
            <a:lvl4pPr marL="1028675" indent="0">
              <a:buFontTx/>
              <a:buNone/>
              <a:defRPr sz="1125"/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457201" y="-97925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10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4D7E408-D370-454C-83E8-317F6FE5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8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001239"/>
            <a:ext cx="4038600" cy="3339440"/>
          </a:xfrm>
          <a:prstGeom prst="rect">
            <a:avLst/>
          </a:prstGeom>
        </p:spPr>
        <p:txBody>
          <a:bodyPr>
            <a:normAutofit/>
          </a:bodyPr>
          <a:lstStyle>
            <a:lvl1pPr marL="257168" indent="-257168">
              <a:lnSpc>
                <a:spcPct val="110000"/>
              </a:lnSpc>
              <a:buClr>
                <a:srgbClr val="70BCE8"/>
              </a:buClr>
              <a:buFont typeface="+mj-lt"/>
              <a:buAutoNum type="arabicPeriod"/>
              <a:defRPr sz="1350">
                <a:solidFill>
                  <a:srgbClr val="565656"/>
                </a:solidFill>
              </a:defRPr>
            </a:lvl1pPr>
            <a:lvl2pPr marL="600060" indent="-257168">
              <a:lnSpc>
                <a:spcPct val="110000"/>
              </a:lnSpc>
              <a:buClr>
                <a:srgbClr val="70BCE8"/>
              </a:buClr>
              <a:buSzPct val="100000"/>
              <a:buFont typeface="+mj-lt"/>
              <a:buAutoNum type="alphaLcPeriod"/>
              <a:defRPr sz="1350">
                <a:solidFill>
                  <a:srgbClr val="565656"/>
                </a:solidFill>
              </a:defRPr>
            </a:lvl2pPr>
            <a:lvl3pPr marL="685783" indent="0">
              <a:buClr>
                <a:srgbClr val="0593A4"/>
              </a:buClr>
              <a:buFontTx/>
              <a:buNone/>
              <a:defRPr sz="1350"/>
            </a:lvl3pPr>
            <a:lvl4pPr marL="1028675" indent="0">
              <a:buClr>
                <a:srgbClr val="0593A4"/>
              </a:buClr>
              <a:buFontTx/>
              <a:buNone/>
              <a:defRPr sz="1350"/>
            </a:lvl4pPr>
            <a:lvl5pPr marL="1371566" indent="0">
              <a:buClr>
                <a:srgbClr val="0593A4"/>
              </a:buClr>
              <a:buFontTx/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994173"/>
            <a:ext cx="4038600" cy="3346506"/>
          </a:xfrm>
          <a:prstGeom prst="rect">
            <a:avLst/>
          </a:prstGeom>
        </p:spPr>
        <p:txBody>
          <a:bodyPr>
            <a:normAutofit/>
          </a:bodyPr>
          <a:lstStyle>
            <a:lvl1pPr marL="257168" indent="-257168">
              <a:lnSpc>
                <a:spcPct val="110000"/>
              </a:lnSpc>
              <a:buClr>
                <a:srgbClr val="70BCE8"/>
              </a:buClr>
              <a:buFont typeface="+mj-lt"/>
              <a:buAutoNum type="arabicPeriod"/>
              <a:defRPr sz="1500">
                <a:latin typeface="Arial"/>
                <a:cs typeface="Arial"/>
              </a:defRPr>
            </a:lvl1pPr>
            <a:lvl2pPr marL="600060" indent="-257168">
              <a:lnSpc>
                <a:spcPct val="110000"/>
              </a:lnSpc>
              <a:buClr>
                <a:srgbClr val="70BCE8"/>
              </a:buClr>
              <a:buFont typeface="+mj-lt"/>
              <a:buAutoNum type="alphaLcPeriod"/>
              <a:defRPr sz="1275">
                <a:latin typeface="Arial"/>
                <a:cs typeface="Arial"/>
              </a:defRPr>
            </a:lvl2pPr>
            <a:lvl3pPr marL="942952" indent="-257168">
              <a:buClr>
                <a:srgbClr val="D5001B"/>
              </a:buClr>
              <a:buFont typeface="+mj-lt"/>
              <a:buAutoNum type="arabicPeriod"/>
              <a:defRPr sz="1200">
                <a:latin typeface="Arial"/>
                <a:cs typeface="Arial"/>
              </a:defRPr>
            </a:lvl3pPr>
            <a:lvl4pPr marL="1285843" indent="-257168">
              <a:buClr>
                <a:srgbClr val="D5001B"/>
              </a:buClr>
              <a:buFont typeface="+mj-lt"/>
              <a:buAutoNum type="alphaLcPeriod"/>
              <a:defRPr sz="1125">
                <a:latin typeface="Arial"/>
                <a:cs typeface="Arial"/>
              </a:defRPr>
            </a:lvl4pPr>
            <a:lvl5pPr marL="1371566" indent="0">
              <a:buFontTx/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457201" y="-8734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1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8EDA241-ED8A-3E41-BDDF-4113FE06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2669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2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10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925B7A-B30C-8A44-A653-43D882DB28B5}"/>
              </a:ext>
            </a:extLst>
          </p:cNvPr>
          <p:cNvSpPr/>
          <p:nvPr userDrawn="1"/>
        </p:nvSpPr>
        <p:spPr>
          <a:xfrm flipV="1">
            <a:off x="0" y="0"/>
            <a:ext cx="9144000" cy="692727"/>
          </a:xfrm>
          <a:prstGeom prst="rect">
            <a:avLst/>
          </a:prstGeom>
          <a:solidFill>
            <a:srgbClr val="0024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031B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6125EE-D4AF-3E42-B4E2-F98F902AF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5" t="-7097" r="22486" b="21063"/>
          <a:stretch/>
        </p:blipFill>
        <p:spPr>
          <a:xfrm>
            <a:off x="8109679" y="4024859"/>
            <a:ext cx="1034321" cy="111864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FDF1C80-E9CA-224A-9F42-53E8BC710817}"/>
              </a:ext>
            </a:extLst>
          </p:cNvPr>
          <p:cNvSpPr txBox="1">
            <a:spLocks/>
          </p:cNvSpPr>
          <p:nvPr userDrawn="1"/>
        </p:nvSpPr>
        <p:spPr>
          <a:xfrm>
            <a:off x="8604503" y="4630342"/>
            <a:ext cx="3474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56565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C92A7D-94A7-5E4F-A253-7F9FA6EB2762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D2D44-E386-5D48-8268-0ADE692A59E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4700792"/>
            <a:ext cx="1774445" cy="36733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FDF1C80-E9CA-224A-9F42-53E8BC710817}"/>
              </a:ext>
            </a:extLst>
          </p:cNvPr>
          <p:cNvSpPr txBox="1">
            <a:spLocks/>
          </p:cNvSpPr>
          <p:nvPr userDrawn="1"/>
        </p:nvSpPr>
        <p:spPr>
          <a:xfrm>
            <a:off x="1865886" y="4904186"/>
            <a:ext cx="6243794" cy="239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56565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EaglePicher Technology Proprietary Information - This document does not contain technology or technical data controlled under either ITAR or EAR.</a:t>
            </a:r>
          </a:p>
        </p:txBody>
      </p:sp>
    </p:spTree>
    <p:extLst>
      <p:ext uri="{BB962C8B-B14F-4D97-AF65-F5344CB8AC3E}">
        <p14:creationId xmlns:p14="http://schemas.microsoft.com/office/powerpoint/2010/main" val="212780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4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44" r:id="rId13"/>
    <p:sldLayoutId id="2147483745" r:id="rId14"/>
    <p:sldLayoutId id="2147483746" r:id="rId15"/>
  </p:sldLayoutIdLst>
  <p:hf hdr="0" ftr="0" dt="0"/>
  <p:txStyles>
    <p:titleStyle>
      <a:lvl1pPr algn="l" defTabSz="342892" rtl="0" eaLnBrk="1" latinLnBrk="0" hangingPunct="1">
        <a:spcBef>
          <a:spcPct val="0"/>
        </a:spcBef>
        <a:buNone/>
        <a:defRPr sz="2100" b="0" i="0" kern="1200" cap="all">
          <a:solidFill>
            <a:schemeClr val="bg1"/>
          </a:solidFill>
          <a:latin typeface="Proxima Nova Bold"/>
          <a:ea typeface="+mj-ea"/>
          <a:cs typeface="Proxima Nova Bold"/>
        </a:defRPr>
      </a:lvl1pPr>
    </p:titleStyle>
    <p:bodyStyle>
      <a:lvl1pPr marL="257168" indent="-257168" algn="l" defTabSz="342892" rtl="0" eaLnBrk="1" latinLnBrk="0" hangingPunct="1">
        <a:lnSpc>
          <a:spcPct val="110000"/>
        </a:lnSpc>
        <a:spcBef>
          <a:spcPct val="20000"/>
        </a:spcBef>
        <a:buClr>
          <a:srgbClr val="70BCE8"/>
        </a:buClr>
        <a:buFont typeface=".AppleSystemUIFont"/>
        <a:buChar char="+"/>
        <a:defRPr sz="1500" b="0" i="0" kern="1200">
          <a:solidFill>
            <a:srgbClr val="565656"/>
          </a:solidFill>
          <a:latin typeface="Arial"/>
          <a:ea typeface="+mn-ea"/>
          <a:cs typeface="Arial"/>
        </a:defRPr>
      </a:lvl1pPr>
      <a:lvl2pPr marL="558390" indent="-301222" algn="l" defTabSz="342892" rtl="0" eaLnBrk="1" latinLnBrk="0" hangingPunct="1">
        <a:lnSpc>
          <a:spcPct val="110000"/>
        </a:lnSpc>
        <a:spcBef>
          <a:spcPct val="20000"/>
        </a:spcBef>
        <a:buClr>
          <a:srgbClr val="70BCE8"/>
        </a:buClr>
        <a:buFont typeface=".AppleSystemUIFont"/>
        <a:buChar char="—"/>
        <a:tabLst/>
        <a:defRPr sz="1350" b="0" i="0" kern="1200">
          <a:solidFill>
            <a:srgbClr val="565656"/>
          </a:solidFill>
          <a:latin typeface="Arial"/>
          <a:ea typeface="+mn-ea"/>
          <a:cs typeface="Arial"/>
        </a:defRPr>
      </a:lvl2pPr>
      <a:lvl3pPr marL="800100" indent="-223838" algn="l" defTabSz="342892" rtl="0" eaLnBrk="1" latinLnBrk="0" hangingPunct="1">
        <a:spcBef>
          <a:spcPct val="20000"/>
        </a:spcBef>
        <a:buClr>
          <a:srgbClr val="70BCE8"/>
        </a:buClr>
        <a:buFont typeface=".AppleSystemUIFont"/>
        <a:buChar char="+"/>
        <a:tabLst/>
        <a:defRPr sz="1350" b="0" i="0" kern="1200">
          <a:solidFill>
            <a:srgbClr val="565656"/>
          </a:solidFill>
          <a:latin typeface="Arial"/>
          <a:ea typeface="+mn-ea"/>
          <a:cs typeface="Arial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350" b="0" i="0" kern="1200">
          <a:solidFill>
            <a:srgbClr val="565656"/>
          </a:solidFill>
          <a:latin typeface="Arial"/>
          <a:ea typeface="+mn-ea"/>
          <a:cs typeface="Arial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350" b="0" i="0" kern="1200">
          <a:solidFill>
            <a:srgbClr val="565656"/>
          </a:solidFill>
          <a:latin typeface="Arial"/>
          <a:ea typeface="+mn-ea"/>
          <a:cs typeface="Arial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9049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90" r:id="rId2"/>
    <p:sldLayoutId id="2147483691" r:id="rId3"/>
    <p:sldLayoutId id="2147483740" r:id="rId4"/>
    <p:sldLayoutId id="2147483741" r:id="rId5"/>
    <p:sldLayoutId id="2147483742" r:id="rId6"/>
    <p:sldLayoutId id="2147483743" r:id="rId7"/>
  </p:sldLayoutIdLst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D2CA93-5A4D-A548-B19D-F18CD5A6CEF5}"/>
              </a:ext>
            </a:extLst>
          </p:cNvPr>
          <p:cNvSpPr/>
          <p:nvPr userDrawn="1"/>
        </p:nvSpPr>
        <p:spPr>
          <a:xfrm>
            <a:off x="1" y="0"/>
            <a:ext cx="9144000" cy="941832"/>
          </a:xfrm>
          <a:prstGeom prst="rect">
            <a:avLst/>
          </a:prstGeom>
          <a:solidFill>
            <a:srgbClr val="00245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A75EC7-D4C3-4B49-A0CA-5ED6075F6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39" y="242267"/>
            <a:ext cx="2042589" cy="4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mp4"/><Relationship Id="rId7" Type="http://schemas.openxmlformats.org/officeDocument/2006/relationships/image" Target="../media/image43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video" Target="../media/media2.mp4"/><Relationship Id="rId9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2" y="1143000"/>
            <a:ext cx="4254228" cy="2905960"/>
          </a:xfrm>
        </p:spPr>
        <p:txBody>
          <a:bodyPr/>
          <a:lstStyle/>
          <a:p>
            <a:r>
              <a:rPr lang="en-US" dirty="0"/>
              <a:t>High Energy Li-Ion Pouch Cells with Reduced Flammability Electrolyte Additive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Owen Crowther</a:t>
            </a:r>
          </a:p>
          <a:p>
            <a:pPr>
              <a:spcBef>
                <a:spcPts val="0"/>
              </a:spcBef>
            </a:pPr>
            <a:r>
              <a:rPr lang="en-US" dirty="0"/>
              <a:t>4 June 2024</a:t>
            </a:r>
          </a:p>
        </p:txBody>
      </p:sp>
    </p:spTree>
    <p:extLst>
      <p:ext uri="{BB962C8B-B14F-4D97-AF65-F5344CB8AC3E}">
        <p14:creationId xmlns:p14="http://schemas.microsoft.com/office/powerpoint/2010/main" val="150041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6516CB-A597-906A-FA04-F59B3074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18" y="658744"/>
            <a:ext cx="7704163" cy="8659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Charging Capability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1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182880" tIns="0" rIns="18288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77% of nominal capacity delivered after 12-minute charge with no clamp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912CFE1-F4A9-D437-15CB-C00C4BE3AE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457481"/>
            <a:ext cx="4335255" cy="2624482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398E1D3-A754-4A55-65D7-2FAD534FC49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5"/>
          <a:stretch>
            <a:fillRect/>
          </a:stretch>
        </p:blipFill>
        <p:spPr>
          <a:xfrm>
            <a:off x="4808747" y="1524716"/>
            <a:ext cx="3787060" cy="25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208851" cy="68266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SLC-202 Cell Cycling Performance at 40˚C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8F4BB2-AAA5-9C90-65C4-E0ACB7286537}"/>
              </a:ext>
            </a:extLst>
          </p:cNvPr>
          <p:cNvSpPr txBox="1">
            <a:spLocks/>
          </p:cNvSpPr>
          <p:nvPr/>
        </p:nvSpPr>
        <p:spPr>
          <a:xfrm>
            <a:off x="-1" y="4066176"/>
            <a:ext cx="9143999" cy="505824"/>
          </a:xfrm>
          <a:prstGeom prst="rect">
            <a:avLst/>
          </a:prstGeom>
          <a:solidFill>
            <a:srgbClr val="002060"/>
          </a:solidFill>
        </p:spPr>
        <p:txBody>
          <a:bodyPr vert="horz" lIns="91434" tIns="45718" rIns="91434" bIns="45718" rtlCol="0" anchor="ctr"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retention for ≥500 cycles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C675DC-E2AA-B406-7E05-4D14429D2A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00819" y="682625"/>
            <a:ext cx="6142361" cy="3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SLC-203 13Ah Li-ion Pouch</a:t>
            </a:r>
          </a:p>
        </p:txBody>
      </p:sp>
    </p:spTree>
    <p:extLst>
      <p:ext uri="{BB962C8B-B14F-4D97-AF65-F5344CB8AC3E}">
        <p14:creationId xmlns:p14="http://schemas.microsoft.com/office/powerpoint/2010/main" val="194442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SLC203: 13Ah High Energy and Power Li-Ion Pouch Cell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300 Wh kg</a:t>
            </a:r>
            <a:r>
              <a:rPr lang="en-US" sz="2000" baseline="30000" dirty="0">
                <a:solidFill>
                  <a:schemeClr val="bg1"/>
                </a:solidFill>
              </a:rPr>
              <a:t>-1</a:t>
            </a:r>
            <a:r>
              <a:rPr lang="en-US" sz="2000" dirty="0">
                <a:solidFill>
                  <a:schemeClr val="bg1"/>
                </a:solidFill>
              </a:rPr>
              <a:t> and 4C continuous rate capability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94A02D8-AB5F-401A-C445-F80676B77A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98" y="682625"/>
            <a:ext cx="4527003" cy="33988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1AC933-98B0-26E2-A2C0-9E9DDE59A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855" y="852234"/>
            <a:ext cx="2449019" cy="29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9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1D2BC8-5207-69E7-0A25-1718BF34E293}"/>
              </a:ext>
            </a:extLst>
          </p:cNvPr>
          <p:cNvSpPr txBox="1">
            <a:spLocks/>
          </p:cNvSpPr>
          <p:nvPr/>
        </p:nvSpPr>
        <p:spPr>
          <a:xfrm>
            <a:off x="-1" y="4135721"/>
            <a:ext cx="9144001" cy="436279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SLC-203 operates over a wide temperature range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5CD0D2-DC6A-FB6F-737B-DCC8743CA0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95326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200" b="1" i="0" kern="1200" cap="none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 Capability at Various Temperatures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E12CA-ADAC-6E5C-4AF9-0DB12ECAA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18" y="815044"/>
            <a:ext cx="4496584" cy="3200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5BB6A-8B37-8331-CB64-F6394661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3" y="815044"/>
            <a:ext cx="4334930" cy="32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 Performance Confirmation (3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Party Test Results)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0" y="685800"/>
            <a:ext cx="4648199" cy="457200"/>
          </a:xfrm>
        </p:spPr>
        <p:txBody>
          <a:bodyPr rIns="365760"/>
          <a:lstStyle/>
          <a:p>
            <a:pPr algn="ctr"/>
            <a:r>
              <a:rPr lang="en-US" u="sng" dirty="0"/>
              <a:t>Internal Test Results at 40 ˚C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4533900" y="682668"/>
            <a:ext cx="4610099" cy="457200"/>
          </a:xfrm>
        </p:spPr>
        <p:txBody>
          <a:bodyPr lIns="0" rIns="0"/>
          <a:lstStyle/>
          <a:p>
            <a:pPr algn="ctr"/>
            <a:r>
              <a:rPr lang="en-US" sz="1600" u="sng" dirty="0"/>
              <a:t>3</a:t>
            </a:r>
            <a:r>
              <a:rPr lang="en-US" sz="1600" u="sng" baseline="30000" dirty="0"/>
              <a:t>rd</a:t>
            </a:r>
            <a:r>
              <a:rPr lang="en-US" sz="1600" u="sng" dirty="0"/>
              <a:t> Party Test Results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1" y="4081963"/>
            <a:ext cx="4520244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90% of initial capacity at 8C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FDDC81-9BA4-A2AE-E930-97A5AF6EE0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0511" y="1177500"/>
            <a:ext cx="4067175" cy="290446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E9072AA-0A4F-5D27-D77A-52B513E10F6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5096876" y="1143000"/>
            <a:ext cx="35222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 Cycling at 40˚C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0" y="685800"/>
            <a:ext cx="4648199" cy="457200"/>
          </a:xfrm>
        </p:spPr>
        <p:txBody>
          <a:bodyPr rIns="365760"/>
          <a:lstStyle/>
          <a:p>
            <a:pPr algn="ctr"/>
            <a:r>
              <a:rPr lang="en-US" u="sng" dirty="0"/>
              <a:t>Internal Test Results at 40 ˚C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4533900" y="682668"/>
            <a:ext cx="4610099" cy="457200"/>
          </a:xfrm>
        </p:spPr>
        <p:txBody>
          <a:bodyPr lIns="0" rIns="0"/>
          <a:lstStyle/>
          <a:p>
            <a:pPr algn="ctr"/>
            <a:r>
              <a:rPr lang="en-US" sz="1600" u="sng" dirty="0"/>
              <a:t>3</a:t>
            </a:r>
            <a:r>
              <a:rPr lang="en-US" sz="1600" u="sng" baseline="30000" dirty="0"/>
              <a:t>rd</a:t>
            </a:r>
            <a:r>
              <a:rPr lang="en-US" sz="1600" u="sng" dirty="0"/>
              <a:t> Party Test Results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3999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rd</a:t>
            </a:r>
            <a:r>
              <a:rPr lang="en-US" sz="2000" dirty="0">
                <a:solidFill>
                  <a:schemeClr val="bg1"/>
                </a:solidFill>
              </a:rPr>
              <a:t> party testing confirmed ≥500 cycles to 80% initial capacity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1B7A79D-C593-72F1-68EF-4B6CEE113DD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572000" y="1139868"/>
            <a:ext cx="4572000" cy="294209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83D85F-B3E3-7410-4996-32FF1A5F6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511" y="1143000"/>
            <a:ext cx="4482977" cy="29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Reduced Flammability (RF) Electrolyte Development</a:t>
            </a:r>
          </a:p>
        </p:txBody>
      </p:sp>
    </p:spTree>
    <p:extLst>
      <p:ext uri="{BB962C8B-B14F-4D97-AF65-F5344CB8AC3E}">
        <p14:creationId xmlns:p14="http://schemas.microsoft.com/office/powerpoint/2010/main" val="308117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208851" cy="68266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Concepts to Improve Safety at Cell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2668"/>
            <a:ext cx="9143999" cy="3383508"/>
          </a:xfrm>
        </p:spPr>
        <p:txBody>
          <a:bodyPr>
            <a:normAutofit/>
          </a:bodyPr>
          <a:lstStyle/>
          <a:p>
            <a:r>
              <a:rPr lang="en-US" dirty="0"/>
              <a:t>Material selection with improved thermal and voltage stability</a:t>
            </a:r>
          </a:p>
          <a:p>
            <a:r>
              <a:rPr lang="en-US" dirty="0"/>
              <a:t>Cell safety components (PTC, CID, etc.)</a:t>
            </a:r>
          </a:p>
          <a:p>
            <a:r>
              <a:rPr lang="en-US" dirty="0"/>
              <a:t>Vent design</a:t>
            </a:r>
          </a:p>
          <a:p>
            <a:r>
              <a:rPr lang="en-US" dirty="0"/>
              <a:t>Reducing Joule (</a:t>
            </a:r>
            <a:r>
              <a:rPr lang="en-US" i="1" dirty="0"/>
              <a:t>I</a:t>
            </a:r>
            <a:r>
              <a:rPr lang="en-US" i="1" baseline="30000" dirty="0"/>
              <a:t>2</a:t>
            </a:r>
            <a:r>
              <a:rPr lang="en-US" i="1" dirty="0"/>
              <a:t>R</a:t>
            </a:r>
            <a:r>
              <a:rPr lang="en-US" dirty="0"/>
              <a:t>) heating</a:t>
            </a:r>
          </a:p>
          <a:p>
            <a:r>
              <a:rPr lang="en-US" dirty="0"/>
              <a:t>Electrolyte optimization</a:t>
            </a:r>
          </a:p>
          <a:p>
            <a:pPr lvl="1"/>
            <a:r>
              <a:rPr lang="en-US" sz="1600" dirty="0"/>
              <a:t>Low vapor pressure solvents</a:t>
            </a:r>
          </a:p>
          <a:p>
            <a:pPr lvl="1"/>
            <a:r>
              <a:rPr lang="en-US" sz="1600" dirty="0"/>
              <a:t>Wide voltage stability range </a:t>
            </a:r>
          </a:p>
          <a:p>
            <a:pPr lvl="1"/>
            <a:r>
              <a:rPr lang="en-US" sz="1600" dirty="0"/>
              <a:t>SEI stabilizing co-solvents and additives</a:t>
            </a:r>
          </a:p>
          <a:p>
            <a:pPr lvl="1"/>
            <a:r>
              <a:rPr lang="en-US" sz="1600" dirty="0"/>
              <a:t>Flame retardant additives </a:t>
            </a:r>
          </a:p>
          <a:p>
            <a:r>
              <a:rPr lang="en-US" dirty="0"/>
              <a:t>EaglePicher designed an electrolyte with reduced flammability (RF)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8F4BB2-AAA5-9C90-65C4-E0ACB7286537}"/>
              </a:ext>
            </a:extLst>
          </p:cNvPr>
          <p:cNvSpPr txBox="1">
            <a:spLocks/>
          </p:cNvSpPr>
          <p:nvPr/>
        </p:nvSpPr>
        <p:spPr>
          <a:xfrm>
            <a:off x="-1" y="4066176"/>
            <a:ext cx="9143999" cy="505824"/>
          </a:xfrm>
          <a:prstGeom prst="rect">
            <a:avLst/>
          </a:prstGeom>
          <a:solidFill>
            <a:srgbClr val="002060"/>
          </a:solidFill>
        </p:spPr>
        <p:txBody>
          <a:bodyPr vert="horz" lIns="0" tIns="45718" rIns="0" bIns="45718" rtlCol="0" anchor="ctr"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electrolytes often suffer from poor rate and cold performance</a:t>
            </a:r>
          </a:p>
        </p:txBody>
      </p:sp>
    </p:spTree>
    <p:extLst>
      <p:ext uri="{BB962C8B-B14F-4D97-AF65-F5344CB8AC3E}">
        <p14:creationId xmlns:p14="http://schemas.microsoft.com/office/powerpoint/2010/main" val="909333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Window and Thermal Stability of RF Electrolyte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0BB2A6-D574-F2AF-8CDC-D7ACE0B124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9311"/>
          <a:stretch/>
        </p:blipFill>
        <p:spPr>
          <a:xfrm>
            <a:off x="116444" y="698945"/>
            <a:ext cx="4455556" cy="361197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C59821-C2AC-65F9-741C-1BBBA7F02087}"/>
              </a:ext>
            </a:extLst>
          </p:cNvPr>
          <p:cNvSpPr txBox="1">
            <a:spLocks/>
          </p:cNvSpPr>
          <p:nvPr/>
        </p:nvSpPr>
        <p:spPr>
          <a:xfrm>
            <a:off x="1" y="4261252"/>
            <a:ext cx="9143999" cy="367324"/>
          </a:xfrm>
          <a:prstGeom prst="rect">
            <a:avLst/>
          </a:prstGeom>
          <a:solidFill>
            <a:srgbClr val="002554"/>
          </a:solidFill>
        </p:spPr>
        <p:txBody>
          <a:bodyPr lIns="457200" rIns="45720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62B5E5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88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2B5E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ysClr val="window" lastClr="FFFFFF"/>
                </a:solidFill>
              </a:rPr>
              <a:t>Improved thermal stability with similar electrochemical stability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D8D91DA-DAC6-8922-C767-43597BA9957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4572000" y="762227"/>
            <a:ext cx="4572000" cy="34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5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FA05E8-32A0-1145-A065-FE1C8372E14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5527802" y="914400"/>
            <a:ext cx="2906829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14400"/>
            <a:ext cx="6102486" cy="3657600"/>
          </a:xfrm>
        </p:spPr>
        <p:txBody>
          <a:bodyPr/>
          <a:lstStyle/>
          <a:p>
            <a:r>
              <a:rPr lang="en-US" dirty="0"/>
              <a:t>EaglePicher pouch cell overview</a:t>
            </a:r>
          </a:p>
          <a:p>
            <a:r>
              <a:rPr lang="en-US" dirty="0"/>
              <a:t>2.3Ah SLC-202 Li-ion Pouch Cell</a:t>
            </a:r>
          </a:p>
          <a:p>
            <a:pPr marL="515920" lvl="2"/>
            <a:r>
              <a:rPr lang="en-US" sz="1525" dirty="0"/>
              <a:t>24 SLC-202 in SLB-101 Conformal Wearable Battery</a:t>
            </a:r>
          </a:p>
          <a:p>
            <a:r>
              <a:rPr lang="en-US" dirty="0"/>
              <a:t>13Ah SLC-203 Li-ion Pouch Cell</a:t>
            </a:r>
          </a:p>
          <a:p>
            <a:pPr marL="515920" lvl="2"/>
            <a:r>
              <a:rPr lang="en-US" sz="1525" dirty="0"/>
              <a:t>8 SLC-203 in BB-2590</a:t>
            </a:r>
          </a:p>
          <a:p>
            <a:r>
              <a:rPr lang="en-US" dirty="0"/>
              <a:t>Reduced flammability (RF) electrolyte development:  US Patent 11,050,284B</a:t>
            </a:r>
          </a:p>
          <a:p>
            <a:r>
              <a:rPr lang="en-US" dirty="0"/>
              <a:t>RF electrolyte compatibility in SLC-202 cell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0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Capability of RF Electrolyte in LFP 26650s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C59821-C2AC-65F9-741C-1BBBA7F02087}"/>
              </a:ext>
            </a:extLst>
          </p:cNvPr>
          <p:cNvSpPr txBox="1">
            <a:spLocks/>
          </p:cNvSpPr>
          <p:nvPr/>
        </p:nvSpPr>
        <p:spPr>
          <a:xfrm>
            <a:off x="1" y="4261252"/>
            <a:ext cx="9143999" cy="367324"/>
          </a:xfrm>
          <a:prstGeom prst="rect">
            <a:avLst/>
          </a:prstGeom>
          <a:solidFill>
            <a:srgbClr val="002554"/>
          </a:solidFill>
        </p:spPr>
        <p:txBody>
          <a:bodyPr lIns="457200" rIns="45720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62B5E5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88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RF electrolyte demonstrates the same performance to 8C rate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9FEB3E-0183-27E4-9E99-55899BC3B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689820"/>
            <a:ext cx="4572000" cy="356066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38723C7-D496-1BC3-21CC-21C942CFB74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4730390" y="679450"/>
            <a:ext cx="425521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Temperature Range of RF Electrolyte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C59821-C2AC-65F9-741C-1BBBA7F02087}"/>
              </a:ext>
            </a:extLst>
          </p:cNvPr>
          <p:cNvSpPr txBox="1">
            <a:spLocks/>
          </p:cNvSpPr>
          <p:nvPr/>
        </p:nvSpPr>
        <p:spPr>
          <a:xfrm>
            <a:off x="1" y="4261252"/>
            <a:ext cx="9143999" cy="367324"/>
          </a:xfrm>
          <a:prstGeom prst="rect">
            <a:avLst/>
          </a:prstGeom>
          <a:solidFill>
            <a:srgbClr val="002554"/>
          </a:solidFill>
        </p:spPr>
        <p:txBody>
          <a:bodyPr lIns="365760" rIns="36576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62B5E5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88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RF electrolyte performs better at −30°C and similar from −20 to 50 °C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F2AF73-2516-1195-126C-412A2ECD01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33479" y="682625"/>
            <a:ext cx="6877041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4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LFP 26650 Overcharge in Presence of a Spark Emitter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5A34A-8757-651B-6651-96759ABF5C0E}"/>
              </a:ext>
            </a:extLst>
          </p:cNvPr>
          <p:cNvSpPr txBox="1">
            <a:spLocks/>
          </p:cNvSpPr>
          <p:nvPr/>
        </p:nvSpPr>
        <p:spPr>
          <a:xfrm>
            <a:off x="5538997" y="2194955"/>
            <a:ext cx="3605003" cy="1172999"/>
          </a:xfrm>
          <a:prstGeom prst="rect">
            <a:avLst/>
          </a:prstGeom>
          <a:solidFill>
            <a:srgbClr val="002554"/>
          </a:solidFill>
        </p:spPr>
        <p:txBody>
          <a:bodyPr wrap="square" lIns="91440" tIns="91440" rIns="91440" bIns="9144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62B5E5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88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Arial" panose="020B0604020202020204" pitchFamily="34" charset="0"/>
              <a:buChar char="+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2B5E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fire in cell with RF electrolyte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B6762-CEFF-23E3-F7A2-A986ECC51C8D}"/>
              </a:ext>
            </a:extLst>
          </p:cNvPr>
          <p:cNvGrpSpPr/>
          <p:nvPr/>
        </p:nvGrpSpPr>
        <p:grpSpPr>
          <a:xfrm>
            <a:off x="247846" y="518931"/>
            <a:ext cx="5238554" cy="4538844"/>
            <a:chOff x="247846" y="766581"/>
            <a:chExt cx="6187962" cy="58200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0890E0-9CDE-44FB-C1DC-05743333A8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6580" y="3156496"/>
              <a:ext cx="6169228" cy="3430172"/>
              <a:chOff x="570345" y="666140"/>
              <a:chExt cx="11360265" cy="525153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084B129-8CAC-B2FC-DD0F-FDD59DD64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9330" y="666140"/>
                <a:ext cx="6431280" cy="5251533"/>
              </a:xfrm>
              <a:prstGeom prst="rect">
                <a:avLst/>
              </a:prstGeom>
            </p:spPr>
          </p:pic>
          <p:pic>
            <p:nvPicPr>
              <p:cNvPr id="14" name="slide 14">
                <a:hlinkClick r:id="" action="ppaction://media"/>
                <a:extLst>
                  <a:ext uri="{FF2B5EF4-FFF2-40B4-BE49-F238E27FC236}">
                    <a16:creationId xmlns:a16="http://schemas.microsoft.com/office/drawing/2014/main" id="{C0148694-A581-9535-40C4-F793E06F704E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570345" y="1855771"/>
                <a:ext cx="5029200" cy="282892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3B21F9-CB46-C91A-DCC7-39804A8ADB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7846" y="766581"/>
              <a:ext cx="6187962" cy="2902594"/>
              <a:chOff x="454758" y="753040"/>
              <a:chExt cx="11549673" cy="54176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DD0E56C-13D7-9BDC-90DA-6665DBA5A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9756" y="753040"/>
                <a:ext cx="6634675" cy="5417618"/>
              </a:xfrm>
              <a:prstGeom prst="rect">
                <a:avLst/>
              </a:prstGeom>
            </p:spPr>
          </p:pic>
          <p:pic>
            <p:nvPicPr>
              <p:cNvPr id="12" name="slide 13">
                <a:hlinkClick r:id="" action="ppaction://media"/>
                <a:extLst>
                  <a:ext uri="{FF2B5EF4-FFF2-40B4-BE49-F238E27FC236}">
                    <a16:creationId xmlns:a16="http://schemas.microsoft.com/office/drawing/2014/main" id="{0EDE1783-2146-323A-4735-6B9CFE3D17EB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454758" y="2018001"/>
                <a:ext cx="5029200" cy="282892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09B90A-848E-8568-F0A7-9D9030B4F2A5}"/>
                </a:ext>
              </a:extLst>
            </p:cNvPr>
            <p:cNvSpPr txBox="1"/>
            <p:nvPr/>
          </p:nvSpPr>
          <p:spPr>
            <a:xfrm>
              <a:off x="1238601" y="2959893"/>
              <a:ext cx="78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BL↑</a:t>
              </a:r>
            </a:p>
            <a:p>
              <a:pPr defTabSz="914400"/>
              <a:r>
                <a:rPr 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RF↓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0105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 Safety Test Summary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0" y="685800"/>
            <a:ext cx="4648199" cy="457200"/>
          </a:xfrm>
        </p:spPr>
        <p:txBody>
          <a:bodyPr rIns="365760"/>
          <a:lstStyle/>
          <a:p>
            <a:pPr algn="ctr"/>
            <a:r>
              <a:rPr lang="en-US" u="sng" dirty="0"/>
              <a:t>LFP 26650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4533900" y="682668"/>
            <a:ext cx="4610099" cy="457200"/>
          </a:xfrm>
        </p:spPr>
        <p:txBody>
          <a:bodyPr lIns="0" rIns="0"/>
          <a:lstStyle/>
          <a:p>
            <a:pPr algn="ctr"/>
            <a:r>
              <a:rPr lang="en-US" sz="1600" u="sng" dirty="0"/>
              <a:t>NCM111 18650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3999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No fire for any cell using RF electrolyte in any of the above tests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C48D94B-BC36-93F3-4D24-3F45898AE02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821762" y="1050413"/>
            <a:ext cx="4072476" cy="302841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D89FBEA-447D-7526-3715-29C9E28A6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050414"/>
            <a:ext cx="4572000" cy="30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27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 of SLC-202 with RF Electrolyte</a:t>
            </a:r>
          </a:p>
        </p:txBody>
      </p:sp>
    </p:spTree>
    <p:extLst>
      <p:ext uri="{BB962C8B-B14F-4D97-AF65-F5344CB8AC3E}">
        <p14:creationId xmlns:p14="http://schemas.microsoft.com/office/powerpoint/2010/main" val="891902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High-Rate and Cold Performance for UUV Application 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Slight voltage effect of RF electrolyte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76078-8292-3441-A82E-A421D0F1C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4" t="8511"/>
          <a:stretch/>
        </p:blipFill>
        <p:spPr>
          <a:xfrm>
            <a:off x="2264789" y="571500"/>
            <a:ext cx="4614421" cy="36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5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Rate Capability of SLC-202 with RF electrolyte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Similar rate capability to 3C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C604D3-F4B5-9E3B-455E-76FA7BB3C204}"/>
              </a:ext>
            </a:extLst>
          </p:cNvPr>
          <p:cNvGraphicFramePr>
            <a:graphicFrameLocks noGrp="1"/>
          </p:cNvGraphicFramePr>
          <p:nvPr/>
        </p:nvGraphicFramePr>
        <p:xfrm>
          <a:off x="709436" y="996483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1D6F67-9F5B-CD58-5F2F-03982300943C}"/>
              </a:ext>
            </a:extLst>
          </p:cNvPr>
          <p:cNvGraphicFramePr>
            <a:graphicFrameLocks noGrp="1"/>
          </p:cNvGraphicFramePr>
          <p:nvPr/>
        </p:nvGraphicFramePr>
        <p:xfrm>
          <a:off x="4083424" y="996483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1864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Room Temperature Cycle Life for SLC-202 with RF electrolyte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RF electrolyte improves RT cycle life by 20%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E835A-D795-FC26-1C9C-CA8CA61E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796" y="838199"/>
            <a:ext cx="3908408" cy="31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4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70% SOC Nail Penetration of SLC-202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RF electrolyte delays thermal runaway by ~30s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4D94B0-A37E-A7D8-4C37-A1E06283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330" y="644068"/>
            <a:ext cx="4572645" cy="34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5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0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RF electrolyte can be used in various chemistries/form factors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F673C-B4F8-8BF3-8F19-B63EBA64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23" y="698766"/>
            <a:ext cx="4000292" cy="3383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43BE36-70B3-D399-C3C8-613EB44D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711" y="1272121"/>
            <a:ext cx="1758607" cy="2178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1B939-FB9E-AA8F-0EC4-B415648E8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490" y="850900"/>
            <a:ext cx="2171705" cy="302047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08F095-70ED-759E-48C0-7C25FCD9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09903" y="698766"/>
            <a:ext cx="5274003" cy="3383197"/>
          </a:xfrm>
        </p:spPr>
        <p:txBody>
          <a:bodyPr>
            <a:normAutofit/>
          </a:bodyPr>
          <a:lstStyle/>
          <a:p>
            <a:pPr marL="461963" indent="-236538"/>
            <a:r>
              <a:rPr lang="en-US" dirty="0"/>
              <a:t>UAV </a:t>
            </a:r>
          </a:p>
          <a:p>
            <a:pPr marL="461963" indent="-236538"/>
            <a:r>
              <a:rPr lang="en-US" dirty="0"/>
              <a:t>eVTOL</a:t>
            </a:r>
          </a:p>
          <a:p>
            <a:pPr marL="461963" indent="-236538"/>
            <a:r>
              <a:rPr lang="en-US" dirty="0"/>
              <a:t>Aviation</a:t>
            </a:r>
          </a:p>
          <a:p>
            <a:pPr marL="461963" indent="-236538"/>
            <a:r>
              <a:rPr lang="en-US" dirty="0"/>
              <a:t>UUV</a:t>
            </a:r>
          </a:p>
          <a:p>
            <a:pPr marL="461963" indent="-236538"/>
            <a:r>
              <a:rPr lang="en-US" dirty="0"/>
              <a:t>Portable power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078041-795A-25A8-EE5D-8B4BE453C62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572000" y="1228751"/>
            <a:ext cx="4572000" cy="325749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" y="1139868"/>
            <a:ext cx="5214938" cy="3429000"/>
          </a:xfrm>
          <a:noFill/>
        </p:spPr>
        <p:txBody>
          <a:bodyPr lIns="91440" rIns="91440" bIns="0">
            <a:noAutofit/>
          </a:bodyPr>
          <a:lstStyle/>
          <a:p>
            <a:r>
              <a:rPr lang="en-US" dirty="0"/>
              <a:t>Developed to manufacture lithium-ion for military applications (LIMA) under the Title III program</a:t>
            </a:r>
          </a:p>
          <a:p>
            <a:r>
              <a:rPr lang="en-US" dirty="0"/>
              <a:t>Phase II award for establishing a domestic and commercially viable production capability for Li-Ion batteries essential for national defense</a:t>
            </a:r>
          </a:p>
          <a:p>
            <a:r>
              <a:rPr lang="en-US" dirty="0"/>
              <a:t>Expanded capability to advance Li-ion technology to production level environment (MRL 8)</a:t>
            </a:r>
          </a:p>
          <a:p>
            <a:r>
              <a:rPr lang="en-US" dirty="0"/>
              <a:t>3CPM production rate for two sizes of cell</a:t>
            </a:r>
          </a:p>
          <a:p>
            <a:r>
              <a:rPr lang="en-US" dirty="0"/>
              <a:t>To support a wide range of applications: aircraft, UAVs, tactical vehicles, robotics, unattended sensors and submersibles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 Li-Ion Cell Production at EaglePicher Technologies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algn="ctr"/>
            <a:r>
              <a:rPr lang="en-US" dirty="0"/>
              <a:t>Title III LIMA Program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algn="ctr"/>
            <a:r>
              <a:rPr lang="en-US" dirty="0"/>
              <a:t>Joplin, MO Crossroads Facility </a:t>
            </a:r>
          </a:p>
        </p:txBody>
      </p:sp>
    </p:spTree>
    <p:extLst>
      <p:ext uri="{BB962C8B-B14F-4D97-AF65-F5344CB8AC3E}">
        <p14:creationId xmlns:p14="http://schemas.microsoft.com/office/powerpoint/2010/main" val="3926338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73101"/>
          </a:xfrm>
        </p:spPr>
        <p:txBody>
          <a:bodyPr/>
          <a:lstStyle/>
          <a:p>
            <a:r>
              <a:rPr lang="en-US" sz="22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0F8CA-1D06-41F9-B679-34326E5AD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07427" y="673100"/>
            <a:ext cx="9534985" cy="4143178"/>
          </a:xfrm>
        </p:spPr>
        <p:txBody>
          <a:bodyPr>
            <a:normAutofit/>
          </a:bodyPr>
          <a:lstStyle/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EaglePicher is developing high energy pouch cells that also deliver high power</a:t>
            </a:r>
          </a:p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Silicon composite anode enables the high energy and power combination</a:t>
            </a:r>
          </a:p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SLC-202 is a 2.3Ah cell capable of 8C continuous discharge</a:t>
            </a:r>
          </a:p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SLC-203 is a 13Ah cell that delivers 300 Wh kg</a:t>
            </a:r>
            <a:r>
              <a:rPr lang="en-US" sz="1600" baseline="30000" dirty="0">
                <a:solidFill>
                  <a:srgbClr val="565656"/>
                </a:solidFill>
              </a:rPr>
              <a:t>-1</a:t>
            </a:r>
            <a:r>
              <a:rPr lang="en-US" sz="1600" dirty="0">
                <a:solidFill>
                  <a:srgbClr val="565656"/>
                </a:solidFill>
              </a:rPr>
              <a:t> nominally</a:t>
            </a:r>
          </a:p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SLC-203 delivers 260 Wh kg</a:t>
            </a:r>
            <a:r>
              <a:rPr lang="en-US" sz="1600" baseline="30000" dirty="0">
                <a:solidFill>
                  <a:srgbClr val="565656"/>
                </a:solidFill>
              </a:rPr>
              <a:t>-1</a:t>
            </a:r>
            <a:r>
              <a:rPr lang="en-US" sz="1600" dirty="0">
                <a:solidFill>
                  <a:srgbClr val="565656"/>
                </a:solidFill>
              </a:rPr>
              <a:t> when discharged at a 4C (52A) rate</a:t>
            </a:r>
          </a:p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RF electrolyte is compatible with the SLC-202/203 chemistry</a:t>
            </a:r>
          </a:p>
          <a:p>
            <a:pPr marL="346472" indent="-177404"/>
            <a:r>
              <a:rPr lang="en-US" sz="1600" dirty="0">
                <a:solidFill>
                  <a:srgbClr val="565656"/>
                </a:solidFill>
              </a:rPr>
              <a:t>RF electrolyte improves cell safety and cycle life</a:t>
            </a:r>
          </a:p>
          <a:p>
            <a:pPr marL="346472" indent="-177404"/>
            <a:r>
              <a:rPr lang="en-US" sz="1600" b="1" dirty="0">
                <a:solidFill>
                  <a:srgbClr val="565656"/>
                </a:solidFill>
              </a:rPr>
              <a:t>EaglePicher Technologies continues to focus on improving battery safety via cell and packaging technologies</a:t>
            </a:r>
          </a:p>
          <a:p>
            <a:pPr marL="441727" lvl="1" indent="0">
              <a:buNone/>
            </a:pPr>
            <a:endParaRPr lang="en-US" sz="1600" dirty="0">
              <a:solidFill>
                <a:srgbClr val="565656"/>
              </a:solidFill>
            </a:endParaRPr>
          </a:p>
          <a:p>
            <a:pPr marL="441727" lvl="1" indent="0">
              <a:buNone/>
            </a:pPr>
            <a:endParaRPr lang="en-US" sz="1600" dirty="0">
              <a:solidFill>
                <a:srgbClr val="565656"/>
              </a:solidFill>
            </a:endParaRPr>
          </a:p>
          <a:p>
            <a:endParaRPr lang="en-US" sz="1600" dirty="0">
              <a:solidFill>
                <a:srgbClr val="56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2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C5999C-E2FD-39E4-1040-742006C2B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73" b="32303"/>
          <a:stretch/>
        </p:blipFill>
        <p:spPr>
          <a:xfrm>
            <a:off x="0" y="1"/>
            <a:ext cx="9144000" cy="1508078"/>
          </a:xfrm>
          <a:prstGeom prst="rect">
            <a:avLst/>
          </a:prstGeom>
        </p:spPr>
      </p:pic>
      <p:pic>
        <p:nvPicPr>
          <p:cNvPr id="8" name="Picture 7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DAE7B5EB-08E6-57AE-D064-97FCFE284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06" t="7959" r="23625" b="48922"/>
          <a:stretch/>
        </p:blipFill>
        <p:spPr>
          <a:xfrm>
            <a:off x="7575599" y="1"/>
            <a:ext cx="1568401" cy="1508078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EA032FF-EB2B-1C81-AD94-D2F0BE850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973"/>
          <a:stretch/>
        </p:blipFill>
        <p:spPr>
          <a:xfrm>
            <a:off x="5047921" y="2571751"/>
            <a:ext cx="3641517" cy="2535941"/>
          </a:xfrm>
          <a:prstGeom prst="rect">
            <a:avLst/>
          </a:prstGeom>
        </p:spPr>
      </p:pic>
      <p:pic>
        <p:nvPicPr>
          <p:cNvPr id="4" name="Picture 3" descr="A picture containing text, bottle, sign&#10;&#10;Description automatically generated">
            <a:extLst>
              <a:ext uri="{FF2B5EF4-FFF2-40B4-BE49-F238E27FC236}">
                <a16:creationId xmlns:a16="http://schemas.microsoft.com/office/drawing/2014/main" id="{370093D0-A7BC-586B-6E66-04103BD3C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46" y="1752977"/>
            <a:ext cx="3664165" cy="3239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8F0D6-B3A8-D7BB-722F-FA1190D6CE2A}"/>
              </a:ext>
            </a:extLst>
          </p:cNvPr>
          <p:cNvSpPr txBox="1"/>
          <p:nvPr/>
        </p:nvSpPr>
        <p:spPr>
          <a:xfrm>
            <a:off x="4706867" y="1622020"/>
            <a:ext cx="432362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rgbClr val="62B5E5"/>
                </a:solidFill>
                <a:latin typeface="PillGothic300mg-Bold" panose="02000503030000020004" pitchFamily="50" charset="0"/>
              </a:rPr>
              <a:t>September 30-October 3, 2024</a:t>
            </a:r>
          </a:p>
          <a:p>
            <a:pPr algn="ctr"/>
            <a:r>
              <a:rPr lang="en-US" dirty="0">
                <a:latin typeface="PillGothic300mg-Medium" panose="02000503030000020004" pitchFamily="50" charset="0"/>
              </a:rPr>
              <a:t>Glendalough Conference Center DoubleTree</a:t>
            </a:r>
          </a:p>
          <a:p>
            <a:pPr algn="ctr"/>
            <a:r>
              <a:rPr lang="en-US" dirty="0">
                <a:latin typeface="PillGothic300mg-Medium" panose="02000503030000020004" pitchFamily="50" charset="0"/>
              </a:rPr>
              <a:t>Springfield, 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988E8-3EBC-AB76-32D3-9BDF51B8B01B}"/>
              </a:ext>
            </a:extLst>
          </p:cNvPr>
          <p:cNvSpPr txBox="1"/>
          <p:nvPr/>
        </p:nvSpPr>
        <p:spPr>
          <a:xfrm>
            <a:off x="395786" y="348019"/>
            <a:ext cx="4720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Experience the Power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AA871A-A9C7-A644-0CB5-808A7593A50E}"/>
              </a:ext>
            </a:extLst>
          </p:cNvPr>
          <p:cNvSpPr/>
          <p:nvPr/>
        </p:nvSpPr>
        <p:spPr>
          <a:xfrm>
            <a:off x="6373505" y="808469"/>
            <a:ext cx="1487225" cy="52618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latin typeface="PillGothic300mg-Medium" panose="02000503030000020004" pitchFamily="50" charset="0"/>
              </a:rPr>
              <a:t>Keynote Speaker</a:t>
            </a:r>
          </a:p>
          <a:p>
            <a:pPr algn="r"/>
            <a:r>
              <a:rPr lang="en-US" sz="2000" dirty="0">
                <a:latin typeface="PillGothic600mg-Bold" panose="02000503030000020004" pitchFamily="50" charset="0"/>
              </a:rPr>
              <a:t>John Kelly</a:t>
            </a:r>
          </a:p>
        </p:txBody>
      </p:sp>
    </p:spTree>
    <p:extLst>
      <p:ext uri="{BB962C8B-B14F-4D97-AF65-F5344CB8AC3E}">
        <p14:creationId xmlns:p14="http://schemas.microsoft.com/office/powerpoint/2010/main" val="118608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208851" cy="68266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Energy and High Power Li-ion Cell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2668"/>
            <a:ext cx="9143999" cy="388933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High Energy Density Chemistry</a:t>
            </a:r>
          </a:p>
          <a:p>
            <a:pPr lvl="1"/>
            <a:r>
              <a:rPr lang="en-US" sz="1600" dirty="0"/>
              <a:t>Incorporate Silicon-based anode</a:t>
            </a:r>
          </a:p>
          <a:p>
            <a:pPr lvl="1"/>
            <a:r>
              <a:rPr lang="en-US" sz="1600" dirty="0"/>
              <a:t>Incorporate High specific capacity cathode (High Nickel content)</a:t>
            </a:r>
          </a:p>
          <a:p>
            <a:pPr>
              <a:lnSpc>
                <a:spcPct val="130000"/>
              </a:lnSpc>
            </a:pPr>
            <a:r>
              <a:rPr lang="en-US" dirty="0"/>
              <a:t>High Power Li-ion Cell </a:t>
            </a:r>
          </a:p>
          <a:p>
            <a:pPr lvl="1"/>
            <a:r>
              <a:rPr lang="en-US" sz="1600" dirty="0"/>
              <a:t>Advance Anode design to provide high power capability with high energy density</a:t>
            </a:r>
          </a:p>
          <a:p>
            <a:pPr lvl="1"/>
            <a:r>
              <a:rPr lang="en-US" sz="1600" dirty="0"/>
              <a:t>Matching cathode design is important due to overall cell energy and configuration</a:t>
            </a:r>
          </a:p>
          <a:p>
            <a:pPr>
              <a:lnSpc>
                <a:spcPct val="140000"/>
              </a:lnSpc>
            </a:pPr>
            <a:r>
              <a:rPr lang="en-US" dirty="0"/>
              <a:t>Stability and Safety </a:t>
            </a:r>
          </a:p>
          <a:p>
            <a:pPr lvl="1"/>
            <a:r>
              <a:rPr lang="en-US" sz="1600" dirty="0"/>
              <a:t>Suppression of cell swelling</a:t>
            </a:r>
          </a:p>
          <a:p>
            <a:pPr lvl="1"/>
            <a:r>
              <a:rPr lang="en-US" sz="1600" dirty="0"/>
              <a:t>Thermal management at high C-rate (or power discharge)</a:t>
            </a:r>
          </a:p>
          <a:p>
            <a:pPr lvl="1"/>
            <a:r>
              <a:rPr lang="en-US" sz="1600" dirty="0"/>
              <a:t>Improved safety for high energy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8F4BB2-AAA5-9C90-65C4-E0ACB7286537}"/>
              </a:ext>
            </a:extLst>
          </p:cNvPr>
          <p:cNvSpPr txBox="1">
            <a:spLocks/>
          </p:cNvSpPr>
          <p:nvPr/>
        </p:nvSpPr>
        <p:spPr>
          <a:xfrm>
            <a:off x="-1" y="4066176"/>
            <a:ext cx="9143999" cy="505824"/>
          </a:xfrm>
          <a:prstGeom prst="rect">
            <a:avLst/>
          </a:prstGeom>
          <a:solidFill>
            <a:srgbClr val="002060"/>
          </a:solidFill>
        </p:spPr>
        <p:txBody>
          <a:bodyPr vert="horz" lIns="91434" tIns="45718" rIns="91434" bIns="45718" rtlCol="0" anchor="ctr"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2B5E5"/>
              </a:buClr>
              <a:buFont typeface="Calibri" panose="020F0502020204030204" pitchFamily="34" charset="0"/>
              <a:buChar char="+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Anode development enables high energy and power Li-ion cell</a:t>
            </a:r>
          </a:p>
        </p:txBody>
      </p:sp>
    </p:spTree>
    <p:extLst>
      <p:ext uri="{BB962C8B-B14F-4D97-AF65-F5344CB8AC3E}">
        <p14:creationId xmlns:p14="http://schemas.microsoft.com/office/powerpoint/2010/main" val="76280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SLC-202 2.3Ah Li-ion Pouch</a:t>
            </a:r>
          </a:p>
        </p:txBody>
      </p:sp>
    </p:spTree>
    <p:extLst>
      <p:ext uri="{BB962C8B-B14F-4D97-AF65-F5344CB8AC3E}">
        <p14:creationId xmlns:p14="http://schemas.microsoft.com/office/powerpoint/2010/main" val="2220676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1D2BC8-5207-69E7-0A25-1718BF34E293}"/>
              </a:ext>
            </a:extLst>
          </p:cNvPr>
          <p:cNvSpPr txBox="1">
            <a:spLocks/>
          </p:cNvSpPr>
          <p:nvPr/>
        </p:nvSpPr>
        <p:spPr>
          <a:xfrm>
            <a:off x="-1" y="4135721"/>
            <a:ext cx="9144001" cy="436279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2.3Ah SLC-202 with Silicon Anode Technology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5CD0D2-DC6A-FB6F-737B-DCC8743CA0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95326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200" b="1" i="0" kern="1200" cap="none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SLC-202: High Energy Li-ion Cell with High-Rate Capability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7F56CE-7BF2-EAE4-3CE9-F908588D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7" y="755682"/>
            <a:ext cx="4244038" cy="3380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39F8A-1AA7-78A8-5AFA-796905C09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805" y="1129572"/>
            <a:ext cx="2934205" cy="25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Room Temperature Rate Capability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0" y="685800"/>
            <a:ext cx="4648199" cy="457200"/>
          </a:xfrm>
        </p:spPr>
        <p:txBody>
          <a:bodyPr/>
          <a:lstStyle/>
          <a:p>
            <a:pPr algn="ctr"/>
            <a:r>
              <a:rPr lang="en-US" u="sng" dirty="0"/>
              <a:t>Discharge Capacity at various C-rates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algn="ctr"/>
            <a:r>
              <a:rPr lang="en-US" sz="1600" u="sng" dirty="0"/>
              <a:t>Specific Energy at various C-rates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E897C48-8ED6-6F4B-3ECB-81B009E7998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731045" y="1143000"/>
            <a:ext cx="4253910" cy="293846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0BC90C4-50E5-0023-0697-EA66F41875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48188" y="1143000"/>
            <a:ext cx="4075624" cy="2938463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1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80 % of nominal energy at  8C-rate discharge</a:t>
            </a:r>
          </a:p>
        </p:txBody>
      </p:sp>
    </p:spTree>
    <p:extLst>
      <p:ext uri="{BB962C8B-B14F-4D97-AF65-F5344CB8AC3E}">
        <p14:creationId xmlns:p14="http://schemas.microsoft.com/office/powerpoint/2010/main" val="329164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Room Temperature Power Capability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0" y="685800"/>
            <a:ext cx="4648199" cy="457200"/>
          </a:xfrm>
        </p:spPr>
        <p:txBody>
          <a:bodyPr rIns="365760"/>
          <a:lstStyle/>
          <a:p>
            <a:pPr algn="ctr"/>
            <a:r>
              <a:rPr lang="en-US" u="sng" dirty="0"/>
              <a:t>Capacity for Constant Power Discharge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4533900" y="682668"/>
            <a:ext cx="4610099" cy="457200"/>
          </a:xfrm>
        </p:spPr>
        <p:txBody>
          <a:bodyPr lIns="0" rIns="0"/>
          <a:lstStyle/>
          <a:p>
            <a:pPr algn="ctr"/>
            <a:r>
              <a:rPr lang="en-US" sz="1600" u="sng" dirty="0"/>
              <a:t>Specific Energy for Constant Power Discharge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1" y="4110479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80% of nominal energy delivered for 1455 W/kg power discharge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6416A3-B3D6-9896-8103-E7EF6447B3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755" y="1143000"/>
            <a:ext cx="4468490" cy="293846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B9112A0-80B9-B090-E1FB-497ED414FB5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4572000" y="1201721"/>
            <a:ext cx="4572000" cy="282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Temperature Performance of SLC-202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0" y="604337"/>
            <a:ext cx="4648199" cy="457200"/>
          </a:xfrm>
        </p:spPr>
        <p:txBody>
          <a:bodyPr rIns="365760"/>
          <a:lstStyle/>
          <a:p>
            <a:pPr algn="ctr"/>
            <a:r>
              <a:rPr lang="en-US" u="sng" dirty="0"/>
              <a:t>4C Discharge at Cold Temperatures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4552950" y="603064"/>
            <a:ext cx="4610099" cy="457200"/>
          </a:xfrm>
        </p:spPr>
        <p:txBody>
          <a:bodyPr lIns="0" rIns="0"/>
          <a:lstStyle/>
          <a:p>
            <a:pPr algn="ctr"/>
            <a:r>
              <a:rPr lang="en-US" sz="1600" u="sng" dirty="0"/>
              <a:t>Max Cell Skin Temperature Discharge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BBE8F6-6DA1-EF21-F53F-3802757C963D}"/>
              </a:ext>
            </a:extLst>
          </p:cNvPr>
          <p:cNvSpPr txBox="1">
            <a:spLocks/>
          </p:cNvSpPr>
          <p:nvPr/>
        </p:nvSpPr>
        <p:spPr>
          <a:xfrm>
            <a:off x="1" y="4081963"/>
            <a:ext cx="9144000" cy="490037"/>
          </a:xfrm>
          <a:prstGeom prst="rect">
            <a:avLst/>
          </a:prstGeom>
          <a:solidFill>
            <a:srgbClr val="002554"/>
          </a:solidFill>
        </p:spPr>
        <p:txBody>
          <a:bodyPr lIns="457200" tIns="0" rIns="45720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24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>
                <a:srgbClr val="62B5E5"/>
              </a:buClr>
            </a:pPr>
            <a:r>
              <a:rPr lang="en-US" sz="2000" dirty="0">
                <a:solidFill>
                  <a:schemeClr val="bg1"/>
                </a:solidFill>
              </a:rPr>
              <a:t>70% of nominal cell energy delivered at 4C and -30˚C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2D5C28-51AC-EC60-3764-E4F2D72C57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939371"/>
            <a:ext cx="4572000" cy="3142592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20C42D3-DC56-DA32-BAE5-BE12E8C7E5E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4572000" y="1000949"/>
            <a:ext cx="4572000" cy="30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3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Title Slides">
  <a:themeElements>
    <a:clrScheme name="EaglePicher">
      <a:dk1>
        <a:srgbClr val="002354"/>
      </a:dk1>
      <a:lt1>
        <a:srgbClr val="FFFFFF"/>
      </a:lt1>
      <a:dk2>
        <a:srgbClr val="002354"/>
      </a:dk2>
      <a:lt2>
        <a:srgbClr val="28447D"/>
      </a:lt2>
      <a:accent1>
        <a:srgbClr val="62B5E5"/>
      </a:accent1>
      <a:accent2>
        <a:srgbClr val="62B5E5"/>
      </a:accent2>
      <a:accent3>
        <a:srgbClr val="62B5E5"/>
      </a:accent3>
      <a:accent4>
        <a:srgbClr val="62B5E5"/>
      </a:accent4>
      <a:accent5>
        <a:srgbClr val="62B5E5"/>
      </a:accent5>
      <a:accent6>
        <a:srgbClr val="62B5E5"/>
      </a:accent6>
      <a:hlink>
        <a:srgbClr val="62B5E5"/>
      </a:hlink>
      <a:folHlink>
        <a:srgbClr val="62B5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3" id="{EA626708-C5FA-C440-BEC4-724F89D227A4}" vid="{04B87050-F5A6-0F47-A764-1CD3164C97CC}"/>
    </a:ext>
  </a:extLst>
</a:theme>
</file>

<file path=ppt/theme/theme2.xml><?xml version="1.0" encoding="utf-8"?>
<a:theme xmlns:a="http://schemas.openxmlformats.org/drawingml/2006/main" name="2_Office Theme">
  <a:themeElements>
    <a:clrScheme name="EaglePicher brand">
      <a:dk1>
        <a:srgbClr val="002554"/>
      </a:dk1>
      <a:lt1>
        <a:srgbClr val="FFFFFF"/>
      </a:lt1>
      <a:dk2>
        <a:srgbClr val="002554"/>
      </a:dk2>
      <a:lt2>
        <a:srgbClr val="62B5E5"/>
      </a:lt2>
      <a:accent1>
        <a:srgbClr val="002554"/>
      </a:accent1>
      <a:accent2>
        <a:srgbClr val="62B5E5"/>
      </a:accent2>
      <a:accent3>
        <a:srgbClr val="9262E5"/>
      </a:accent3>
      <a:accent4>
        <a:srgbClr val="B5E562"/>
      </a:accent4>
      <a:accent5>
        <a:srgbClr val="E59262"/>
      </a:accent5>
      <a:accent6>
        <a:srgbClr val="E5D462"/>
      </a:accent6>
      <a:hlink>
        <a:srgbClr val="62B5E5"/>
      </a:hlink>
      <a:folHlink>
        <a:srgbClr val="0025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3" id="{EA626708-C5FA-C440-BEC4-724F89D227A4}" vid="{E9619E53-303A-BF43-990E-98FF93DFA015}"/>
    </a:ext>
  </a:extLst>
</a:theme>
</file>

<file path=ppt/theme/theme3.xml><?xml version="1.0" encoding="utf-8"?>
<a:theme xmlns:a="http://schemas.openxmlformats.org/drawingml/2006/main" name="TOC">
  <a:themeElements>
    <a:clrScheme name="Custom 1">
      <a:dk1>
        <a:srgbClr val="002354"/>
      </a:dk1>
      <a:lt1>
        <a:srgbClr val="FFFFFF"/>
      </a:lt1>
      <a:dk2>
        <a:srgbClr val="00235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numCol="2" spcCol="182880" rtlCol="0">
        <a:spAutoFit/>
      </a:bodyPr>
      <a:lstStyle>
        <a:defPPr algn="l">
          <a:lnSpc>
            <a:spcPct val="130000"/>
          </a:lnSpc>
          <a:defRPr sz="1350" dirty="0">
            <a:solidFill>
              <a:srgbClr val="565656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EA626708-C5FA-C440-BEC4-724F89D227A4}" vid="{688CD823-DAFE-AF44-A24D-4C7A74236B3B}"/>
    </a:ext>
  </a:extLst>
</a:theme>
</file>

<file path=ppt/theme/theme4.xml><?xml version="1.0" encoding="utf-8"?>
<a:theme xmlns:a="http://schemas.openxmlformats.org/drawingml/2006/main" name="Transition Slides">
  <a:themeElements>
    <a:clrScheme name="EaglePicher">
      <a:dk1>
        <a:srgbClr val="002354"/>
      </a:dk1>
      <a:lt1>
        <a:srgbClr val="FFFFFF"/>
      </a:lt1>
      <a:dk2>
        <a:srgbClr val="002354"/>
      </a:dk2>
      <a:lt2>
        <a:srgbClr val="62B5E5"/>
      </a:lt2>
      <a:accent1>
        <a:srgbClr val="424242"/>
      </a:accent1>
      <a:accent2>
        <a:srgbClr val="FEFFFE"/>
      </a:accent2>
      <a:accent3>
        <a:srgbClr val="002254"/>
      </a:accent3>
      <a:accent4>
        <a:srgbClr val="62B5E5"/>
      </a:accent4>
      <a:accent5>
        <a:srgbClr val="FF9600"/>
      </a:accent5>
      <a:accent6>
        <a:srgbClr val="62B5E5"/>
      </a:accent6>
      <a:hlink>
        <a:srgbClr val="62B5E5"/>
      </a:hlink>
      <a:folHlink>
        <a:srgbClr val="62B5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3" id="{EA626708-C5FA-C440-BEC4-724F89D227A4}" vid="{C1E37373-24D5-D143-A02D-6247BD26AAAB}"/>
    </a:ext>
  </a:extLst>
</a:theme>
</file>

<file path=ppt/theme/theme5.xml><?xml version="1.0" encoding="utf-8"?>
<a:theme xmlns:a="http://schemas.openxmlformats.org/drawingml/2006/main" name="Closing">
  <a:themeElements>
    <a:clrScheme name="EaglePicher">
      <a:dk1>
        <a:srgbClr val="002354"/>
      </a:dk1>
      <a:lt1>
        <a:srgbClr val="FFFFFF"/>
      </a:lt1>
      <a:dk2>
        <a:srgbClr val="002354"/>
      </a:dk2>
      <a:lt2>
        <a:srgbClr val="62B5E5"/>
      </a:lt2>
      <a:accent1>
        <a:srgbClr val="424242"/>
      </a:accent1>
      <a:accent2>
        <a:srgbClr val="FEFFFE"/>
      </a:accent2>
      <a:accent3>
        <a:srgbClr val="002254"/>
      </a:accent3>
      <a:accent4>
        <a:srgbClr val="62B5E5"/>
      </a:accent4>
      <a:accent5>
        <a:srgbClr val="FF9600"/>
      </a:accent5>
      <a:accent6>
        <a:srgbClr val="62B5E5"/>
      </a:accent6>
      <a:hlink>
        <a:srgbClr val="62B5E5"/>
      </a:hlink>
      <a:folHlink>
        <a:srgbClr val="62B5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EA626708-C5FA-C440-BEC4-724F89D227A4}" vid="{0EE4FE86-B974-EE4B-91D3-1D48A82ECD4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45E804941F54A90F11F7FB35F199C" ma:contentTypeVersion="10" ma:contentTypeDescription="Create a new document." ma:contentTypeScope="" ma:versionID="8733fa42d10804dc2dd5482478db77fd">
  <xsd:schema xmlns:xsd="http://www.w3.org/2001/XMLSchema" xmlns:xs="http://www.w3.org/2001/XMLSchema" xmlns:p="http://schemas.microsoft.com/office/2006/metadata/properties" xmlns:ns2="6b1c14d3-1e71-44ac-95c9-0169368937e3" xmlns:ns3="4c1ac3a2-c646-4f5d-a985-d0697a1af991" targetNamespace="http://schemas.microsoft.com/office/2006/metadata/properties" ma:root="true" ma:fieldsID="f26caaa0a252655901694fd36fdb2f4f" ns2:_="" ns3:_="">
    <xsd:import namespace="6b1c14d3-1e71-44ac-95c9-0169368937e3"/>
    <xsd:import namespace="4c1ac3a2-c646-4f5d-a985-d0697a1af9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1c14d3-1e71-44ac-95c9-0169368937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ac3a2-c646-4f5d-a985-d0697a1af9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1DA424-8D8E-40BE-8A95-F994335B25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0F2EDF-6199-4535-BCA5-6186F410C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1c14d3-1e71-44ac-95c9-0169368937e3"/>
    <ds:schemaRef ds:uri="4c1ac3a2-c646-4f5d-a985-d0697a1af9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E40767-F470-4B21-A2D1-3D1DEA7F75F6}">
  <ds:schemaRefs>
    <ds:schemaRef ds:uri="http://purl.org/dc/terms/"/>
    <ds:schemaRef ds:uri="4c1ac3a2-c646-4f5d-a985-d0697a1af991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6b1c14d3-1e71-44ac-95c9-0169368937e3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eaglepicher-combo</Template>
  <TotalTime>271</TotalTime>
  <Words>898</Words>
  <Application>Microsoft Office PowerPoint</Application>
  <PresentationFormat>On-screen Show (16:9)</PresentationFormat>
  <Paragraphs>175</Paragraphs>
  <Slides>31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.AppleSystemUIFont</vt:lpstr>
      <vt:lpstr>Arial</vt:lpstr>
      <vt:lpstr>PillGothic300mg-Bold</vt:lpstr>
      <vt:lpstr>PillGothic300mg-Medium</vt:lpstr>
      <vt:lpstr>PillGothic600mg-Bold</vt:lpstr>
      <vt:lpstr>Proxima Nova Bold</vt:lpstr>
      <vt:lpstr>Title Slides</vt:lpstr>
      <vt:lpstr>2_Office Theme</vt:lpstr>
      <vt:lpstr>TOC</vt:lpstr>
      <vt:lpstr>Transition Slides</vt:lpstr>
      <vt:lpstr>Closing</vt:lpstr>
      <vt:lpstr>PowerPoint Presentation</vt:lpstr>
      <vt:lpstr>Overview</vt:lpstr>
      <vt:lpstr>Domestic Li-Ion Cell Production at EaglePicher Technologies</vt:lpstr>
      <vt:lpstr>High Energy and High Power Li-ion Cell Development</vt:lpstr>
      <vt:lpstr>SLC-202 2.3Ah Li-ion Pouch</vt:lpstr>
      <vt:lpstr>PowerPoint Presentation</vt:lpstr>
      <vt:lpstr>Room Temperature Rate Capability</vt:lpstr>
      <vt:lpstr>Room Temperature Power Capability</vt:lpstr>
      <vt:lpstr>Low Temperature Performance of SLC-202</vt:lpstr>
      <vt:lpstr>Fast Charging Capability</vt:lpstr>
      <vt:lpstr>SLC-202 Cell Cycling Performance at 40˚C</vt:lpstr>
      <vt:lpstr>SLC-203 13Ah Li-ion Pouch</vt:lpstr>
      <vt:lpstr>SLC203: 13Ah High Energy and Power Li-Ion Pouch Cell</vt:lpstr>
      <vt:lpstr>PowerPoint Presentation</vt:lpstr>
      <vt:lpstr>Cell Performance Confirmation (3rd Party Test Results)</vt:lpstr>
      <vt:lpstr>Cell Cycling at 40˚C </vt:lpstr>
      <vt:lpstr>Reduced Flammability (RF) Electrolyte Development</vt:lpstr>
      <vt:lpstr>Concepts to Improve Safety at Cell Level</vt:lpstr>
      <vt:lpstr>Voltage Window and Thermal Stability of RF Electrolyte</vt:lpstr>
      <vt:lpstr>Rate Capability of RF Electrolyte in LFP 26650s</vt:lpstr>
      <vt:lpstr>Wide Temperature Range of RF Electrolyte</vt:lpstr>
      <vt:lpstr>LFP 26650 Overcharge in Presence of a Spark Emitter</vt:lpstr>
      <vt:lpstr>Cell Safety Test Summary</vt:lpstr>
      <vt:lpstr>Performance of SLC-202 with RF Electrolyte</vt:lpstr>
      <vt:lpstr>High-Rate and Cold Performance for UUV Application </vt:lpstr>
      <vt:lpstr>Rate Capability of SLC-202 with RF electrolyte</vt:lpstr>
      <vt:lpstr>Room Temperature Cycle Life for SLC-202 with RF electrolyte</vt:lpstr>
      <vt:lpstr>70% SOC Nail Penetration of SLC-202</vt:lpstr>
      <vt:lpstr>Applications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Smriga,Heather</dc:creator>
  <cp:lastModifiedBy>Crowther,Owen</cp:lastModifiedBy>
  <cp:revision>8</cp:revision>
  <cp:lastPrinted>2018-05-23T19:54:45Z</cp:lastPrinted>
  <dcterms:created xsi:type="dcterms:W3CDTF">2018-06-29T18:03:05Z</dcterms:created>
  <dcterms:modified xsi:type="dcterms:W3CDTF">2024-06-04T15:34:47Z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0x01010019A45E804941F54A90F11F7FB35F199C</vt:lpwstr>
  </property>
</Properties>
</file>