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446" r:id="rId2"/>
    <p:sldId id="447" r:id="rId3"/>
    <p:sldId id="455" r:id="rId4"/>
    <p:sldId id="456" r:id="rId5"/>
    <p:sldId id="457" r:id="rId6"/>
    <p:sldId id="448" r:id="rId7"/>
    <p:sldId id="449" r:id="rId8"/>
    <p:sldId id="452" r:id="rId9"/>
    <p:sldId id="264" r:id="rId10"/>
    <p:sldId id="453" r:id="rId11"/>
    <p:sldId id="450" r:id="rId12"/>
    <p:sldId id="451" r:id="rId13"/>
    <p:sldId id="458" r:id="rId14"/>
    <p:sldId id="459" r:id="rId15"/>
    <p:sldId id="45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670" autoAdjust="0"/>
  </p:normalViewPr>
  <p:slideViewPr>
    <p:cSldViewPr>
      <p:cViewPr varScale="1">
        <p:scale>
          <a:sx n="70" d="100"/>
          <a:sy n="70" d="100"/>
        </p:scale>
        <p:origin x="118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D9EC1-1F31-40CC-94C6-84E6BBE574CB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DF940A-8180-4308-AFDC-366AE4B36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524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86200" y="6096000"/>
            <a:ext cx="4038600" cy="533400"/>
          </a:xfrm>
        </p:spPr>
        <p:txBody>
          <a:bodyPr/>
          <a:lstStyle/>
          <a:p>
            <a:r>
              <a:rPr lang="en-US"/>
              <a:t>49th Power Sources Meeting June 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00AF6-FC38-4644-B3FC-79E5BA97AB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49th Power Sources Meeting June 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00AF6-FC38-4644-B3FC-79E5BA97AB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49th Power Sources Meeting June 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00AF6-FC38-4644-B3FC-79E5BA97AB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49th Power Sources Meeting June 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00AF6-FC38-4644-B3FC-79E5BA97AB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49th Power Sources Meeting June 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00AF6-FC38-4644-B3FC-79E5BA97AB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49th Power Sources Meeting June 2023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00AF6-FC38-4644-B3FC-79E5BA97AB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49th Power Sources Meeting June 2023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00AF6-FC38-4644-B3FC-79E5BA97AB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49th Power Sources Meeting June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00AF6-FC38-4644-B3FC-79E5BA97AB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49th Power Sources Meeting June 2023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00AF6-FC38-4644-B3FC-79E5BA97AB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49th Power Sources Meeting June 2023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00AF6-FC38-4644-B3FC-79E5BA97AB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49th Power Sources Meeting June 2023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00AF6-FC38-4644-B3FC-79E5BA97AB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49th Power Sources Meeting June 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00AF6-FC38-4644-B3FC-79E5BA97AB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/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943600"/>
            <a:ext cx="3276600" cy="71408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915400" cy="2686051"/>
          </a:xfrm>
        </p:spPr>
        <p:txBody>
          <a:bodyPr>
            <a:normAutofit/>
          </a:bodyPr>
          <a:lstStyle/>
          <a:p>
            <a:r>
              <a:rPr lang="en-US" dirty="0"/>
              <a:t>Dry Processed, Layered, Flexible Lithium-Ion Manufacturing Process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Mike Eskra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Eskra Technical Products, Inc.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Saukville, WI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Mike Eskra 262 707-5855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54A480-A3A8-09D5-8B99-0EACF25D71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906" y="5715000"/>
            <a:ext cx="1513994" cy="103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434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26032-19E8-119F-122E-8AF0EE44B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Layered Electrode Concept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0F86D-10E6-699E-AF6E-61A1200A6B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Deposition of Multiple Electrode Layers with Differing Compositions, Porosities</a:t>
            </a:r>
          </a:p>
          <a:p>
            <a:r>
              <a:rPr lang="en-US" dirty="0"/>
              <a:t>This Can Result in More Optimum Placement of Conductive Carbon, Porosity to Reduce Resistances, Especially at High Rates (i.e. Reduce Choke Points for Ionic, Electronic Current Density Through Electrode Thickness)</a:t>
            </a:r>
          </a:p>
          <a:p>
            <a:r>
              <a:rPr lang="en-US" dirty="0"/>
              <a:t>Impractical with Other </a:t>
            </a:r>
            <a:r>
              <a:rPr lang="en-US"/>
              <a:t>Dry Processes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24685E-0797-83F9-ECDB-75D18CF61B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743212"/>
            <a:ext cx="1460500" cy="100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688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D84DC12-2617-C45A-642F-98E07413C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411162"/>
          </a:xfrm>
        </p:spPr>
        <p:txBody>
          <a:bodyPr>
            <a:noAutofit/>
          </a:bodyPr>
          <a:lstStyle/>
          <a:p>
            <a:r>
              <a:rPr lang="en-US" sz="3200" dirty="0"/>
              <a:t>Dry Processed, Layered, Flexible Lithium-Ion Manufacturing Process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2EEAC8-8B05-6AE4-71BF-9FCB0C1F60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87"/>
          <a:stretch>
            <a:fillRect/>
          </a:stretch>
        </p:blipFill>
        <p:spPr bwMode="auto">
          <a:xfrm>
            <a:off x="228600" y="2743200"/>
            <a:ext cx="8229600" cy="2638881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54201A-D58E-2ABF-BE13-80824B16BC28}"/>
              </a:ext>
            </a:extLst>
          </p:cNvPr>
          <p:cNvSpPr txBox="1"/>
          <p:nvPr/>
        </p:nvSpPr>
        <p:spPr>
          <a:xfrm>
            <a:off x="838200" y="1219200"/>
            <a:ext cx="72419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-Changing Particle Size, Loadings and Conductive Additives Throughout the </a:t>
            </a:r>
          </a:p>
          <a:p>
            <a:r>
              <a:rPr lang="en-US" dirty="0"/>
              <a:t>Layered Electrode Could Provide Improved Performance</a:t>
            </a:r>
          </a:p>
          <a:p>
            <a:r>
              <a:rPr lang="en-US" dirty="0"/>
              <a:t>-Changes in Porosity, Binder Levels Could Improve Active Material</a:t>
            </a:r>
          </a:p>
          <a:p>
            <a:r>
              <a:rPr lang="en-US" dirty="0"/>
              <a:t> Adherence and Power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BDEB41-7AF5-8668-CDC5-5726CA3546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743212"/>
            <a:ext cx="1460500" cy="100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876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69144-D767-F7B6-F357-F7CA74A82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Porous Structure for Power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13B958-6E5F-A42A-31E2-22370C040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72" y="2971800"/>
            <a:ext cx="8229600" cy="2438400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4C0CB18-42EA-88D3-672A-65E56E5D6D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743212"/>
            <a:ext cx="1460500" cy="100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834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6C6DD-43FC-B141-85B1-D53557102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Ceramic Separator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9145D-0CD8-1042-9114-7E27E7B876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Ceramic Powders and Polymer Powders Mixed</a:t>
            </a:r>
          </a:p>
          <a:p>
            <a:r>
              <a:rPr lang="en-US" dirty="0"/>
              <a:t>Sprayed Onto Surface of Existing Electrode</a:t>
            </a:r>
          </a:p>
          <a:p>
            <a:r>
              <a:rPr lang="en-US" dirty="0"/>
              <a:t>Heated and Calendered</a:t>
            </a:r>
          </a:p>
          <a:p>
            <a:pPr marL="0" indent="0" algn="ctr">
              <a:buNone/>
            </a:pPr>
            <a:r>
              <a:rPr lang="en-US" u="sng" dirty="0"/>
              <a:t>Advantages</a:t>
            </a:r>
          </a:p>
          <a:p>
            <a:pPr lvl="1"/>
            <a:r>
              <a:rPr lang="en-US" sz="2400" dirty="0"/>
              <a:t>No Separator Alignment Problems</a:t>
            </a:r>
          </a:p>
          <a:p>
            <a:pPr lvl="1"/>
            <a:r>
              <a:rPr lang="en-US" sz="2400" dirty="0"/>
              <a:t>Reduce Polymer Amounts</a:t>
            </a:r>
          </a:p>
          <a:p>
            <a:pPr lvl="1"/>
            <a:r>
              <a:rPr lang="en-US" sz="2400" dirty="0"/>
              <a:t>Much Greater Safety</a:t>
            </a:r>
          </a:p>
          <a:p>
            <a:pPr lvl="1"/>
            <a:r>
              <a:rPr lang="en-US" sz="2400" dirty="0"/>
              <a:t>Lower Cost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93002D-6679-0441-AF67-B1ACAE665D0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953000" y="4191000"/>
            <a:ext cx="3785870" cy="22040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626696-6323-8D43-8240-318FEB8E9B9C}"/>
              </a:ext>
            </a:extLst>
          </p:cNvPr>
          <p:cNvSpPr txBox="1"/>
          <p:nvPr/>
        </p:nvSpPr>
        <p:spPr>
          <a:xfrm>
            <a:off x="6400800" y="3886200"/>
            <a:ext cx="2109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Multilayer Separator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F67488-3253-3758-5621-E7ED369C70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858" y="6019800"/>
            <a:ext cx="1221483" cy="83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360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8216A-1094-0F28-CEC8-CAAC55025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Pilot Line 1um Control Automated</a:t>
            </a:r>
            <a:br>
              <a:rPr lang="en-US" dirty="0"/>
            </a:br>
            <a:r>
              <a:rPr lang="en-US" dirty="0"/>
              <a:t>$1.8 to 2M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A7C287-A3B8-8638-0310-B9731BEF6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49th Power Sources Meeting June 2023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0F9C6A-DA51-2DC0-2253-0E87CAA1F9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5867400"/>
            <a:ext cx="1445876" cy="990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EF4132-DC93-881A-8A25-AF3282F947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59" y="1981200"/>
            <a:ext cx="8094017" cy="333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798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F87E1-DDD4-84DE-7993-E02EAA401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E87BF-9D44-7319-1633-3D9C999B28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20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Cost and time advantages of the use of the dry fabrication process developed by ETP are well-established.</a:t>
            </a:r>
          </a:p>
          <a:p>
            <a:r>
              <a:rPr lang="en-US" sz="320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Significant performance advantages, which can be achieved by applying multiple electrode layers with different properties</a:t>
            </a:r>
            <a:endParaRPr lang="en-US" sz="3200" spc="-1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Depositing a ceramic-polymer separator on the surface of electrodes greatly improves electrode alignment and safety.</a:t>
            </a:r>
            <a:endParaRPr lang="en-US" sz="3200" spc="-1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en-US" sz="320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It is widely believed that solid electrolyte cells cannot be made effectively when a solvent-casting manufacturing approach is used to make electrodes. </a:t>
            </a:r>
          </a:p>
          <a:p>
            <a:r>
              <a:rPr lang="en-US" sz="320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use of the ETP dry process avoids the problems of using a solvent-based process, which include a residual and resistive film that remains on the surface of the solid electrolyte.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C76B3E-D5BE-5A79-F650-84B1B4D7EC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743212"/>
            <a:ext cx="1460500" cy="100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826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48246-60C9-FCC9-15C3-F8FDE37B4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411162"/>
          </a:xfrm>
        </p:spPr>
        <p:txBody>
          <a:bodyPr>
            <a:normAutofit/>
          </a:bodyPr>
          <a:lstStyle/>
          <a:p>
            <a:r>
              <a:rPr lang="en-US" sz="2000" dirty="0"/>
              <a:t>Dry Processed, Layered, Flexible Lithium-Ion Manufacturing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1A3A1-DE0F-B1A1-3475-041E2E312D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Originally Developed Under BATTNET</a:t>
            </a:r>
          </a:p>
          <a:p>
            <a:r>
              <a:rPr lang="en-US" dirty="0"/>
              <a:t>Five US Patents Issued +</a:t>
            </a:r>
          </a:p>
          <a:p>
            <a:r>
              <a:rPr lang="en-US" dirty="0"/>
              <a:t>Totally Dry Solvent Free PVDF Process</a:t>
            </a:r>
          </a:p>
          <a:p>
            <a:r>
              <a:rPr lang="en-US" dirty="0"/>
              <a:t>Layered Electrodes Building Thickness</a:t>
            </a:r>
          </a:p>
          <a:p>
            <a:r>
              <a:rPr lang="en-US" dirty="0"/>
              <a:t>Tailored Densities and Particle Sizes Enhance Performance of Electrodes</a:t>
            </a:r>
          </a:p>
          <a:p>
            <a:r>
              <a:rPr lang="en-US" dirty="0"/>
              <a:t>Solid State Electrolyte Capabilities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0C70D0-B8F4-C66C-A8B0-B9DD592BE855}"/>
              </a:ext>
            </a:extLst>
          </p:cNvPr>
          <p:cNvSpPr txBox="1"/>
          <p:nvPr/>
        </p:nvSpPr>
        <p:spPr>
          <a:xfrm>
            <a:off x="2133600" y="874173"/>
            <a:ext cx="457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Introduction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6F7820-74AA-E7D6-981E-4A7A33E439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864" y="5715000"/>
            <a:ext cx="1736436" cy="118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143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DEF9B-0619-BF43-BB35-58DC1B40F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ETP Solvent-Free Electrode Fabrication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B8323-3CD1-A740-B836-534C619EAD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u="sng" dirty="0"/>
              <a:t>Original Motivation</a:t>
            </a:r>
            <a:r>
              <a:rPr lang="en-US" dirty="0"/>
              <a:t>: Adaptable Process for Making Batteries in Variable Lot Sizes and Variable Designs</a:t>
            </a:r>
          </a:p>
          <a:p>
            <a:r>
              <a:rPr lang="en-US" dirty="0"/>
              <a:t>DOD Customers Were Having Difficulty Acquiring Such Batteries </a:t>
            </a:r>
          </a:p>
          <a:p>
            <a:pPr lvl="1"/>
            <a:r>
              <a:rPr lang="en-US" dirty="0"/>
              <a:t>Traditional Solvent-Casting Impractical, Especially in Larger-Scale “</a:t>
            </a:r>
            <a:r>
              <a:rPr lang="en-US" dirty="0" err="1"/>
              <a:t>Gigafactories</a:t>
            </a:r>
            <a:r>
              <a:rPr lang="en-US" dirty="0"/>
              <a:t>,” From Foreign Producers</a:t>
            </a:r>
          </a:p>
          <a:p>
            <a:r>
              <a:rPr lang="en-US" dirty="0"/>
              <a:t>Was to Have Quick Changeover, Variable Electrode Size and Capacities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1566B0-2187-27E6-E989-F89972ADEF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599750"/>
            <a:ext cx="1536700" cy="10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633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E1121-98B9-1943-8C38-BEB0526B4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Unexpected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0405C-6C0F-794E-8738-BB142650B4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Much Lower Cost (Capital, Energy, Dry Room Requirements, Labor)</a:t>
            </a:r>
          </a:p>
          <a:p>
            <a:r>
              <a:rPr lang="en-US" dirty="0"/>
              <a:t>Compatible with Manufacturing Cells with Solid Electrolytes</a:t>
            </a:r>
          </a:p>
          <a:p>
            <a:r>
              <a:rPr lang="en-US" dirty="0"/>
              <a:t>Improved Electrode Structure; Ability to Tune Structure to Application Needs </a:t>
            </a:r>
          </a:p>
          <a:p>
            <a:pPr lvl="1"/>
            <a:r>
              <a:rPr lang="en-US" dirty="0"/>
              <a:t>More Ideal Distribution of Polymer Binder</a:t>
            </a:r>
          </a:p>
          <a:p>
            <a:pPr lvl="1"/>
            <a:r>
              <a:rPr lang="en-US" b="1" dirty="0"/>
              <a:t>Non-Uniform Electrode Structures</a:t>
            </a:r>
          </a:p>
          <a:p>
            <a:r>
              <a:rPr lang="en-US" dirty="0"/>
              <a:t>Ability to Spray Separator Layer, Eliminating Requirement for Discrete Separator in Cell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734621-6B7C-CA00-D2FB-D6C3BC1373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743212"/>
            <a:ext cx="1460500" cy="100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583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BF85E-2F90-714F-A5C9-CE8BA5CC2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Basis of ETP Dry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5C9F8-D239-D346-B386-2F51C57D2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Electrode Materials in Powder Form Suspended in a Fluidized Bed (Active Materials, Polymer Binder, Additives)</a:t>
            </a:r>
          </a:p>
          <a:p>
            <a:r>
              <a:rPr lang="en-US" dirty="0"/>
              <a:t>Particles Charged Electrostatically</a:t>
            </a:r>
          </a:p>
          <a:p>
            <a:r>
              <a:rPr lang="en-US" dirty="0"/>
              <a:t>Particles Sprayed Onto Heated, Grounded Metal Foil</a:t>
            </a:r>
          </a:p>
          <a:p>
            <a:r>
              <a:rPr lang="en-US" dirty="0"/>
              <a:t>Green Electrode Heated, Calendered, and Cut to Size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62B7590-8469-4546-89AA-F760154093AD}"/>
              </a:ext>
            </a:extLst>
          </p:cNvPr>
          <p:cNvGrpSpPr/>
          <p:nvPr/>
        </p:nvGrpSpPr>
        <p:grpSpPr>
          <a:xfrm>
            <a:off x="4876800" y="1219200"/>
            <a:ext cx="3962400" cy="3100708"/>
            <a:chOff x="0" y="0"/>
            <a:chExt cx="4628078" cy="32270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0DC8C7D-2455-7349-B16A-000E190EC4E7}"/>
                </a:ext>
              </a:extLst>
            </p:cNvPr>
            <p:cNvGrpSpPr/>
            <p:nvPr/>
          </p:nvGrpSpPr>
          <p:grpSpPr>
            <a:xfrm>
              <a:off x="1366889" y="3248"/>
              <a:ext cx="298450" cy="704850"/>
              <a:chOff x="1366889" y="3248"/>
              <a:chExt cx="298450" cy="704850"/>
            </a:xfrm>
          </p:grpSpPr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16ADA588-432E-9D46-A53B-0F1178CD6B11}"/>
                  </a:ext>
                </a:extLst>
              </p:cNvPr>
              <p:cNvCxnSpPr/>
              <p:nvPr/>
            </p:nvCxnSpPr>
            <p:spPr>
              <a:xfrm rot="5400000">
                <a:off x="1516114" y="558873"/>
                <a:ext cx="0" cy="298450"/>
              </a:xfrm>
              <a:prstGeom prst="line">
                <a:avLst/>
              </a:prstGeom>
              <a:ln w="254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D0CE2A85-4918-CB41-8017-0BB4DA7A2064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63689" y="355673"/>
                <a:ext cx="704850" cy="0"/>
              </a:xfrm>
              <a:prstGeom prst="line">
                <a:avLst/>
              </a:prstGeom>
              <a:ln w="254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11">
              <a:extLst>
                <a:ext uri="{FF2B5EF4-FFF2-40B4-BE49-F238E27FC236}">
                  <a16:creationId xmlns:a16="http://schemas.microsoft.com/office/drawing/2014/main" id="{0DD540C4-9C6C-6F43-A3D4-B4364164AB3F}"/>
                </a:ext>
              </a:extLst>
            </p:cNvPr>
            <p:cNvSpPr txBox="1"/>
            <p:nvPr/>
          </p:nvSpPr>
          <p:spPr>
            <a:xfrm>
              <a:off x="1526786" y="0"/>
              <a:ext cx="1148993" cy="50385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 kern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Malgun Gothic" panose="020B0503020000020004" pitchFamily="34" charset="-127"/>
                </a:rPr>
                <a:t>10-60 kV</a:t>
              </a:r>
              <a:endParaRPr lang="en-US" sz="1000">
                <a:effectLst/>
                <a:latin typeface="Times New Roman" panose="02020603050405020304" pitchFamily="18" charset="0"/>
                <a:ea typeface="Malgun Gothic" panose="020B0503020000020004" pitchFamily="34" charset="-127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D856C9C-3F86-484E-A45B-903988E4B989}"/>
                </a:ext>
              </a:extLst>
            </p:cNvPr>
            <p:cNvGrpSpPr/>
            <p:nvPr/>
          </p:nvGrpSpPr>
          <p:grpSpPr>
            <a:xfrm>
              <a:off x="1366889" y="1111526"/>
              <a:ext cx="298450" cy="836330"/>
              <a:chOff x="1366889" y="1111526"/>
              <a:chExt cx="298450" cy="836330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09D1AABA-E5CC-7043-B3A0-256661901880}"/>
                  </a:ext>
                </a:extLst>
              </p:cNvPr>
              <p:cNvGrpSpPr/>
              <p:nvPr/>
            </p:nvGrpSpPr>
            <p:grpSpPr>
              <a:xfrm rot="5400000" flipH="1">
                <a:off x="1163689" y="1314726"/>
                <a:ext cx="704850" cy="298450"/>
                <a:chOff x="1163689" y="1314726"/>
                <a:chExt cx="704850" cy="298450"/>
              </a:xfrm>
            </p:grpSpPr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52646151-EF41-CA47-A4AD-7DEFC7487C53}"/>
                    </a:ext>
                  </a:extLst>
                </p:cNvPr>
                <p:cNvCxnSpPr/>
                <p:nvPr/>
              </p:nvCxnSpPr>
              <p:spPr>
                <a:xfrm>
                  <a:off x="1868539" y="1314726"/>
                  <a:ext cx="0" cy="298450"/>
                </a:xfrm>
                <a:prstGeom prst="line">
                  <a:avLst/>
                </a:prstGeom>
                <a:ln w="2540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0175390B-2EDE-004E-88AD-DA99517CD1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63689" y="1463951"/>
                  <a:ext cx="704850" cy="0"/>
                </a:xfrm>
                <a:prstGeom prst="line">
                  <a:avLst/>
                </a:prstGeom>
                <a:ln w="2540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F36539D6-0059-AC44-B3AE-B15E8615800F}"/>
                  </a:ext>
                </a:extLst>
              </p:cNvPr>
              <p:cNvGrpSpPr/>
              <p:nvPr/>
            </p:nvGrpSpPr>
            <p:grpSpPr>
              <a:xfrm>
                <a:off x="1378954" y="1814506"/>
                <a:ext cx="274320" cy="133350"/>
                <a:chOff x="1378954" y="1814506"/>
                <a:chExt cx="274320" cy="133350"/>
              </a:xfrm>
            </p:grpSpPr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A585701A-F8A4-6D45-9E8F-8514F32BC55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378954" y="1814506"/>
                  <a:ext cx="274320" cy="0"/>
                </a:xfrm>
                <a:prstGeom prst="line">
                  <a:avLst/>
                </a:prstGeom>
                <a:ln w="2540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791C1BC6-03E8-AB47-97A3-4BBB72DEAD4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24674" y="1884356"/>
                  <a:ext cx="182880" cy="0"/>
                </a:xfrm>
                <a:prstGeom prst="line">
                  <a:avLst/>
                </a:prstGeom>
                <a:ln w="2540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F714E760-88E2-004E-9897-B077A2A3065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70394" y="1947856"/>
                  <a:ext cx="91440" cy="0"/>
                </a:xfrm>
                <a:prstGeom prst="line">
                  <a:avLst/>
                </a:prstGeom>
                <a:ln w="2540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7C6BF7D-A82F-C44B-8B4C-90C8623B020A}"/>
                </a:ext>
              </a:extLst>
            </p:cNvPr>
            <p:cNvGrpSpPr/>
            <p:nvPr/>
          </p:nvGrpSpPr>
          <p:grpSpPr>
            <a:xfrm>
              <a:off x="0" y="404831"/>
              <a:ext cx="2374950" cy="1409799"/>
              <a:chOff x="0" y="404831"/>
              <a:chExt cx="2374950" cy="1409799"/>
            </a:xfrm>
          </p:grpSpPr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3E04645F-5F28-D345-9DFF-65AF377C6BE1}"/>
                  </a:ext>
                </a:extLst>
              </p:cNvPr>
              <p:cNvSpPr/>
              <p:nvPr/>
            </p:nvSpPr>
            <p:spPr>
              <a:xfrm rot="5400000">
                <a:off x="152400" y="252431"/>
                <a:ext cx="1019503" cy="1324303"/>
              </a:xfrm>
              <a:prstGeom prst="roundRect">
                <a:avLst/>
              </a:prstGeom>
              <a:pattFill prst="pct5">
                <a:fgClr>
                  <a:schemeClr val="tx1"/>
                </a:fgClr>
                <a:bgClr>
                  <a:schemeClr val="accent4">
                    <a:lumMod val="40000"/>
                    <a:lumOff val="60000"/>
                  </a:schemeClr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6533D109-6B6A-B848-A49B-CE529926C966}"/>
                  </a:ext>
                </a:extLst>
              </p:cNvPr>
              <p:cNvSpPr/>
              <p:nvPr/>
            </p:nvSpPr>
            <p:spPr>
              <a:xfrm rot="5400000">
                <a:off x="1720682" y="389616"/>
                <a:ext cx="257175" cy="1049934"/>
              </a:xfrm>
              <a:prstGeom prst="rect">
                <a:avLst/>
              </a:prstGeom>
              <a:pattFill prst="pct5">
                <a:fgClr>
                  <a:schemeClr val="accent1"/>
                </a:fgClr>
                <a:bgClr>
                  <a:schemeClr val="accent4">
                    <a:lumMod val="40000"/>
                    <a:lumOff val="60000"/>
                  </a:schemeClr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CEC223A4-138E-474C-9773-DCF67A99BBF9}"/>
                  </a:ext>
                </a:extLst>
              </p:cNvPr>
              <p:cNvGrpSpPr/>
              <p:nvPr/>
            </p:nvGrpSpPr>
            <p:grpSpPr>
              <a:xfrm>
                <a:off x="2252432" y="1043172"/>
                <a:ext cx="122518" cy="771458"/>
                <a:chOff x="2252432" y="1043172"/>
                <a:chExt cx="122518" cy="771458"/>
              </a:xfrm>
            </p:grpSpPr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65A362DE-106C-764D-91C3-F745060442B6}"/>
                    </a:ext>
                  </a:extLst>
                </p:cNvPr>
                <p:cNvSpPr/>
                <p:nvPr/>
              </p:nvSpPr>
              <p:spPr>
                <a:xfrm rot="5400000">
                  <a:off x="2007985" y="1287619"/>
                  <a:ext cx="611412" cy="122517"/>
                </a:xfrm>
                <a:prstGeom prst="rect">
                  <a:avLst/>
                </a:prstGeom>
                <a:pattFill prst="pct5">
                  <a:fgClr>
                    <a:schemeClr val="accent1"/>
                  </a:fgClr>
                  <a:bgClr>
                    <a:schemeClr val="accent4">
                      <a:lumMod val="40000"/>
                      <a:lumOff val="60000"/>
                    </a:schemeClr>
                  </a:bgClr>
                </a:patt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1" name="Triangle 40">
                  <a:extLst>
                    <a:ext uri="{FF2B5EF4-FFF2-40B4-BE49-F238E27FC236}">
                      <a16:creationId xmlns:a16="http://schemas.microsoft.com/office/drawing/2014/main" id="{2B57883E-6B99-A349-94AB-60A015137552}"/>
                    </a:ext>
                  </a:extLst>
                </p:cNvPr>
                <p:cNvSpPr/>
                <p:nvPr/>
              </p:nvSpPr>
              <p:spPr>
                <a:xfrm rot="10800000">
                  <a:off x="2252433" y="1664750"/>
                  <a:ext cx="122517" cy="149880"/>
                </a:xfrm>
                <a:prstGeom prst="triangle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053853A-D907-4545-AD15-3A44D75B9F78}"/>
                </a:ext>
              </a:extLst>
            </p:cNvPr>
            <p:cNvSpPr/>
            <p:nvPr/>
          </p:nvSpPr>
          <p:spPr>
            <a:xfrm>
              <a:off x="3206088" y="2329084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Triangle 10">
              <a:extLst>
                <a:ext uri="{FF2B5EF4-FFF2-40B4-BE49-F238E27FC236}">
                  <a16:creationId xmlns:a16="http://schemas.microsoft.com/office/drawing/2014/main" id="{045CFB6E-A2C7-DB4C-89EA-A7BF387B9F61}"/>
                </a:ext>
              </a:extLst>
            </p:cNvPr>
            <p:cNvSpPr/>
            <p:nvPr/>
          </p:nvSpPr>
          <p:spPr>
            <a:xfrm>
              <a:off x="2175333" y="1820113"/>
              <a:ext cx="281640" cy="424212"/>
            </a:xfrm>
            <a:prstGeom prst="triangle">
              <a:avLst/>
            </a:prstGeom>
            <a:pattFill prst="smConfetti">
              <a:fgClr>
                <a:schemeClr val="accent1"/>
              </a:fgClr>
              <a:bgClr>
                <a:schemeClr val="bg1"/>
              </a:bgClr>
            </a:pattFill>
            <a:ln w="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B10CCB4-1E9D-8948-BDD1-3BF41C35550C}"/>
                </a:ext>
              </a:extLst>
            </p:cNvPr>
            <p:cNvSpPr/>
            <p:nvPr/>
          </p:nvSpPr>
          <p:spPr>
            <a:xfrm>
              <a:off x="2374237" y="2161162"/>
              <a:ext cx="1035051" cy="76699"/>
            </a:xfrm>
            <a:prstGeom prst="rect">
              <a:avLst/>
            </a:prstGeom>
            <a:pattFill prst="lgConfetti">
              <a:fgClr>
                <a:schemeClr val="tx1">
                  <a:lumMod val="75000"/>
                  <a:lumOff val="2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50BF511-B121-2B48-B80A-86C2AAE8652E}"/>
                </a:ext>
              </a:extLst>
            </p:cNvPr>
            <p:cNvSpPr/>
            <p:nvPr/>
          </p:nvSpPr>
          <p:spPr>
            <a:xfrm>
              <a:off x="3415639" y="2197298"/>
              <a:ext cx="660400" cy="45719"/>
            </a:xfrm>
            <a:prstGeom prst="rect">
              <a:avLst/>
            </a:prstGeom>
            <a:pattFill prst="trellis">
              <a:fgClr>
                <a:schemeClr val="tx1">
                  <a:lumMod val="75000"/>
                  <a:lumOff val="2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0423F86-D4E1-0C42-8E07-CE5187C3E0E7}"/>
                </a:ext>
              </a:extLst>
            </p:cNvPr>
            <p:cNvSpPr/>
            <p:nvPr/>
          </p:nvSpPr>
          <p:spPr>
            <a:xfrm>
              <a:off x="3206088" y="1732309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5B36415-DB76-3F40-AF81-D06B45903D8D}"/>
                </a:ext>
              </a:extLst>
            </p:cNvPr>
            <p:cNvGrpSpPr/>
            <p:nvPr/>
          </p:nvGrpSpPr>
          <p:grpSpPr>
            <a:xfrm>
              <a:off x="1366889" y="2390690"/>
              <a:ext cx="298450" cy="836330"/>
              <a:chOff x="1366889" y="2390690"/>
              <a:chExt cx="298450" cy="836330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DA3939A8-C249-3D46-B3F1-A1CB6A0F085F}"/>
                  </a:ext>
                </a:extLst>
              </p:cNvPr>
              <p:cNvGrpSpPr/>
              <p:nvPr/>
            </p:nvGrpSpPr>
            <p:grpSpPr>
              <a:xfrm rot="5400000" flipH="1">
                <a:off x="1163689" y="2593890"/>
                <a:ext cx="704850" cy="298450"/>
                <a:chOff x="1163689" y="2593890"/>
                <a:chExt cx="704850" cy="298450"/>
              </a:xfrm>
            </p:grpSpPr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15A6EEF1-F00E-5B43-BB3C-7821EDDE6E1B}"/>
                    </a:ext>
                  </a:extLst>
                </p:cNvPr>
                <p:cNvCxnSpPr/>
                <p:nvPr/>
              </p:nvCxnSpPr>
              <p:spPr>
                <a:xfrm>
                  <a:off x="1868539" y="2593890"/>
                  <a:ext cx="0" cy="298450"/>
                </a:xfrm>
                <a:prstGeom prst="line">
                  <a:avLst/>
                </a:prstGeom>
                <a:ln w="2540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A23AA787-B9AF-AD48-B062-D579FE128A9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63689" y="2743115"/>
                  <a:ext cx="704850" cy="0"/>
                </a:xfrm>
                <a:prstGeom prst="line">
                  <a:avLst/>
                </a:prstGeom>
                <a:ln w="2540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A3F59DDF-9797-5B4D-B30C-E41C997D28DB}"/>
                  </a:ext>
                </a:extLst>
              </p:cNvPr>
              <p:cNvGrpSpPr/>
              <p:nvPr/>
            </p:nvGrpSpPr>
            <p:grpSpPr>
              <a:xfrm>
                <a:off x="1378954" y="3093670"/>
                <a:ext cx="274320" cy="133350"/>
                <a:chOff x="1378954" y="3093670"/>
                <a:chExt cx="274320" cy="133350"/>
              </a:xfrm>
            </p:grpSpPr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B1590F07-812A-964E-ABC6-D67F061915A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378954" y="3093670"/>
                  <a:ext cx="274320" cy="0"/>
                </a:xfrm>
                <a:prstGeom prst="line">
                  <a:avLst/>
                </a:prstGeom>
                <a:ln w="2540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2695A987-16AA-2642-ACB2-470D0B61F09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24674" y="3163520"/>
                  <a:ext cx="182880" cy="0"/>
                </a:xfrm>
                <a:prstGeom prst="line">
                  <a:avLst/>
                </a:prstGeom>
                <a:ln w="2540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241A9703-E58F-FE44-BF70-FF7BA5DCF10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70394" y="3227020"/>
                  <a:ext cx="91440" cy="0"/>
                </a:xfrm>
                <a:prstGeom prst="line">
                  <a:avLst/>
                </a:prstGeom>
                <a:ln w="2540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7F82037A-68ED-AD4E-8B05-926B1287F24E}"/>
                </a:ext>
              </a:extLst>
            </p:cNvPr>
            <p:cNvCxnSpPr>
              <a:cxnSpLocks/>
            </p:cNvCxnSpPr>
            <p:nvPr/>
          </p:nvCxnSpPr>
          <p:spPr>
            <a:xfrm>
              <a:off x="69850" y="2285161"/>
              <a:ext cx="483930" cy="0"/>
            </a:xfrm>
            <a:prstGeom prst="straightConnector1">
              <a:avLst/>
            </a:prstGeom>
            <a:ln w="44450">
              <a:solidFill>
                <a:schemeClr val="accent6">
                  <a:lumMod val="40000"/>
                  <a:lumOff val="60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5FA38240-3652-F649-90FB-FF05F2CC32D1}"/>
                </a:ext>
              </a:extLst>
            </p:cNvPr>
            <p:cNvCxnSpPr/>
            <p:nvPr/>
          </p:nvCxnSpPr>
          <p:spPr>
            <a:xfrm>
              <a:off x="4143446" y="2285161"/>
              <a:ext cx="484632" cy="0"/>
            </a:xfrm>
            <a:prstGeom prst="straightConnector1">
              <a:avLst/>
            </a:prstGeom>
            <a:ln w="44450">
              <a:solidFill>
                <a:schemeClr val="accent6">
                  <a:lumMod val="40000"/>
                  <a:lumOff val="60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ight Triangle 17">
              <a:extLst>
                <a:ext uri="{FF2B5EF4-FFF2-40B4-BE49-F238E27FC236}">
                  <a16:creationId xmlns:a16="http://schemas.microsoft.com/office/drawing/2014/main" id="{FB50DC93-B699-E042-BE45-948422E72E55}"/>
                </a:ext>
              </a:extLst>
            </p:cNvPr>
            <p:cNvSpPr/>
            <p:nvPr/>
          </p:nvSpPr>
          <p:spPr>
            <a:xfrm rot="16200000">
              <a:off x="2242259" y="2074737"/>
              <a:ext cx="85032" cy="254143"/>
            </a:xfrm>
            <a:prstGeom prst="rtTriangle">
              <a:avLst/>
            </a:prstGeom>
            <a:pattFill prst="lgConfetti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00FE6E8-4B00-1346-A072-A8B7539D4657}"/>
                </a:ext>
              </a:extLst>
            </p:cNvPr>
            <p:cNvSpPr/>
            <p:nvPr/>
          </p:nvSpPr>
          <p:spPr>
            <a:xfrm>
              <a:off x="621638" y="2249481"/>
              <a:ext cx="3448050" cy="7136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TextBox 47">
              <a:extLst>
                <a:ext uri="{FF2B5EF4-FFF2-40B4-BE49-F238E27FC236}">
                  <a16:creationId xmlns:a16="http://schemas.microsoft.com/office/drawing/2014/main" id="{940F8378-3078-5544-BFBD-7BD5D22D6268}"/>
                </a:ext>
              </a:extLst>
            </p:cNvPr>
            <p:cNvSpPr txBox="1"/>
            <p:nvPr/>
          </p:nvSpPr>
          <p:spPr>
            <a:xfrm>
              <a:off x="172837" y="589128"/>
              <a:ext cx="1109345" cy="43992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Malgun Gothic" panose="020B0503020000020004" pitchFamily="34" charset="-127"/>
                </a:rPr>
                <a:t>Fluidized Particles</a:t>
              </a:r>
              <a:endParaRPr lang="en-US" sz="1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endParaRPr>
            </a:p>
          </p:txBody>
        </p:sp>
        <p:sp>
          <p:nvSpPr>
            <p:cNvPr id="21" name="TextBox 48">
              <a:extLst>
                <a:ext uri="{FF2B5EF4-FFF2-40B4-BE49-F238E27FC236}">
                  <a16:creationId xmlns:a16="http://schemas.microsoft.com/office/drawing/2014/main" id="{24F32BC3-B909-C943-BF21-1249BE15B5E2}"/>
                </a:ext>
              </a:extLst>
            </p:cNvPr>
            <p:cNvSpPr txBox="1"/>
            <p:nvPr/>
          </p:nvSpPr>
          <p:spPr>
            <a:xfrm>
              <a:off x="2111892" y="2749328"/>
              <a:ext cx="950987" cy="34434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 kern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Malgun Gothic" panose="020B0503020000020004" pitchFamily="34" charset="-127"/>
                </a:rPr>
                <a:t>Heat</a:t>
              </a:r>
              <a:endParaRPr lang="en-US" sz="1000">
                <a:effectLst/>
                <a:latin typeface="Times New Roman" panose="02020603050405020304" pitchFamily="18" charset="0"/>
                <a:ea typeface="Malgun Gothic" panose="020B0503020000020004" pitchFamily="34" charset="-127"/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8B67D40C-C840-4149-8B00-336EF3EFDF58}"/>
                </a:ext>
              </a:extLst>
            </p:cNvPr>
            <p:cNvGrpSpPr/>
            <p:nvPr/>
          </p:nvGrpSpPr>
          <p:grpSpPr>
            <a:xfrm>
              <a:off x="1703995" y="2345160"/>
              <a:ext cx="1249193" cy="460401"/>
              <a:chOff x="1703995" y="2345160"/>
              <a:chExt cx="1249193" cy="460401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290B6BB8-408F-B94C-BBC7-C53422F702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088673" y="2345160"/>
                <a:ext cx="484632" cy="460401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94ABCBE9-7D95-DF4F-8009-EB56C4DB65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468556" y="2345160"/>
                <a:ext cx="484632" cy="460401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9B941296-F59F-0848-B354-18EAFC3F5D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703995" y="2345160"/>
                <a:ext cx="484632" cy="460401"/>
              </a:xfrm>
              <a:prstGeom prst="rect">
                <a:avLst/>
              </a:prstGeom>
            </p:spPr>
          </p:pic>
        </p:grpSp>
        <p:sp>
          <p:nvSpPr>
            <p:cNvPr id="23" name="TextBox 56">
              <a:extLst>
                <a:ext uri="{FF2B5EF4-FFF2-40B4-BE49-F238E27FC236}">
                  <a16:creationId xmlns:a16="http://schemas.microsoft.com/office/drawing/2014/main" id="{401595E3-D1DC-2D40-9895-8DF28747B21C}"/>
                </a:ext>
              </a:extLst>
            </p:cNvPr>
            <p:cNvSpPr txBox="1"/>
            <p:nvPr/>
          </p:nvSpPr>
          <p:spPr>
            <a:xfrm>
              <a:off x="2446033" y="503859"/>
              <a:ext cx="1045090" cy="99141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 kern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Malgun Gothic" panose="020B0503020000020004" pitchFamily="34" charset="-127"/>
                </a:rPr>
                <a:t>Loose </a:t>
              </a:r>
              <a:endParaRPr lang="en-US" sz="1000">
                <a:effectLst/>
                <a:latin typeface="Times New Roman" panose="02020603050405020304" pitchFamily="18" charset="0"/>
                <a:ea typeface="Malgun Gothic" panose="020B0503020000020004" pitchFamily="34" charset="-127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 kern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Malgun Gothic" panose="020B0503020000020004" pitchFamily="34" charset="-127"/>
                </a:rPr>
                <a:t>Electrode/</a:t>
              </a:r>
              <a:endParaRPr lang="en-US" sz="1000">
                <a:effectLst/>
                <a:latin typeface="Times New Roman" panose="02020603050405020304" pitchFamily="18" charset="0"/>
                <a:ea typeface="Malgun Gothic" panose="020B0503020000020004" pitchFamily="34" charset="-127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 kern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Malgun Gothic" panose="020B0503020000020004" pitchFamily="34" charset="-127"/>
                </a:rPr>
                <a:t>Separator</a:t>
              </a:r>
              <a:endParaRPr lang="en-US" sz="1000">
                <a:effectLst/>
                <a:latin typeface="Times New Roman" panose="02020603050405020304" pitchFamily="18" charset="0"/>
                <a:ea typeface="Malgun Gothic" panose="020B0503020000020004" pitchFamily="34" charset="-127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 kern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Malgun Gothic" panose="020B0503020000020004" pitchFamily="34" charset="-127"/>
                </a:rPr>
                <a:t>Material</a:t>
              </a:r>
              <a:endParaRPr lang="en-US" sz="1000">
                <a:effectLst/>
                <a:latin typeface="Times New Roman" panose="02020603050405020304" pitchFamily="18" charset="0"/>
                <a:ea typeface="Malgun Gothic" panose="020B0503020000020004" pitchFamily="34" charset="-127"/>
              </a:endParaRPr>
            </a:p>
          </p:txBody>
        </p:sp>
        <p:sp>
          <p:nvSpPr>
            <p:cNvPr id="24" name="TextBox 57">
              <a:extLst>
                <a:ext uri="{FF2B5EF4-FFF2-40B4-BE49-F238E27FC236}">
                  <a16:creationId xmlns:a16="http://schemas.microsoft.com/office/drawing/2014/main" id="{B47E4374-AECF-9D42-A547-044F3698ABBA}"/>
                </a:ext>
              </a:extLst>
            </p:cNvPr>
            <p:cNvSpPr txBox="1"/>
            <p:nvPr/>
          </p:nvSpPr>
          <p:spPr>
            <a:xfrm>
              <a:off x="3415429" y="503859"/>
              <a:ext cx="1212256" cy="99141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 kern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Malgun Gothic" panose="020B0503020000020004" pitchFamily="34" charset="-127"/>
                </a:rPr>
                <a:t>Compacted </a:t>
              </a:r>
              <a:endParaRPr lang="en-US" sz="1000">
                <a:effectLst/>
                <a:latin typeface="Times New Roman" panose="02020603050405020304" pitchFamily="18" charset="0"/>
                <a:ea typeface="Malgun Gothic" panose="020B0503020000020004" pitchFamily="34" charset="-127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 kern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Malgun Gothic" panose="020B0503020000020004" pitchFamily="34" charset="-127"/>
                </a:rPr>
                <a:t>Electrode/</a:t>
              </a:r>
              <a:endParaRPr lang="en-US" sz="1000">
                <a:effectLst/>
                <a:latin typeface="Times New Roman" panose="02020603050405020304" pitchFamily="18" charset="0"/>
                <a:ea typeface="Malgun Gothic" panose="020B0503020000020004" pitchFamily="34" charset="-127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 kern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Malgun Gothic" panose="020B0503020000020004" pitchFamily="34" charset="-127"/>
                </a:rPr>
                <a:t>Separator</a:t>
              </a:r>
              <a:endParaRPr lang="en-US" sz="1000">
                <a:effectLst/>
                <a:latin typeface="Times New Roman" panose="02020603050405020304" pitchFamily="18" charset="0"/>
                <a:ea typeface="Malgun Gothic" panose="020B0503020000020004" pitchFamily="34" charset="-127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 kern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Malgun Gothic" panose="020B0503020000020004" pitchFamily="34" charset="-127"/>
                </a:rPr>
                <a:t>Material</a:t>
              </a:r>
              <a:endParaRPr lang="en-US" sz="1000">
                <a:effectLst/>
                <a:latin typeface="Times New Roman" panose="02020603050405020304" pitchFamily="18" charset="0"/>
                <a:ea typeface="Malgun Gothic" panose="020B0503020000020004" pitchFamily="34" charset="-127"/>
              </a:endParaRP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45C2AAB1-AA59-BE49-ADCA-46273A25CDAE}"/>
                </a:ext>
              </a:extLst>
            </p:cNvPr>
            <p:cNvCxnSpPr>
              <a:cxnSpLocks/>
            </p:cNvCxnSpPr>
            <p:nvPr/>
          </p:nvCxnSpPr>
          <p:spPr>
            <a:xfrm>
              <a:off x="2672312" y="1542265"/>
              <a:ext cx="3550" cy="5304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4AD73AAE-8CB5-0143-A353-BBCF10A69EFF}"/>
                </a:ext>
              </a:extLst>
            </p:cNvPr>
            <p:cNvCxnSpPr>
              <a:cxnSpLocks/>
            </p:cNvCxnSpPr>
            <p:nvPr/>
          </p:nvCxnSpPr>
          <p:spPr>
            <a:xfrm>
              <a:off x="3818350" y="1529237"/>
              <a:ext cx="3550" cy="5304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" name="Picture 50">
            <a:extLst>
              <a:ext uri="{FF2B5EF4-FFF2-40B4-BE49-F238E27FC236}">
                <a16:creationId xmlns:a16="http://schemas.microsoft.com/office/drawing/2014/main" id="{1A607883-C787-2544-AA74-CDA0F1C9B13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419600"/>
            <a:ext cx="2926080" cy="2194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63367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678CB0D2-4208-2A3E-7F79-475D2A45B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411162"/>
          </a:xfrm>
        </p:spPr>
        <p:txBody>
          <a:bodyPr>
            <a:normAutofit/>
          </a:bodyPr>
          <a:lstStyle/>
          <a:p>
            <a:r>
              <a:rPr lang="en-US" sz="2000" dirty="0"/>
              <a:t>Dry Processed, Layered, Flexible Lithium-Ion Manufacturing Process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976AD8-B64C-0450-58EF-E03A0F30F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71600"/>
            <a:ext cx="6172200" cy="462449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A992B8-8D92-545C-27E2-18AA8E060286}"/>
              </a:ext>
            </a:extLst>
          </p:cNvPr>
          <p:cNvSpPr txBox="1"/>
          <p:nvPr/>
        </p:nvSpPr>
        <p:spPr>
          <a:xfrm>
            <a:off x="2133600" y="850112"/>
            <a:ext cx="51284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BATTNET Pre-Commercial Pilot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B3B24E-9E98-715B-F6D4-863556F56A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750" y="5766122"/>
            <a:ext cx="1460500" cy="100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615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358A3D3-DA4C-8412-FB71-DCE1E965D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411162"/>
          </a:xfrm>
        </p:spPr>
        <p:txBody>
          <a:bodyPr>
            <a:normAutofit/>
          </a:bodyPr>
          <a:lstStyle/>
          <a:p>
            <a:r>
              <a:rPr lang="en-US" sz="2000" dirty="0"/>
              <a:t>Dry Processed, Layered, Flexible Lithium-Ion Manufacturing Process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93EFDF4-2530-9F18-8764-679EED5C9C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144"/>
          <a:stretch>
            <a:fillRect/>
          </a:stretch>
        </p:blipFill>
        <p:spPr bwMode="auto">
          <a:xfrm>
            <a:off x="76200" y="1752600"/>
            <a:ext cx="6172200" cy="218005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A989127-9764-9427-DE93-CF341895125F}"/>
              </a:ext>
            </a:extLst>
          </p:cNvPr>
          <p:cNvSpPr txBox="1"/>
          <p:nvPr/>
        </p:nvSpPr>
        <p:spPr>
          <a:xfrm>
            <a:off x="2514600" y="1067365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Original Lab Line Concept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9C32EB7-9819-9343-AF7E-38F62873D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t="15714" r="7255"/>
          <a:stretch>
            <a:fillRect/>
          </a:stretch>
        </p:blipFill>
        <p:spPr bwMode="auto">
          <a:xfrm>
            <a:off x="6248400" y="1752600"/>
            <a:ext cx="283231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6B8810-2735-D6AF-CF58-E88AB6806A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743212"/>
            <a:ext cx="1460500" cy="100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70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B4B95-1EDD-4487-E7C6-D77951D40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Spray vs Solvent Cast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A36AD-75E5-F04A-E937-9365EC3BA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41763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Spray Does Not Leave A Fines or Polymer Layer</a:t>
            </a:r>
          </a:p>
          <a:p>
            <a:r>
              <a:rPr lang="en-US" dirty="0"/>
              <a:t>Spray Allows Better Dispersed Polymer That Does Not Enter Pores of the Electrode Active Material</a:t>
            </a:r>
          </a:p>
          <a:p>
            <a:r>
              <a:rPr lang="en-US" dirty="0"/>
              <a:t>PVDF Can Be Placed Where it Does The Most Good and Lowered Where IT Is Not Needed</a:t>
            </a:r>
          </a:p>
          <a:p>
            <a:r>
              <a:rPr lang="en-US" dirty="0"/>
              <a:t>Electrode Can Immediately Be Used</a:t>
            </a:r>
          </a:p>
          <a:p>
            <a:r>
              <a:rPr lang="en-US" dirty="0"/>
              <a:t>No Solvent Or Drying.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7C2B12-C0D7-D54B-2EEC-249B873C74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743212"/>
            <a:ext cx="1460500" cy="100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458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Mike E\Desktop\DLA SBIR C123  8307ApprovedKforsig\DSC_076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23"/>
          <a:stretch>
            <a:fillRect/>
          </a:stretch>
        </p:blipFill>
        <p:spPr bwMode="auto">
          <a:xfrm>
            <a:off x="457200" y="990600"/>
            <a:ext cx="3750945" cy="2052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:\Users\Mike E\Desktop\DLA SBIR C123  8307ApprovedKforsig\DSC_918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581400"/>
            <a:ext cx="33528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9" name="Picture 3" descr="C:\Users\Paula\Desktop\Current ETP Programs\Pics for Matt Presentation 14APR2015\to print\jelly roll before can.jpg"/>
          <p:cNvPicPr>
            <a:picLocks noChangeAspect="1" noChangeArrowheads="1"/>
          </p:cNvPicPr>
          <p:nvPr/>
        </p:nvPicPr>
        <p:blipFill>
          <a:blip r:embed="rId4" cstate="print"/>
          <a:srcRect l="8434" t="10710" r="12048"/>
          <a:stretch>
            <a:fillRect/>
          </a:stretch>
        </p:blipFill>
        <p:spPr bwMode="auto">
          <a:xfrm>
            <a:off x="5562600" y="1295400"/>
            <a:ext cx="2743200" cy="173268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28600" y="30480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ETP Dry Processed Electrodes Before Manufacturing Into…..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86400" y="30480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Cylindrical Cells and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38600" y="54864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Pouch Cells for testing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C088C86-CFED-8555-592A-A5F57CD718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743212"/>
            <a:ext cx="1460500" cy="100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430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2175</TotalTime>
  <Words>585</Words>
  <Application>Microsoft Office PowerPoint</Application>
  <PresentationFormat>On-screen Show (4:3)</PresentationFormat>
  <Paragraphs>82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Dry Processed, Layered, Flexible Lithium-Ion Manufacturing Process</vt:lpstr>
      <vt:lpstr>Dry Processed, Layered, Flexible Lithium-Ion Manufacturing Process</vt:lpstr>
      <vt:lpstr>ETP Solvent-Free Electrode Fabrication</vt:lpstr>
      <vt:lpstr>Unexpected Benefits</vt:lpstr>
      <vt:lpstr>Basis of ETP Dry Process</vt:lpstr>
      <vt:lpstr>Dry Processed, Layered, Flexible Lithium-Ion Manufacturing Process</vt:lpstr>
      <vt:lpstr>Dry Processed, Layered, Flexible Lithium-Ion Manufacturing Process</vt:lpstr>
      <vt:lpstr>Spray vs Solvent Cast</vt:lpstr>
      <vt:lpstr>PowerPoint Presentation</vt:lpstr>
      <vt:lpstr>Layered Electrode Concept</vt:lpstr>
      <vt:lpstr>Dry Processed, Layered, Flexible Lithium-Ion Manufacturing Process</vt:lpstr>
      <vt:lpstr>Porous Structure for Power</vt:lpstr>
      <vt:lpstr>Ceramic Separator</vt:lpstr>
      <vt:lpstr>Pilot Line 1um Control Automated $1.8 to 2M 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Counterfeit Batteries</dc:title>
  <dc:creator>Paula</dc:creator>
  <cp:lastModifiedBy>Mike Eskra</cp:lastModifiedBy>
  <cp:revision>182</cp:revision>
  <dcterms:created xsi:type="dcterms:W3CDTF">2013-11-07T19:22:25Z</dcterms:created>
  <dcterms:modified xsi:type="dcterms:W3CDTF">2024-06-05T13:01:19Z</dcterms:modified>
</cp:coreProperties>
</file>